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77" r:id="rId3"/>
    <p:sldId id="256" r:id="rId4"/>
    <p:sldId id="257" r:id="rId5"/>
    <p:sldId id="258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1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0BA22-6AD3-4CD3-AC54-3560BD7B8095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44C3-170D-40E0-8620-DAEB0EFC75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0BA22-6AD3-4CD3-AC54-3560BD7B8095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44C3-170D-40E0-8620-DAEB0EFC7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0BA22-6AD3-4CD3-AC54-3560BD7B8095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44C3-170D-40E0-8620-DAEB0EFC7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0BA22-6AD3-4CD3-AC54-3560BD7B8095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44C3-170D-40E0-8620-DAEB0EFC7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0BA22-6AD3-4CD3-AC54-3560BD7B8095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44C3-170D-40E0-8620-DAEB0EFC7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0BA22-6AD3-4CD3-AC54-3560BD7B8095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44C3-170D-40E0-8620-DAEB0EFC7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0BA22-6AD3-4CD3-AC54-3560BD7B8095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44C3-170D-40E0-8620-DAEB0EFC7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0BA22-6AD3-4CD3-AC54-3560BD7B8095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44C3-170D-40E0-8620-DAEB0EFC75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E70BA22-6AD3-4CD3-AC54-3560BD7B8095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7A3D44C3-170D-40E0-8620-DAEB0EFC7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0BA22-6AD3-4CD3-AC54-3560BD7B8095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44C3-170D-40E0-8620-DAEB0EFC7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0BA22-6AD3-4CD3-AC54-3560BD7B8095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44C3-170D-40E0-8620-DAEB0EFC7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E70BA22-6AD3-4CD3-AC54-3560BD7B8095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A3D44C3-170D-40E0-8620-DAEB0EFC7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Chrysoperla.carnea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Pyrrhocoris_apterus_(aka)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.wikipedia.org/wiki/Soubor:Catflea_small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Soubor:Heupferd_fg01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cs.wikipedia.org/wiki/Soubor:Gryllotalpa_gryllotalpa_MHNT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cs.wikipedia.org/wiki/Soubor:Acheta-domestica-1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Chrysoperla.carnea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Pyrrhocoris_apterus_(aka)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.wikipedia.org/wiki/Soubor:Catflea_small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Soubor:Heupferd_fg01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cs.wikipedia.org/wiki/Soubor:Gryllotalpa_gryllotalpa_MHNT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cs.wikipedia.org/wiki/Soubor:Acheta-domestica-1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692696"/>
            <a:ext cx="3816424" cy="64807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464497"/>
          </a:xfrm>
        </p:spPr>
        <p:txBody>
          <a:bodyPr>
            <a:normAutofit fontScale="32500" lnSpcReduction="20000"/>
          </a:bodyPr>
          <a:lstStyle/>
          <a:p>
            <a:endParaRPr lang="cs-CZ" dirty="0"/>
          </a:p>
          <a:p>
            <a:pPr>
              <a:buNone/>
            </a:pPr>
            <a:r>
              <a:rPr lang="cs-CZ" sz="4900" b="1" dirty="0"/>
              <a:t> </a:t>
            </a:r>
            <a:endParaRPr lang="cs-CZ" sz="4900" dirty="0"/>
          </a:p>
          <a:p>
            <a:pPr>
              <a:buNone/>
            </a:pPr>
            <a:r>
              <a:rPr lang="cs-CZ" sz="4900" b="1" dirty="0"/>
              <a:t>ZÁKLADNÍ ŠKOLA SLOVAN, KROMĚŘÍŽ, PŘÍSPĚVKOVÁ ORGANIZACE</a:t>
            </a:r>
            <a:endParaRPr lang="cs-CZ" sz="4900" dirty="0"/>
          </a:p>
          <a:p>
            <a:pPr>
              <a:buNone/>
            </a:pPr>
            <a:r>
              <a:rPr lang="cs-CZ" sz="4900" b="1" dirty="0"/>
              <a:t>ZEYEROVA 3354, 767 01 KROMĚŘÍŽ</a:t>
            </a:r>
            <a:endParaRPr lang="cs-CZ" sz="4900" dirty="0"/>
          </a:p>
          <a:p>
            <a:pPr>
              <a:buNone/>
            </a:pPr>
            <a:r>
              <a:rPr lang="cs-CZ" sz="4900" dirty="0"/>
              <a:t> </a:t>
            </a:r>
          </a:p>
          <a:p>
            <a:pPr>
              <a:buNone/>
            </a:pPr>
            <a:r>
              <a:rPr lang="cs-CZ" sz="4900" dirty="0"/>
              <a:t>projekt v rámci vzdělávacího programu</a:t>
            </a:r>
          </a:p>
          <a:p>
            <a:pPr>
              <a:buNone/>
            </a:pPr>
            <a:r>
              <a:rPr lang="cs-CZ" sz="4900" dirty="0"/>
              <a:t>VZDĚLÁNÍ PRO KONKURENCESCHOPNOST</a:t>
            </a:r>
          </a:p>
          <a:p>
            <a:pPr>
              <a:buNone/>
            </a:pPr>
            <a:r>
              <a:rPr lang="cs-CZ" sz="4900" dirty="0"/>
              <a:t> </a:t>
            </a:r>
          </a:p>
          <a:p>
            <a:pPr>
              <a:buNone/>
            </a:pPr>
            <a:r>
              <a:rPr lang="cs-CZ" sz="4900" dirty="0"/>
              <a:t>ŠABLONA ČÍSLO: III/2</a:t>
            </a:r>
          </a:p>
          <a:p>
            <a:pPr>
              <a:buNone/>
            </a:pPr>
            <a:r>
              <a:rPr lang="cs-CZ" sz="4900" dirty="0"/>
              <a:t>NÁZEV:  INOVACE A ZKVALITNĚNÍ VÝUKY PROSTŘEDNICTVÍM ICT</a:t>
            </a:r>
          </a:p>
          <a:p>
            <a:pPr>
              <a:buNone/>
            </a:pPr>
            <a:r>
              <a:rPr lang="cs-CZ" sz="4900" dirty="0"/>
              <a:t> </a:t>
            </a:r>
          </a:p>
          <a:p>
            <a:pPr>
              <a:buNone/>
            </a:pPr>
            <a:r>
              <a:rPr lang="cs-CZ" sz="4900" dirty="0"/>
              <a:t>PŘEDMĚT:  PŘÍRODOPIS</a:t>
            </a:r>
          </a:p>
          <a:p>
            <a:pPr>
              <a:buNone/>
            </a:pPr>
            <a:r>
              <a:rPr lang="cs-CZ" sz="4900" dirty="0"/>
              <a:t>ROČNÍK:  VI.</a:t>
            </a:r>
          </a:p>
          <a:p>
            <a:pPr>
              <a:buNone/>
            </a:pPr>
            <a:r>
              <a:rPr lang="cs-CZ" sz="4900" dirty="0"/>
              <a:t>TÉMA: </a:t>
            </a:r>
            <a:r>
              <a:rPr lang="cs-CZ" sz="4900" dirty="0" smtClean="0"/>
              <a:t>HMYZ – PRAKTICKÉ POZNÁVÁNÍ</a:t>
            </a:r>
            <a:endParaRPr lang="cs-CZ" sz="4900" dirty="0"/>
          </a:p>
          <a:p>
            <a:pPr>
              <a:buNone/>
            </a:pPr>
            <a:r>
              <a:rPr lang="cs-CZ" sz="4900" dirty="0"/>
              <a:t>AUTOR: MGR. RADKA PETŘÍKOVÁ</a:t>
            </a:r>
          </a:p>
          <a:p>
            <a:pPr>
              <a:buNone/>
            </a:pPr>
            <a:r>
              <a:rPr lang="cs-CZ" sz="4900" dirty="0"/>
              <a:t>DATUM VYTVOŘENÍ: </a:t>
            </a:r>
            <a:r>
              <a:rPr lang="cs-CZ" sz="4900" dirty="0" smtClean="0"/>
              <a:t>10. 3. 2012</a:t>
            </a:r>
            <a:endParaRPr lang="cs-CZ" sz="4900" dirty="0"/>
          </a:p>
          <a:p>
            <a:pPr>
              <a:buNone/>
            </a:pPr>
            <a:r>
              <a:rPr lang="cs-CZ" sz="4900" dirty="0"/>
              <a:t> </a:t>
            </a:r>
          </a:p>
          <a:p>
            <a:pPr algn="ctr">
              <a:buNone/>
            </a:pPr>
            <a:r>
              <a:rPr lang="cs-CZ" sz="5500" dirty="0">
                <a:solidFill>
                  <a:srgbClr val="FF0000"/>
                </a:solidFill>
              </a:rPr>
              <a:t> </a:t>
            </a:r>
          </a:p>
          <a:p>
            <a:pPr algn="ctr">
              <a:buNone/>
            </a:pPr>
            <a:r>
              <a:rPr lang="cs-CZ" sz="5500" b="1" dirty="0" smtClean="0">
                <a:solidFill>
                  <a:srgbClr val="FF0000"/>
                </a:solidFill>
              </a:rPr>
              <a:t>VY_32_INOVACE_20_RP</a:t>
            </a:r>
            <a:endParaRPr lang="cs-CZ" sz="55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4900" dirty="0"/>
              <a:t> </a:t>
            </a:r>
          </a:p>
          <a:p>
            <a:pPr>
              <a:buNone/>
            </a:pPr>
            <a:r>
              <a:rPr lang="cs-CZ" sz="4900" dirty="0"/>
              <a:t> </a:t>
            </a:r>
          </a:p>
          <a:p>
            <a:pPr>
              <a:buNone/>
            </a:pPr>
            <a:r>
              <a:rPr lang="cs-CZ" sz="4900" dirty="0"/>
              <a:t> </a:t>
            </a:r>
          </a:p>
          <a:p>
            <a:endParaRPr lang="cs-CZ" dirty="0"/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88640"/>
            <a:ext cx="5112568" cy="172819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Anotace </a:t>
            </a:r>
            <a:endParaRPr lang="cs-CZ" sz="2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12564"/>
          </a:xfrm>
        </p:spPr>
        <p:txBody>
          <a:bodyPr>
            <a:noAutofit/>
          </a:bodyPr>
          <a:lstStyle/>
          <a:p>
            <a:r>
              <a:rPr lang="cs-CZ" sz="1800" u="sng" dirty="0" smtClean="0"/>
              <a:t>Prezentace je vytvořena </a:t>
            </a:r>
            <a:r>
              <a:rPr lang="cs-CZ" sz="1800" dirty="0" smtClean="0"/>
              <a:t>jako doplněk k učivu 6. ročníku</a:t>
            </a:r>
          </a:p>
          <a:p>
            <a:pPr>
              <a:buNone/>
            </a:pPr>
            <a:r>
              <a:rPr lang="cs-CZ" sz="1800" dirty="0" smtClean="0"/>
              <a:t> </a:t>
            </a:r>
          </a:p>
          <a:p>
            <a:r>
              <a:rPr lang="cs-CZ" sz="1800" u="sng" dirty="0" smtClean="0"/>
              <a:t>Prezentace je určena </a:t>
            </a:r>
            <a:r>
              <a:rPr lang="cs-CZ" sz="1800" dirty="0" smtClean="0"/>
              <a:t>pro práci na interaktivní tabuli s připojením na internet</a:t>
            </a:r>
          </a:p>
          <a:p>
            <a:pPr>
              <a:buNone/>
            </a:pPr>
            <a:r>
              <a:rPr lang="cs-CZ" sz="1800" dirty="0" smtClean="0"/>
              <a:t> </a:t>
            </a:r>
          </a:p>
          <a:p>
            <a:r>
              <a:rPr lang="cs-CZ" sz="1800" u="sng" dirty="0" smtClean="0"/>
              <a:t>Cílem prezentace </a:t>
            </a:r>
            <a:r>
              <a:rPr lang="cs-CZ" sz="1800" dirty="0" smtClean="0"/>
              <a:t>je TEST na praktické poznávání zástupců</a:t>
            </a:r>
          </a:p>
          <a:p>
            <a:pPr>
              <a:buNone/>
            </a:pPr>
            <a:r>
              <a:rPr lang="cs-CZ" sz="1800" dirty="0" smtClean="0"/>
              <a:t> </a:t>
            </a:r>
          </a:p>
          <a:p>
            <a:r>
              <a:rPr lang="cs-CZ" sz="1800" u="sng" dirty="0" smtClean="0"/>
              <a:t>Prezentace obsahuje</a:t>
            </a:r>
            <a:r>
              <a:rPr lang="cs-CZ" sz="1800" dirty="0" smtClean="0"/>
              <a:t> obrázky k probíranému učivu, řešení</a:t>
            </a:r>
            <a:endParaRPr lang="cs-CZ" sz="1800" u="sng" dirty="0" smtClean="0"/>
          </a:p>
          <a:p>
            <a:pPr>
              <a:buNone/>
            </a:pPr>
            <a:r>
              <a:rPr lang="cs-CZ" sz="1800" dirty="0" smtClean="0"/>
              <a:t> </a:t>
            </a:r>
          </a:p>
          <a:p>
            <a:r>
              <a:rPr lang="cs-CZ" sz="1800" u="sng" dirty="0" smtClean="0"/>
              <a:t>Speciální vzdělávací potřeby</a:t>
            </a:r>
          </a:p>
          <a:p>
            <a:pPr>
              <a:buNone/>
            </a:pPr>
            <a:r>
              <a:rPr lang="cs-CZ" sz="1800" dirty="0" smtClean="0"/>
              <a:t>           psací potřeby, papír</a:t>
            </a:r>
          </a:p>
          <a:p>
            <a:pPr>
              <a:buNone/>
            </a:pPr>
            <a:r>
              <a:rPr lang="cs-CZ" sz="1800" dirty="0" smtClean="0"/>
              <a:t> </a:t>
            </a:r>
          </a:p>
          <a:p>
            <a:r>
              <a:rPr lang="cs-CZ" sz="1800" u="sng" dirty="0" smtClean="0"/>
              <a:t>Délka aktivity </a:t>
            </a:r>
            <a:r>
              <a:rPr lang="cs-CZ" sz="1800" dirty="0" smtClean="0"/>
              <a:t>10 minut</a:t>
            </a:r>
          </a:p>
          <a:p>
            <a:pPr>
              <a:buNone/>
            </a:pPr>
            <a:endParaRPr lang="cs-CZ" sz="1800" dirty="0" smtClean="0"/>
          </a:p>
          <a:p>
            <a:r>
              <a:rPr lang="cs-CZ" sz="1800" u="sng" dirty="0" smtClean="0"/>
              <a:t>Zkušenosti z pilotáže</a:t>
            </a:r>
          </a:p>
          <a:p>
            <a:pPr>
              <a:buNone/>
            </a:pPr>
            <a:r>
              <a:rPr lang="cs-CZ" sz="1800" dirty="0" smtClean="0"/>
              <a:t>           vhodné k opakování i procvičování učiva</a:t>
            </a:r>
          </a:p>
          <a:p>
            <a:pPr>
              <a:buNone/>
            </a:pPr>
            <a:endParaRPr lang="cs-CZ" sz="1400" dirty="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PRAKTICKÉ POZNÁVÁNÍ HMYZU – 1.část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1.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2555776" y="2708920"/>
            <a:ext cx="3816424" cy="252028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2" name="Picture 2" descr="Zlatoočka obecná">
            <a:hlinkClick r:id="rId2" tooltip="Zlatoočka obecná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2615784" y="1164213"/>
            <a:ext cx="3408378" cy="511256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/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483768" y="2204863"/>
            <a:ext cx="3672408" cy="2952329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 </a:t>
            </a:r>
          </a:p>
        </p:txBody>
      </p:sp>
      <p:pic>
        <p:nvPicPr>
          <p:cNvPr id="17410" name="Picture 2" descr="Ruměnice pospolná">
            <a:hlinkClick r:id="rId2" tooltip="Ruměnice pospolná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802781" y="1597819"/>
            <a:ext cx="3600401" cy="481449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95736" y="3429001"/>
            <a:ext cx="4104456" cy="18002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5362" name="Picture 2" descr="http://upload.wikimedia.org/wikipedia/commons/thumb/0/0a/Catflea_small.jpg/220px-Catflea_smal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42966" y="2391310"/>
            <a:ext cx="4961282" cy="326993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339752" y="3284985"/>
            <a:ext cx="3888432" cy="136815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 descr="Kobylka zelená, samice">
            <a:hlinkClick r:id="rId2" tooltip="Kobylka zelená, samic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916832"/>
            <a:ext cx="5688632" cy="409144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 flipH="1" flipV="1">
            <a:off x="3779912" y="3068959"/>
            <a:ext cx="2016224" cy="1368152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4" name="Picture 2" descr="Krtonožka obecná">
            <a:hlinkClick r:id="rId2" tooltip="Krtonožka obecná"/>
          </p:cNvPr>
          <p:cNvPicPr>
            <a:picLocks noChangeAspect="1" noChangeArrowheads="1"/>
          </p:cNvPicPr>
          <p:nvPr/>
        </p:nvPicPr>
        <p:blipFill>
          <a:blip r:embed="rId3" cstate="print"/>
          <a:srcRect t="6503" b="5705"/>
          <a:stretch>
            <a:fillRect/>
          </a:stretch>
        </p:blipFill>
        <p:spPr bwMode="auto">
          <a:xfrm rot="5400000">
            <a:off x="2618712" y="485745"/>
            <a:ext cx="4248472" cy="6390569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87824" y="3212977"/>
            <a:ext cx="3312368" cy="187220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4" descr="Cvrček domácí">
            <a:hlinkClick r:id="rId2" tooltip="Cvrček domácí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556792"/>
            <a:ext cx="5846752" cy="445252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2627784" y="2348880"/>
            <a:ext cx="4176464" cy="3528392"/>
          </a:xfrm>
          <a:prstGeom prst="smileyFac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Zlatoočka obecná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555776" y="3501008"/>
            <a:ext cx="3096344" cy="1800200"/>
          </a:xfrm>
        </p:spPr>
        <p:txBody>
          <a:bodyPr>
            <a:normAutofit/>
          </a:bodyPr>
          <a:lstStyle/>
          <a:p>
            <a:endParaRPr lang="cs-CZ" sz="3600" dirty="0"/>
          </a:p>
        </p:txBody>
      </p:sp>
      <p:pic>
        <p:nvPicPr>
          <p:cNvPr id="9218" name="Picture 2" descr="Zlatoočka obecná">
            <a:hlinkClick r:id="rId2" tooltip="Zlatoočka obecná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2615784" y="1164213"/>
            <a:ext cx="3408378" cy="511256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Ruměnice pospolná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771800" y="2924944"/>
            <a:ext cx="3816424" cy="244827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Picture 2" descr="Ruměnice pospolná">
            <a:hlinkClick r:id="rId2" tooltip="Ruměnice pospolná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802781" y="1597819"/>
            <a:ext cx="3600401" cy="481449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Blecha obecná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411760" y="2564904"/>
            <a:ext cx="3888432" cy="309634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Picture 2" descr="http://upload.wikimedia.org/wikipedia/commons/thumb/0/0a/Catflea_small.jpg/220px-Catflea_smal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42966" y="2391310"/>
            <a:ext cx="4961282" cy="326993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 Kobylka zelená</a:t>
            </a:r>
            <a:endParaRPr lang="cs-CZ" dirty="0"/>
          </a:p>
        </p:txBody>
      </p:sp>
      <p:pic>
        <p:nvPicPr>
          <p:cNvPr id="4" name="Picture 2" descr="Kobylka zelená, samice">
            <a:hlinkClick r:id="rId2" tooltip="Kobylka zelená, samice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1000" y="2900362"/>
            <a:ext cx="3302000" cy="2374900"/>
          </a:xfrm>
          <a:prstGeom prst="rect">
            <a:avLst/>
          </a:prstGeom>
          <a:noFill/>
        </p:spPr>
      </p:pic>
      <p:pic>
        <p:nvPicPr>
          <p:cNvPr id="5" name="Picture 2" descr="Kobylka zelená, samice">
            <a:hlinkClick r:id="rId2" tooltip="Kobylka zelená, samic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916832"/>
            <a:ext cx="5688632" cy="409144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Krtonožka obecná</a:t>
            </a:r>
            <a:endParaRPr lang="cs-CZ" dirty="0"/>
          </a:p>
        </p:txBody>
      </p:sp>
      <p:pic>
        <p:nvPicPr>
          <p:cNvPr id="4" name="Picture 2" descr="Krtonožka obecná">
            <a:hlinkClick r:id="rId2" tooltip="Krtonožka obecná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6503" b="5705"/>
          <a:stretch>
            <a:fillRect/>
          </a:stretch>
        </p:blipFill>
        <p:spPr bwMode="auto">
          <a:xfrm rot="5400000">
            <a:off x="3794316" y="3611562"/>
            <a:ext cx="1555367" cy="952500"/>
          </a:xfrm>
          <a:prstGeom prst="rect">
            <a:avLst/>
          </a:prstGeom>
          <a:noFill/>
        </p:spPr>
      </p:pic>
      <p:pic>
        <p:nvPicPr>
          <p:cNvPr id="5" name="Picture 2" descr="Krtonožka obecná">
            <a:hlinkClick r:id="rId2" tooltip="Krtonožka obecná"/>
          </p:cNvPr>
          <p:cNvPicPr>
            <a:picLocks noChangeAspect="1" noChangeArrowheads="1"/>
          </p:cNvPicPr>
          <p:nvPr/>
        </p:nvPicPr>
        <p:blipFill>
          <a:blip r:embed="rId3" cstate="print"/>
          <a:srcRect t="6503" b="5705"/>
          <a:stretch>
            <a:fillRect/>
          </a:stretch>
        </p:blipFill>
        <p:spPr bwMode="auto">
          <a:xfrm rot="5400000">
            <a:off x="2618712" y="485745"/>
            <a:ext cx="4248472" cy="6390569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 Cvrček domácí</a:t>
            </a:r>
            <a:endParaRPr lang="cs-CZ" dirty="0"/>
          </a:p>
        </p:txBody>
      </p:sp>
      <p:pic>
        <p:nvPicPr>
          <p:cNvPr id="4" name="Picture 4" descr="Cvrček domácí">
            <a:hlinkClick r:id="rId2" tooltip="Cvrček domácí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3280" y="3182556"/>
            <a:ext cx="2377440" cy="1810512"/>
          </a:xfrm>
          <a:prstGeom prst="rect">
            <a:avLst/>
          </a:prstGeom>
          <a:noFill/>
        </p:spPr>
      </p:pic>
      <p:pic>
        <p:nvPicPr>
          <p:cNvPr id="5" name="Picture 4" descr="Cvrček domácí">
            <a:hlinkClick r:id="rId2" tooltip="Cvrček domácí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556792"/>
            <a:ext cx="5846752" cy="445252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7"/>
            <a:ext cx="8229600" cy="4988024"/>
          </a:xfrm>
        </p:spPr>
        <p:txBody>
          <a:bodyPr>
            <a:normAutofit fontScale="47500" lnSpcReduction="20000"/>
          </a:bodyPr>
          <a:lstStyle/>
          <a:p>
            <a:r>
              <a:rPr lang="cs-CZ" dirty="0" smtClean="0"/>
              <a:t>1. </a:t>
            </a:r>
            <a:r>
              <a:rPr lang="cs-CZ" dirty="0" err="1" smtClean="0"/>
              <a:t>James</a:t>
            </a:r>
            <a:r>
              <a:rPr lang="cs-CZ" dirty="0" smtClean="0"/>
              <a:t> K. </a:t>
            </a:r>
            <a:r>
              <a:rPr lang="cs-CZ" dirty="0" err="1" smtClean="0"/>
              <a:t>Lindsey</a:t>
            </a:r>
            <a:r>
              <a:rPr lang="cs-CZ" dirty="0" smtClean="0"/>
              <a:t>. Http://cs </a:t>
            </a:r>
            <a:r>
              <a:rPr lang="cs-CZ" dirty="0" err="1" smtClean="0"/>
              <a:t>wikipedia.org</a:t>
            </a:r>
            <a:r>
              <a:rPr lang="cs-CZ" dirty="0" smtClean="0"/>
              <a:t> [online]. 16. 2. 2007, 16:16 [cit. 2012-03-10]. File:Chrystoperla </a:t>
            </a:r>
            <a:r>
              <a:rPr lang="cs-CZ" dirty="0" err="1" smtClean="0"/>
              <a:t>carnea</a:t>
            </a:r>
            <a:r>
              <a:rPr lang="cs-CZ" dirty="0" smtClean="0"/>
              <a:t>. </a:t>
            </a:r>
            <a:r>
              <a:rPr lang="cs-CZ" dirty="0" err="1" smtClean="0"/>
              <a:t>jpg</a:t>
            </a:r>
            <a:r>
              <a:rPr lang="cs-CZ" dirty="0" smtClean="0"/>
              <a:t>. Dostupné z WWW: http://upload.wikimedia.org/wikipedia/commons/thumb/0/06/Chrysoperla.carnea.jpg/270px-Chrysoperla.carnea.jpg</a:t>
            </a:r>
          </a:p>
          <a:p>
            <a:r>
              <a:rPr lang="cs-CZ" dirty="0" smtClean="0"/>
              <a:t>2. André </a:t>
            </a:r>
            <a:r>
              <a:rPr lang="cs-CZ" dirty="0" err="1" smtClean="0"/>
              <a:t>Karwath</a:t>
            </a:r>
            <a:r>
              <a:rPr lang="cs-CZ" dirty="0" smtClean="0"/>
              <a:t> </a:t>
            </a:r>
            <a:r>
              <a:rPr lang="cs-CZ" dirty="0" err="1" smtClean="0"/>
              <a:t>aka</a:t>
            </a:r>
            <a:r>
              <a:rPr lang="cs-CZ" dirty="0" smtClean="0"/>
              <a:t> </a:t>
            </a:r>
            <a:r>
              <a:rPr lang="cs-CZ" dirty="0" err="1" smtClean="0"/>
              <a:t>Aka</a:t>
            </a:r>
            <a:r>
              <a:rPr lang="cs-CZ" dirty="0" smtClean="0"/>
              <a:t>. Http://cs </a:t>
            </a:r>
            <a:r>
              <a:rPr lang="cs-CZ" dirty="0" err="1" smtClean="0"/>
              <a:t>wikipedia.org</a:t>
            </a:r>
            <a:r>
              <a:rPr lang="cs-CZ" dirty="0" smtClean="0"/>
              <a:t> [online]. 29. 6. 2005, 18:46 [cit. 2012-03-10]. File: </a:t>
            </a:r>
            <a:r>
              <a:rPr lang="cs-CZ" dirty="0" err="1" smtClean="0"/>
              <a:t>Pyrrhocoris</a:t>
            </a:r>
            <a:r>
              <a:rPr lang="cs-CZ" dirty="0" smtClean="0"/>
              <a:t> </a:t>
            </a:r>
            <a:r>
              <a:rPr lang="cs-CZ" dirty="0" err="1" smtClean="0"/>
              <a:t>apterus</a:t>
            </a:r>
            <a:r>
              <a:rPr lang="cs-CZ" dirty="0" smtClean="0"/>
              <a:t> (</a:t>
            </a:r>
            <a:r>
              <a:rPr lang="cs-CZ" dirty="0" err="1" smtClean="0"/>
              <a:t>aka</a:t>
            </a:r>
            <a:r>
              <a:rPr lang="cs-CZ" dirty="0" smtClean="0"/>
              <a:t>).</a:t>
            </a:r>
            <a:r>
              <a:rPr lang="cs-CZ" dirty="0" err="1" smtClean="0"/>
              <a:t>jpg</a:t>
            </a:r>
            <a:r>
              <a:rPr lang="cs-CZ" dirty="0" smtClean="0"/>
              <a:t>. Dostupné z WWW: http://upload.wikimedia.org/wikipedia/commons/thumb/9/9f/Pyrrhocoris_apterus_%28aka%29.jpg/258px-Pyrrhocoris_apterus_%28aka%29.jpg</a:t>
            </a:r>
          </a:p>
          <a:p>
            <a:r>
              <a:rPr lang="cs-CZ" dirty="0" smtClean="0"/>
              <a:t>3. </a:t>
            </a:r>
            <a:r>
              <a:rPr lang="cs-CZ" dirty="0" err="1" smtClean="0"/>
              <a:t>Original</a:t>
            </a:r>
            <a:r>
              <a:rPr lang="cs-CZ" dirty="0" smtClean="0"/>
              <a:t> </a:t>
            </a:r>
            <a:r>
              <a:rPr lang="cs-CZ" dirty="0" err="1" smtClean="0"/>
              <a:t>uploader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Evanherk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nl.wikipedia</a:t>
            </a:r>
            <a:r>
              <a:rPr lang="cs-CZ" dirty="0" smtClean="0"/>
              <a:t> Svolení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dirty="0" smtClean="0"/>
              <a:t>(Užití tohoto souboru) </a:t>
            </a:r>
            <a:r>
              <a:rPr lang="cs-CZ" dirty="0" err="1" smtClean="0"/>
              <a:t>Licensed</a:t>
            </a:r>
            <a:r>
              <a:rPr lang="cs-CZ" dirty="0" smtClean="0"/>
              <a:t> </a:t>
            </a:r>
            <a:r>
              <a:rPr lang="cs-CZ" dirty="0" err="1" smtClean="0"/>
              <a:t>under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GFDL by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author</a:t>
            </a:r>
            <a:r>
              <a:rPr lang="cs-CZ" dirty="0" smtClean="0"/>
              <a:t>.</a:t>
            </a:r>
          </a:p>
          <a:p>
            <a:r>
              <a:rPr lang="cs-CZ" dirty="0" smtClean="0"/>
              <a:t> Http://cs </a:t>
            </a:r>
            <a:r>
              <a:rPr lang="cs-CZ" dirty="0" err="1" smtClean="0"/>
              <a:t>wikipedia.org</a:t>
            </a:r>
            <a:r>
              <a:rPr lang="cs-CZ" dirty="0" smtClean="0"/>
              <a:t> [online]. 1. 1. 2009, 19:37 [cit. 2012-03-10]. </a:t>
            </a:r>
            <a:r>
              <a:rPr lang="cs-CZ" dirty="0" err="1" smtClean="0"/>
              <a:t>File</a:t>
            </a:r>
            <a:r>
              <a:rPr lang="cs-CZ" dirty="0" smtClean="0"/>
              <a:t>.</a:t>
            </a:r>
            <a:r>
              <a:rPr lang="cs-CZ" b="1" dirty="0" smtClean="0"/>
              <a:t> </a:t>
            </a:r>
            <a:r>
              <a:rPr lang="cs-CZ" dirty="0" err="1" smtClean="0"/>
              <a:t>Catflea</a:t>
            </a:r>
            <a:r>
              <a:rPr lang="cs-CZ" dirty="0" smtClean="0"/>
              <a:t> </a:t>
            </a:r>
            <a:r>
              <a:rPr lang="cs-CZ" dirty="0" err="1" smtClean="0"/>
              <a:t>small.jpg</a:t>
            </a:r>
            <a:r>
              <a:rPr lang="cs-CZ" dirty="0" smtClean="0"/>
              <a:t>. Dostupné z WWW: http://upload.wikimedia.org/wikipedia/commons/thumb/0/0a/Catflea_small.jpg/220px-Catflea_small.jpg. Dostupné z WWW: </a:t>
            </a:r>
          </a:p>
          <a:p>
            <a:r>
              <a:rPr lang="cs-CZ" dirty="0" smtClean="0"/>
              <a:t>4. </a:t>
            </a:r>
            <a:r>
              <a:rPr lang="cs-CZ" dirty="0" err="1" smtClean="0"/>
              <a:t>Fritz</a:t>
            </a:r>
            <a:r>
              <a:rPr lang="cs-CZ" dirty="0" smtClean="0"/>
              <a:t> </a:t>
            </a:r>
            <a:r>
              <a:rPr lang="cs-CZ" dirty="0" err="1" smtClean="0"/>
              <a:t>Geller</a:t>
            </a:r>
            <a:r>
              <a:rPr lang="cs-CZ" dirty="0" smtClean="0"/>
              <a:t> – </a:t>
            </a:r>
            <a:r>
              <a:rPr lang="cs-CZ" dirty="0" err="1" smtClean="0"/>
              <a:t>Grimm</a:t>
            </a:r>
            <a:r>
              <a:rPr lang="cs-CZ" dirty="0" smtClean="0"/>
              <a:t>. Http://cs </a:t>
            </a:r>
            <a:r>
              <a:rPr lang="cs-CZ" dirty="0" err="1" smtClean="0"/>
              <a:t>wikipedia.org</a:t>
            </a:r>
            <a:r>
              <a:rPr lang="cs-CZ" dirty="0" smtClean="0"/>
              <a:t> [online].  11. 9. 2006, 11:51 [cit. 2012-03-10]. File: </a:t>
            </a:r>
            <a:r>
              <a:rPr lang="cs-CZ" dirty="0" err="1" smtClean="0"/>
              <a:t>Heupferd</a:t>
            </a:r>
            <a:r>
              <a:rPr lang="cs-CZ" dirty="0" smtClean="0"/>
              <a:t> fg01.jpg. Dostupné z WWW: http://upload.wikimedia.org/wikipedia/commons/thumb/3/37/Heupferd_fg01.jpg/260px-Heupferd_fg01.jpg</a:t>
            </a:r>
          </a:p>
          <a:p>
            <a:r>
              <a:rPr lang="cs-CZ" dirty="0" smtClean="0"/>
              <a:t>5. </a:t>
            </a:r>
            <a:r>
              <a:rPr lang="cs-CZ" dirty="0" err="1" smtClean="0"/>
              <a:t>Didier</a:t>
            </a:r>
            <a:r>
              <a:rPr lang="cs-CZ" dirty="0" smtClean="0"/>
              <a:t> </a:t>
            </a:r>
            <a:r>
              <a:rPr lang="cs-CZ" dirty="0" err="1" smtClean="0"/>
              <a:t>Descounens</a:t>
            </a:r>
            <a:r>
              <a:rPr lang="cs-CZ" dirty="0" smtClean="0"/>
              <a:t>. Http://cs </a:t>
            </a:r>
            <a:r>
              <a:rPr lang="cs-CZ" dirty="0" err="1" smtClean="0"/>
              <a:t>wikipedia.org</a:t>
            </a:r>
            <a:r>
              <a:rPr lang="cs-CZ" dirty="0" smtClean="0"/>
              <a:t> [online]. 26. 6. 2011, 11:11 [cit. 2012-03-10]. File:</a:t>
            </a:r>
            <a:r>
              <a:rPr lang="cs-CZ" b="1" dirty="0" smtClean="0"/>
              <a:t> </a:t>
            </a:r>
            <a:r>
              <a:rPr lang="cs-CZ" dirty="0" err="1" smtClean="0"/>
              <a:t>Grylloltapa</a:t>
            </a:r>
            <a:r>
              <a:rPr lang="cs-CZ" dirty="0" smtClean="0"/>
              <a:t> </a:t>
            </a:r>
            <a:r>
              <a:rPr lang="cs-CZ" dirty="0" err="1" smtClean="0"/>
              <a:t>gryllotalpa</a:t>
            </a:r>
            <a:r>
              <a:rPr lang="cs-CZ" dirty="0" smtClean="0"/>
              <a:t> </a:t>
            </a:r>
            <a:r>
              <a:rPr lang="cs-CZ" dirty="0" err="1" smtClean="0"/>
              <a:t>MHNT.jpg</a:t>
            </a:r>
            <a:r>
              <a:rPr lang="cs-CZ" dirty="0" smtClean="0"/>
              <a:t>. Dostupné z WWW:  http://upload.wikimedia.org/wikipedia/commons/thumb/c/cd/Gryllotalpa_gryllotalpa_MHNT.jpg/250px-Gryllotalpa_gryllotalpa_MHNT.jpg</a:t>
            </a:r>
          </a:p>
          <a:p>
            <a:r>
              <a:rPr lang="cs-CZ" dirty="0" smtClean="0"/>
              <a:t>6. Luis </a:t>
            </a:r>
            <a:r>
              <a:rPr lang="cs-CZ" dirty="0" err="1" smtClean="0"/>
              <a:t>Fernández</a:t>
            </a:r>
            <a:r>
              <a:rPr lang="cs-CZ" dirty="0" smtClean="0"/>
              <a:t> </a:t>
            </a:r>
            <a:r>
              <a:rPr lang="cs-CZ" dirty="0" err="1" smtClean="0"/>
              <a:t>García</a:t>
            </a:r>
            <a:r>
              <a:rPr lang="cs-CZ" dirty="0" smtClean="0"/>
              <a:t> . Http://cs </a:t>
            </a:r>
            <a:r>
              <a:rPr lang="cs-CZ" dirty="0" err="1" smtClean="0"/>
              <a:t>wikipedia.org</a:t>
            </a:r>
            <a:r>
              <a:rPr lang="cs-CZ" dirty="0" smtClean="0"/>
              <a:t> [online]. 16. 10. 2005, 22:37 [cit. 2012-03-10] File: </a:t>
            </a:r>
            <a:r>
              <a:rPr lang="cs-CZ" dirty="0" err="1" smtClean="0"/>
              <a:t>Acheta</a:t>
            </a:r>
            <a:r>
              <a:rPr lang="cs-CZ" dirty="0" smtClean="0"/>
              <a:t>-</a:t>
            </a:r>
            <a:r>
              <a:rPr lang="cs-CZ" dirty="0" err="1" smtClean="0"/>
              <a:t>domestica</a:t>
            </a:r>
            <a:r>
              <a:rPr lang="cs-CZ" dirty="0" smtClean="0"/>
              <a:t>-1.jpg. Dostupné z WWW: </a:t>
            </a:r>
          </a:p>
          <a:p>
            <a:pPr>
              <a:buNone/>
            </a:pPr>
            <a:r>
              <a:rPr lang="cs-CZ" dirty="0" smtClean="0"/>
              <a:t>        http://upload.wikimedia.org/wikipedia/commons/thumb/8/86/Acheta-domestica-1.jpg/260px-Acheta-domestica-1.jpg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149</TotalTime>
  <Words>146</Words>
  <Application>Microsoft Office PowerPoint</Application>
  <PresentationFormat>Předvádění na obrazovce (4:3)</PresentationFormat>
  <Paragraphs>63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Modul</vt:lpstr>
      <vt:lpstr>Prezentace aplikace PowerPoint</vt:lpstr>
      <vt:lpstr>Anotace </vt:lpstr>
      <vt:lpstr>TEST</vt:lpstr>
      <vt:lpstr>1.</vt:lpstr>
      <vt:lpstr>2.</vt:lpstr>
      <vt:lpstr>3.</vt:lpstr>
      <vt:lpstr>4.</vt:lpstr>
      <vt:lpstr>5.</vt:lpstr>
      <vt:lpstr>6.</vt:lpstr>
      <vt:lpstr>SPRÁVNÉ ŘEŠENÍ</vt:lpstr>
      <vt:lpstr>1. Zlatoočka obecná</vt:lpstr>
      <vt:lpstr>2. Ruměnice pospolná</vt:lpstr>
      <vt:lpstr>3. Blecha obecná</vt:lpstr>
      <vt:lpstr>4. Kobylka zelená</vt:lpstr>
      <vt:lpstr>5. Krtonožka obecná</vt:lpstr>
      <vt:lpstr>6. Cvrček domácí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uzivatel</dc:creator>
  <cp:lastModifiedBy>EU14</cp:lastModifiedBy>
  <cp:revision>17</cp:revision>
  <dcterms:created xsi:type="dcterms:W3CDTF">2012-04-18T19:18:09Z</dcterms:created>
  <dcterms:modified xsi:type="dcterms:W3CDTF">2012-06-21T08:51:53Z</dcterms:modified>
</cp:coreProperties>
</file>