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1434" autoAdjust="0"/>
  </p:normalViewPr>
  <p:slideViewPr>
    <p:cSldViewPr>
      <p:cViewPr varScale="1">
        <p:scale>
          <a:sx n="70" d="100"/>
          <a:sy n="70" d="100"/>
        </p:scale>
        <p:origin x="-153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951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045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09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964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192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445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089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545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47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609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536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DAE0D-C77B-4DD5-A001-2A792B84E3E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31064-A699-433D-9D72-EC9361F668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529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268760"/>
            <a:ext cx="770485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Typy chemických reakcí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5.1.2012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VY_32_INOVACE_02_PZ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ZS SLOVAN\Pictures\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834" y="163419"/>
            <a:ext cx="4524307" cy="111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54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2540" y="548680"/>
            <a:ext cx="89234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Anotace: </a:t>
            </a:r>
          </a:p>
          <a:p>
            <a:r>
              <a:rPr lang="cs-CZ" b="1" dirty="0" smtClean="0"/>
              <a:t> </a:t>
            </a:r>
            <a:r>
              <a:rPr lang="cs-CZ" sz="2000" dirty="0" smtClean="0"/>
              <a:t>Materiál je určen  žákům 8. ročníku. Obsahuje charakteristiku základních typů chemických reakcí  doplněnou o názornou  animaci, která  umožňuje žákům  snáze pochopit podstatu  jednotlivých typů reakcí. Řešení závěrečných úkolů umožňuje ověřit, do jaké míry si žáci učivo osvojili.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540" y="2303006"/>
            <a:ext cx="8649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Klíčové pojmy: </a:t>
            </a:r>
            <a:r>
              <a:rPr lang="cs-CZ" sz="2000" dirty="0" smtClean="0"/>
              <a:t>slučování, rozklad, nahrazování, podvojná záměna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2540" y="2703116"/>
            <a:ext cx="8935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Výstup: </a:t>
            </a:r>
            <a:r>
              <a:rPr lang="cs-CZ" sz="2000" dirty="0" smtClean="0"/>
              <a:t>Žák definuje základní typy chemických reakcí a dokáže určit typ reakce dle  zadání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2540" y="3411002"/>
            <a:ext cx="54343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Typ učebního dokumentu: </a:t>
            </a:r>
            <a:r>
              <a:rPr lang="cs-CZ" sz="2000" dirty="0" smtClean="0"/>
              <a:t>prezentace PowerPoint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0547" y="4498816"/>
            <a:ext cx="89234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Pilotáž:</a:t>
            </a:r>
          </a:p>
          <a:p>
            <a:r>
              <a:rPr lang="cs-CZ" sz="2000" dirty="0" smtClean="0"/>
              <a:t>Materiál byl pilotován ve všech paralelních třídách osmého ročníku. Žáci ocenili především  názornost výkladu prostřednictvím promítaných animací jednotlivých typů chemických reakcí. Zejména slabší žáci si snadněji osvojili učivo.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955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132856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Typy chemických reakcí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ZS SLOVAN\Pictures\MB900351968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EFFFD"/>
              </a:clrFrom>
              <a:clrTo>
                <a:srgbClr val="FEFF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13584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01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82620" y="548680"/>
            <a:ext cx="69844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1) Slučování - syntéza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27306" y="1588150"/>
            <a:ext cx="5110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z více reaktantů vzniká jeden produkt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673238"/>
            <a:ext cx="45055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6000" b="1" dirty="0" smtClean="0"/>
              <a:t>C + O</a:t>
            </a:r>
            <a:r>
              <a:rPr lang="cs-CZ" sz="6000" b="1" baseline="-25000" dirty="0" smtClean="0"/>
              <a:t>2  </a:t>
            </a:r>
            <a:r>
              <a:rPr lang="cs-CZ" sz="6000" b="1" dirty="0" smtClean="0"/>
              <a:t>→ CO</a:t>
            </a:r>
            <a:r>
              <a:rPr lang="cs-CZ" sz="6000" b="1" baseline="-25000" dirty="0" smtClean="0"/>
              <a:t>2</a:t>
            </a:r>
            <a:endParaRPr lang="cs-CZ" sz="6000" b="1" dirty="0"/>
          </a:p>
        </p:txBody>
      </p:sp>
      <p:sp>
        <p:nvSpPr>
          <p:cNvPr id="2" name="Obdélník 1"/>
          <p:cNvSpPr/>
          <p:nvPr/>
        </p:nvSpPr>
        <p:spPr>
          <a:xfrm>
            <a:off x="1593424" y="5117541"/>
            <a:ext cx="734481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6000" b="1" dirty="0" smtClean="0"/>
              <a:t>NH</a:t>
            </a:r>
            <a:r>
              <a:rPr lang="cs-CZ" sz="6000" b="1" baseline="-25000" dirty="0" smtClean="0"/>
              <a:t>3</a:t>
            </a:r>
            <a:r>
              <a:rPr lang="cs-CZ" sz="6000" b="1" dirty="0"/>
              <a:t>  +  </a:t>
            </a:r>
            <a:r>
              <a:rPr lang="cs-CZ" sz="6000" b="1" dirty="0" err="1"/>
              <a:t>HCl</a:t>
            </a:r>
            <a:r>
              <a:rPr lang="cs-CZ" sz="6000" b="1" dirty="0"/>
              <a:t>  →  NH</a:t>
            </a:r>
            <a:r>
              <a:rPr lang="cs-CZ" sz="6000" b="1" baseline="-25000" dirty="0"/>
              <a:t>4</a:t>
            </a:r>
            <a:r>
              <a:rPr lang="cs-CZ" sz="6000" b="1" dirty="0"/>
              <a:t>Cl </a:t>
            </a:r>
          </a:p>
        </p:txBody>
      </p:sp>
      <p:sp>
        <p:nvSpPr>
          <p:cNvPr id="6" name="Vývojový diagram: spojnice 5"/>
          <p:cNvSpPr/>
          <p:nvPr/>
        </p:nvSpPr>
        <p:spPr>
          <a:xfrm>
            <a:off x="2339752" y="2394575"/>
            <a:ext cx="600659" cy="576064"/>
          </a:xfrm>
          <a:prstGeom prst="flowChartConnec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349260" y="2309991"/>
            <a:ext cx="720080" cy="745232"/>
          </a:xfrm>
          <a:prstGeom prst="flowChartConnecto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40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31214E-7 L 0.08524 0.0039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3" y="185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4509E-6 L -0.10156 0.0037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87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2" grpId="0"/>
      <p:bldP spid="6" grpId="0" animBg="1"/>
      <p:bldP spid="6" grpId="1" animBg="1"/>
      <p:bldP spid="7" grpId="0" animBg="1"/>
      <p:bldP spid="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4552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2) Rozklad - analýza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4720" y="1536722"/>
            <a:ext cx="5615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z jednoho reaktantu vzniká více produktů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4708" y="5018457"/>
            <a:ext cx="73191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CaCO</a:t>
            </a:r>
            <a:r>
              <a:rPr lang="cs-CZ" sz="6000" b="1" baseline="-25000" dirty="0" smtClean="0"/>
              <a:t>3</a:t>
            </a:r>
            <a:r>
              <a:rPr lang="cs-CZ" sz="6000" b="1" dirty="0" smtClean="0"/>
              <a:t> → </a:t>
            </a:r>
            <a:r>
              <a:rPr lang="cs-CZ" sz="6000" b="1" dirty="0" err="1" smtClean="0"/>
              <a:t>CaO</a:t>
            </a:r>
            <a:r>
              <a:rPr lang="cs-CZ" sz="6000" b="1" dirty="0" smtClean="0"/>
              <a:t> + CO</a:t>
            </a:r>
            <a:r>
              <a:rPr lang="cs-CZ" sz="6000" b="1" baseline="-25000" dirty="0" smtClean="0"/>
              <a:t>2</a:t>
            </a:r>
            <a:endParaRPr lang="cs-CZ" sz="6000" b="1" baseline="-25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708" y="3545571"/>
            <a:ext cx="55354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2H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O → 2H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 + O</a:t>
            </a:r>
            <a:r>
              <a:rPr lang="cs-CZ" sz="6000" b="1" baseline="-25000" dirty="0" smtClean="0"/>
              <a:t>2</a:t>
            </a:r>
            <a:endParaRPr lang="cs-CZ" sz="6000" b="1" baseline="-25000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3979780" y="2467744"/>
            <a:ext cx="457200" cy="457200"/>
          </a:xfrm>
          <a:prstGeom prst="flowChartConnector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3174612" y="2276872"/>
            <a:ext cx="889248" cy="838944"/>
          </a:xfrm>
          <a:prstGeom prst="flowChartConnector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39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5607E-6 L -0.13993 0.00185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97" y="92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15607E-6 L 0.09497 0.0018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40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4" grpId="0" animBg="1"/>
      <p:bldP spid="4" grpId="1" animBg="1"/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377" y="527955"/>
            <a:ext cx="88233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3) Nahrazování - substituce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5" y="153672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volný prvek nahradí prvek vázaný ve sloučenině,    vázaný prvek se uvolní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2052" y="4061440"/>
            <a:ext cx="77364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Zn</a:t>
            </a:r>
            <a:r>
              <a:rPr lang="cs-CZ" sz="6000" b="1" dirty="0" smtClean="0"/>
              <a:t> + 2 </a:t>
            </a:r>
            <a:r>
              <a:rPr lang="cs-CZ" sz="6000" b="1" dirty="0" err="1" smtClean="0"/>
              <a:t>HCl</a:t>
            </a:r>
            <a:r>
              <a:rPr lang="cs-CZ" sz="6000" b="1" dirty="0" smtClean="0"/>
              <a:t> → </a:t>
            </a:r>
            <a:r>
              <a:rPr lang="cs-CZ" sz="6000" b="1" dirty="0" smtClean="0">
                <a:solidFill>
                  <a:srgbClr val="FF0000"/>
                </a:solidFill>
              </a:rPr>
              <a:t>Zn</a:t>
            </a:r>
            <a:r>
              <a:rPr lang="cs-CZ" sz="6000" b="1" dirty="0" smtClean="0"/>
              <a:t>Cl</a:t>
            </a:r>
            <a:r>
              <a:rPr lang="cs-CZ" sz="6000" b="1" baseline="-25000" dirty="0" smtClean="0"/>
              <a:t>2 </a:t>
            </a:r>
            <a:r>
              <a:rPr lang="cs-CZ" sz="6000" b="1" dirty="0" smtClean="0"/>
              <a:t> + H</a:t>
            </a:r>
            <a:r>
              <a:rPr lang="cs-CZ" sz="6000" b="1" baseline="-25000" dirty="0" smtClean="0"/>
              <a:t>2 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1791" y="5445224"/>
            <a:ext cx="81418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Fe</a:t>
            </a:r>
            <a:r>
              <a:rPr lang="cs-CZ" sz="6000" b="1" dirty="0" smtClean="0"/>
              <a:t> + CuSO</a:t>
            </a:r>
            <a:r>
              <a:rPr lang="cs-CZ" sz="6000" b="1" baseline="-25000" dirty="0" smtClean="0"/>
              <a:t>4  </a:t>
            </a:r>
            <a:r>
              <a:rPr lang="cs-CZ" sz="6000" b="1" dirty="0" smtClean="0"/>
              <a:t>→ </a:t>
            </a:r>
            <a:r>
              <a:rPr lang="cs-CZ" sz="6000" b="1" dirty="0" smtClean="0">
                <a:solidFill>
                  <a:srgbClr val="FF0000"/>
                </a:solidFill>
              </a:rPr>
              <a:t>Fe</a:t>
            </a:r>
            <a:r>
              <a:rPr lang="cs-CZ" sz="6000" b="1" dirty="0" smtClean="0"/>
              <a:t>SO</a:t>
            </a:r>
            <a:r>
              <a:rPr lang="cs-CZ" sz="6000" b="1" baseline="-25000" dirty="0" smtClean="0"/>
              <a:t>4</a:t>
            </a:r>
            <a:r>
              <a:rPr lang="cs-CZ" sz="6000" b="1" dirty="0" smtClean="0"/>
              <a:t> + </a:t>
            </a:r>
            <a:r>
              <a:rPr lang="cs-CZ" sz="6000" b="1" dirty="0" err="1" smtClean="0"/>
              <a:t>Cu</a:t>
            </a:r>
            <a:endParaRPr lang="cs-CZ" sz="6000" b="1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1835656" y="2780928"/>
            <a:ext cx="576064" cy="601216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445165" y="2903678"/>
            <a:ext cx="715027" cy="673224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3345478" y="2624336"/>
            <a:ext cx="457200" cy="457200"/>
          </a:xfrm>
          <a:prstGeom prst="flowChartConnec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08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0.12605 -0.0314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1574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4" presetClass="path" presetSubtype="0" accel="50000" decel="50000" fill="hold" grpId="1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3.05556E-6 -2.22222E-6 L 0.07326 -0.03148 C 0.08889 -0.03842 0.1118 -0.0419 0.13593 -0.0419 C 0.16337 -0.0419 0.18507 -0.03842 0.20034 -0.03148 L 0.27465 -2.22222E-6 " pathEditMode="relative" rAng="0" ptsTypes="FffFF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33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6" grpId="1" animBg="1"/>
      <p:bldP spid="8" grpId="0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818" y="577210"/>
            <a:ext cx="9649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4) Podvojná záměna - konverze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90401" y="1742737"/>
            <a:ext cx="6470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dochází k vzájemné výměně vázaných prvků mezi reaktanty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822" y="4509120"/>
            <a:ext cx="89290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solidFill>
                  <a:srgbClr val="C00000"/>
                </a:solidFill>
              </a:rPr>
              <a:t>NaCl</a:t>
            </a:r>
            <a:r>
              <a:rPr lang="cs-CZ" sz="5400" b="1" dirty="0" smtClean="0">
                <a:solidFill>
                  <a:srgbClr val="C00000"/>
                </a:solidFill>
              </a:rPr>
              <a:t> </a:t>
            </a:r>
            <a:r>
              <a:rPr lang="cs-CZ" sz="5400" b="1" dirty="0" smtClean="0"/>
              <a:t>+ AgNO</a:t>
            </a:r>
            <a:r>
              <a:rPr lang="cs-CZ" sz="5400" b="1" baseline="-25000" dirty="0" smtClean="0"/>
              <a:t>3</a:t>
            </a:r>
            <a:r>
              <a:rPr lang="cs-CZ" sz="5400" b="1" dirty="0" smtClean="0"/>
              <a:t> → </a:t>
            </a:r>
            <a:r>
              <a:rPr lang="cs-CZ" sz="5400" b="1" dirty="0" smtClean="0">
                <a:solidFill>
                  <a:srgbClr val="C00000"/>
                </a:solidFill>
              </a:rPr>
              <a:t>Na</a:t>
            </a:r>
            <a:r>
              <a:rPr lang="cs-CZ" sz="5400" b="1" dirty="0" smtClean="0"/>
              <a:t>NO</a:t>
            </a:r>
            <a:r>
              <a:rPr lang="cs-CZ" sz="5400" b="1" baseline="-25000" dirty="0" smtClean="0"/>
              <a:t>3</a:t>
            </a:r>
            <a:r>
              <a:rPr lang="cs-CZ" sz="5400" b="1" dirty="0" smtClean="0"/>
              <a:t> + </a:t>
            </a:r>
            <a:r>
              <a:rPr lang="cs-CZ" sz="5400" b="1" dirty="0" err="1" smtClean="0"/>
              <a:t>Ag</a:t>
            </a:r>
            <a:r>
              <a:rPr lang="cs-CZ" sz="5400" b="1" dirty="0" err="1" smtClean="0">
                <a:solidFill>
                  <a:srgbClr val="C00000"/>
                </a:solidFill>
              </a:rPr>
              <a:t>Cl</a:t>
            </a:r>
            <a:endParaRPr lang="cs-CZ" sz="5400" b="1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1702343" y="3225552"/>
            <a:ext cx="457200" cy="457200"/>
          </a:xfrm>
          <a:prstGeom prst="flowChartConnec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3931721" y="3106580"/>
            <a:ext cx="601216" cy="601216"/>
          </a:xfrm>
          <a:prstGeom prst="flowChartConnec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2051720" y="3153544"/>
            <a:ext cx="576064" cy="601216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4355976" y="3106162"/>
            <a:ext cx="720080" cy="69598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63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4" presetClass="path" presetSubtype="0" accel="50000" decel="50000" fill="hold" grpId="1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-0.25 -4.44444E-6 L -0.18299 -0.0368 C -0.16893 -0.0449 -0.14792 -0.0493 -0.12605 -0.0493 C -0.10105 -0.0493 -0.08108 -0.0449 -0.06702 -0.0368 L 4.44444E-6 -4.44444E-6 " pathEditMode="relative" rAng="0" ptsTypes="FffFF">
                                      <p:cBhvr>
                                        <p:cTn id="35" dur="2000" spd="-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-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5" grpId="1" animBg="1"/>
      <p:bldP spid="6" grpId="0" animBg="1"/>
      <p:bldP spid="6" grpId="1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5498" y="482769"/>
            <a:ext cx="5615768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Urči typ chemické reakce: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340768"/>
            <a:ext cx="655272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2 H</a:t>
            </a:r>
            <a:r>
              <a:rPr lang="cs-CZ" sz="4000" b="1" baseline="-25000" dirty="0"/>
              <a:t>2</a:t>
            </a:r>
            <a:r>
              <a:rPr lang="cs-CZ" sz="4000" b="1" dirty="0"/>
              <a:t>O</a:t>
            </a:r>
            <a:r>
              <a:rPr lang="cs-CZ" sz="4000" b="1" baseline="-25000" dirty="0"/>
              <a:t>2</a:t>
            </a:r>
            <a:r>
              <a:rPr lang="cs-CZ" sz="4000" b="1" dirty="0"/>
              <a:t>  →  2 H</a:t>
            </a:r>
            <a:r>
              <a:rPr lang="cs-CZ" sz="4000" b="1" baseline="-25000" dirty="0"/>
              <a:t>2</a:t>
            </a:r>
            <a:r>
              <a:rPr lang="cs-CZ" sz="4000" b="1" dirty="0"/>
              <a:t>O  +  O</a:t>
            </a:r>
            <a:r>
              <a:rPr lang="cs-CZ" sz="4000" b="1" baseline="-25000" dirty="0"/>
              <a:t>2</a:t>
            </a:r>
            <a:r>
              <a:rPr lang="cs-CZ" sz="4000" b="1" dirty="0"/>
              <a:t/>
            </a:r>
            <a:br>
              <a:rPr lang="cs-CZ" sz="4000" b="1" dirty="0"/>
            </a:br>
            <a:endParaRPr lang="cs-CZ" sz="4000" b="1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64998" y="2448763"/>
            <a:ext cx="7625425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2 </a:t>
            </a:r>
            <a:r>
              <a:rPr lang="cs-CZ" sz="4000" b="1" dirty="0" err="1"/>
              <a:t>NaOH</a:t>
            </a:r>
            <a:r>
              <a:rPr lang="cs-CZ" sz="4000" b="1" dirty="0"/>
              <a:t> + H</a:t>
            </a:r>
            <a:r>
              <a:rPr lang="cs-CZ" sz="4000" b="1" baseline="-25000" dirty="0"/>
              <a:t>2</a:t>
            </a:r>
            <a:r>
              <a:rPr lang="cs-CZ" sz="4000" b="1" dirty="0"/>
              <a:t>SO</a:t>
            </a:r>
            <a:r>
              <a:rPr lang="cs-CZ" sz="4000" b="1" baseline="-25000" dirty="0"/>
              <a:t>4</a:t>
            </a:r>
            <a:r>
              <a:rPr lang="cs-CZ" sz="4000" b="1" dirty="0"/>
              <a:t> → Na</a:t>
            </a:r>
            <a:r>
              <a:rPr lang="cs-CZ" sz="4000" b="1" baseline="-25000" dirty="0"/>
              <a:t>2</a:t>
            </a:r>
            <a:r>
              <a:rPr lang="cs-CZ" sz="4000" b="1" dirty="0"/>
              <a:t>SO</a:t>
            </a:r>
            <a:r>
              <a:rPr lang="cs-CZ" sz="4000" b="1" baseline="-25000" dirty="0"/>
              <a:t>4</a:t>
            </a:r>
            <a:r>
              <a:rPr lang="cs-CZ" sz="4000" b="1" dirty="0"/>
              <a:t> + 2 H</a:t>
            </a:r>
            <a:r>
              <a:rPr lang="cs-CZ" sz="4000" b="1" baseline="-25000" dirty="0"/>
              <a:t>2</a:t>
            </a:r>
            <a:r>
              <a:rPr lang="cs-CZ" sz="4000" b="1" dirty="0"/>
              <a:t>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4998" y="3573016"/>
            <a:ext cx="415241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CO + 2 H</a:t>
            </a:r>
            <a:r>
              <a:rPr lang="cs-CZ" sz="4000" b="1" baseline="-25000" dirty="0"/>
              <a:t>2</a:t>
            </a:r>
            <a:r>
              <a:rPr lang="cs-CZ" sz="4000" b="1" dirty="0"/>
              <a:t> →CH</a:t>
            </a:r>
            <a:r>
              <a:rPr lang="cs-CZ" sz="4000" b="1" baseline="-25000" dirty="0"/>
              <a:t>3</a:t>
            </a:r>
            <a:r>
              <a:rPr lang="cs-CZ" sz="4000" b="1" dirty="0"/>
              <a:t>OH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4998" y="4725144"/>
            <a:ext cx="5865708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2 </a:t>
            </a:r>
            <a:r>
              <a:rPr lang="cs-CZ" sz="4000" b="1" dirty="0" err="1"/>
              <a:t>NaBr</a:t>
            </a:r>
            <a:r>
              <a:rPr lang="cs-CZ" sz="4000" b="1" dirty="0"/>
              <a:t> + Cl</a:t>
            </a:r>
            <a:r>
              <a:rPr lang="cs-CZ" sz="4000" b="1" baseline="-25000" dirty="0"/>
              <a:t>2</a:t>
            </a:r>
            <a:r>
              <a:rPr lang="cs-CZ" sz="4000" b="1" dirty="0"/>
              <a:t> → 2 </a:t>
            </a:r>
            <a:r>
              <a:rPr lang="cs-CZ" sz="4000" b="1" dirty="0" err="1"/>
              <a:t>NaCl</a:t>
            </a:r>
            <a:r>
              <a:rPr lang="cs-CZ" sz="4000" b="1" dirty="0"/>
              <a:t> + Br</a:t>
            </a:r>
            <a:r>
              <a:rPr lang="cs-CZ" sz="4000" b="1" baseline="-25000" dirty="0"/>
              <a:t>2</a:t>
            </a:r>
            <a:endParaRPr lang="cs-CZ" sz="4000" b="1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23332" y="1775752"/>
            <a:ext cx="1113895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rozklad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12922" y="3202815"/>
            <a:ext cx="2446119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podvojná záměna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80302" y="4065457"/>
            <a:ext cx="137364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slučování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12922" y="5517232"/>
            <a:ext cx="1736629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nahrazování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75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712879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NiCl</a:t>
            </a:r>
            <a:r>
              <a:rPr lang="cs-CZ" sz="4000" baseline="-25000" dirty="0"/>
              <a:t>2</a:t>
            </a:r>
            <a:r>
              <a:rPr lang="cs-CZ" sz="4000" dirty="0"/>
              <a:t>  +  H</a:t>
            </a:r>
            <a:r>
              <a:rPr lang="cs-CZ" sz="4000" baseline="-25000" dirty="0"/>
              <a:t>2</a:t>
            </a:r>
            <a:r>
              <a:rPr lang="cs-CZ" sz="4000" dirty="0"/>
              <a:t>S  →  </a:t>
            </a:r>
            <a:r>
              <a:rPr lang="cs-CZ" sz="4000" dirty="0" err="1"/>
              <a:t>NiS</a:t>
            </a:r>
            <a:r>
              <a:rPr lang="cs-CZ" sz="4000" dirty="0"/>
              <a:t>  +  2 </a:t>
            </a:r>
            <a:r>
              <a:rPr lang="cs-CZ" sz="4000" dirty="0" err="1"/>
              <a:t>HCl</a:t>
            </a:r>
            <a:r>
              <a:rPr lang="cs-CZ" sz="4000" dirty="0"/>
              <a:t>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60848"/>
            <a:ext cx="4692310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NH</a:t>
            </a:r>
            <a:r>
              <a:rPr lang="cs-CZ" sz="4000" baseline="-25000" dirty="0"/>
              <a:t>3</a:t>
            </a:r>
            <a:r>
              <a:rPr lang="cs-CZ" sz="4000" dirty="0"/>
              <a:t>  +  </a:t>
            </a:r>
            <a:r>
              <a:rPr lang="cs-CZ" sz="4000" dirty="0" err="1"/>
              <a:t>HCl</a:t>
            </a:r>
            <a:r>
              <a:rPr lang="cs-CZ" sz="4000" dirty="0"/>
              <a:t>  →  NH</a:t>
            </a:r>
            <a:r>
              <a:rPr lang="cs-CZ" sz="4000" baseline="-25000" dirty="0"/>
              <a:t>4</a:t>
            </a:r>
            <a:r>
              <a:rPr lang="cs-CZ" sz="4000" dirty="0"/>
              <a:t>Cl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8177" y="3160430"/>
            <a:ext cx="551279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Fe</a:t>
            </a:r>
            <a:r>
              <a:rPr lang="cs-CZ" sz="4000" baseline="-25000" dirty="0"/>
              <a:t>2</a:t>
            </a:r>
            <a:r>
              <a:rPr lang="cs-CZ" sz="4000" dirty="0"/>
              <a:t>O</a:t>
            </a:r>
            <a:r>
              <a:rPr lang="cs-CZ" sz="4000" baseline="-25000" dirty="0"/>
              <a:t>3</a:t>
            </a:r>
            <a:r>
              <a:rPr lang="cs-CZ" sz="4000" dirty="0"/>
              <a:t> + 3 C → 3 CO + 2 </a:t>
            </a:r>
            <a:r>
              <a:rPr lang="cs-CZ" sz="4000" dirty="0" err="1"/>
              <a:t>Fe</a:t>
            </a:r>
            <a:endParaRPr lang="cs-CZ" sz="40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8177" y="4293096"/>
            <a:ext cx="39469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2HgO → 2Hg + O</a:t>
            </a:r>
            <a:r>
              <a:rPr lang="cs-CZ" sz="4000" baseline="-25000" dirty="0" smtClean="0"/>
              <a:t>2</a:t>
            </a:r>
            <a:endParaRPr lang="cs-CZ" sz="4000" baseline="-25000" dirty="0"/>
          </a:p>
        </p:txBody>
      </p:sp>
      <p:sp>
        <p:nvSpPr>
          <p:cNvPr id="6" name="Obdélník 5"/>
          <p:cNvSpPr/>
          <p:nvPr/>
        </p:nvSpPr>
        <p:spPr>
          <a:xfrm>
            <a:off x="1043608" y="5517232"/>
            <a:ext cx="37444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2H</a:t>
            </a:r>
            <a:r>
              <a:rPr lang="cs-CZ" sz="4000" baseline="-25000" dirty="0" smtClean="0"/>
              <a:t>2 </a:t>
            </a:r>
            <a:r>
              <a:rPr lang="cs-CZ" sz="4000" dirty="0" smtClean="0"/>
              <a:t>+</a:t>
            </a:r>
            <a:r>
              <a:rPr lang="cs-CZ" sz="4000" baseline="-25000" dirty="0" smtClean="0"/>
              <a:t> </a:t>
            </a:r>
            <a:r>
              <a:rPr lang="cs-CZ" sz="4000" dirty="0" smtClean="0"/>
              <a:t>O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 → 2H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72840" y="1556792"/>
            <a:ext cx="263303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podvojná záměna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8728" y="2579270"/>
            <a:ext cx="137364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slučování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0968" y="3683650"/>
            <a:ext cx="1736629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nahrazování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8360" y="4736789"/>
            <a:ext cx="1113895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rozklad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3629" y="6040452"/>
            <a:ext cx="137364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slučování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33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80892"/>
            <a:ext cx="194421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21151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LOS,P.,HEJSKOVÁ,J., KLEČKOVÁ,M. Nebojte se chemie. 1. vyd. Praha: </a:t>
            </a:r>
            <a:r>
              <a:rPr lang="cs-CZ" dirty="0" err="1" smtClean="0"/>
              <a:t>Scientia</a:t>
            </a:r>
            <a:r>
              <a:rPr lang="cs-CZ" dirty="0" smtClean="0"/>
              <a:t> 1994</a:t>
            </a:r>
          </a:p>
          <a:p>
            <a:r>
              <a:rPr lang="cs-CZ" dirty="0" smtClean="0"/>
              <a:t>ISBN 80-85827-69-7,s. 65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270892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308230"/>
            <a:ext cx="1327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Ilustrace: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6692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364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Typy chemických reakcí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Typy chemických reakcí</dc:title>
  <dc:creator>ZS SLOVAN Zezulová</dc:creator>
  <cp:lastModifiedBy>P Zezulová</cp:lastModifiedBy>
  <cp:revision>31</cp:revision>
  <dcterms:created xsi:type="dcterms:W3CDTF">2011-12-28T17:02:19Z</dcterms:created>
  <dcterms:modified xsi:type="dcterms:W3CDTF">2012-05-25T08:03:44Z</dcterms:modified>
</cp:coreProperties>
</file>