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sldIdLst>
    <p:sldId id="264" r:id="rId3"/>
    <p:sldId id="265" r:id="rId4"/>
    <p:sldId id="256" r:id="rId5"/>
    <p:sldId id="257" r:id="rId6"/>
    <p:sldId id="258" r:id="rId7"/>
    <p:sldId id="259" r:id="rId8"/>
    <p:sldId id="260" r:id="rId9"/>
    <p:sldId id="263" r:id="rId10"/>
    <p:sldId id="261" r:id="rId11"/>
    <p:sldId id="262" r:id="rId12"/>
    <p:sldId id="267" r:id="rId13"/>
    <p:sldId id="268" r:id="rId14"/>
    <p:sldId id="266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26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5C97D1F-2CBD-4C32-970E-AE6E01464C4D}" type="doc">
      <dgm:prSet loTypeId="urn:microsoft.com/office/officeart/2005/8/layout/hList9" loCatId="list" qsTypeId="urn:microsoft.com/office/officeart/2005/8/quickstyle/simple5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B2EABBBE-013C-41BC-9E9A-D37DAB1C40AF}">
      <dgm:prSet phldrT="[Text]" custT="1"/>
      <dgm:spPr/>
      <dgm:t>
        <a:bodyPr/>
        <a:lstStyle/>
        <a:p>
          <a:r>
            <a:rPr lang="cs-CZ" sz="3600" b="1" dirty="0" smtClean="0"/>
            <a:t>1mol O</a:t>
          </a:r>
          <a:r>
            <a:rPr lang="cs-CZ" sz="3600" b="1" baseline="-25000" dirty="0" smtClean="0"/>
            <a:t>2</a:t>
          </a:r>
          <a:endParaRPr lang="cs-CZ" sz="3600" b="1" dirty="0"/>
        </a:p>
      </dgm:t>
    </dgm:pt>
    <dgm:pt modelId="{B9CAE180-E6D2-47AA-9C9A-0EEEE25020FD}" type="parTrans" cxnId="{DC526032-5A26-4D70-B3A3-F97C6B06BF93}">
      <dgm:prSet/>
      <dgm:spPr/>
      <dgm:t>
        <a:bodyPr/>
        <a:lstStyle/>
        <a:p>
          <a:endParaRPr lang="cs-CZ" sz="3600" b="1"/>
        </a:p>
      </dgm:t>
    </dgm:pt>
    <dgm:pt modelId="{36BE5E4E-0A33-4015-A94B-4C2D3FCC1DD5}" type="sibTrans" cxnId="{DC526032-5A26-4D70-B3A3-F97C6B06BF93}">
      <dgm:prSet/>
      <dgm:spPr/>
      <dgm:t>
        <a:bodyPr/>
        <a:lstStyle/>
        <a:p>
          <a:endParaRPr lang="cs-CZ" sz="3600" b="1"/>
        </a:p>
      </dgm:t>
    </dgm:pt>
    <dgm:pt modelId="{A3F73D63-3DB1-483A-B888-43EAA107E73B}">
      <dgm:prSet phldrT="[Text]" custT="1"/>
      <dgm:spPr/>
      <dgm:t>
        <a:bodyPr/>
        <a:lstStyle/>
        <a:p>
          <a:r>
            <a:rPr lang="cs-CZ" sz="3200" b="1" dirty="0" smtClean="0"/>
            <a:t>hmotnost</a:t>
          </a:r>
        </a:p>
        <a:p>
          <a:r>
            <a:rPr lang="cs-CZ" sz="3200" b="1" dirty="0" smtClean="0"/>
            <a:t>     </a:t>
          </a:r>
          <a:r>
            <a:rPr lang="cs-CZ" sz="3200" b="1" dirty="0" smtClean="0"/>
            <a:t>32 </a:t>
          </a:r>
          <a:r>
            <a:rPr lang="cs-CZ" sz="3200" b="1" dirty="0" smtClean="0"/>
            <a:t>g</a:t>
          </a:r>
          <a:endParaRPr lang="cs-CZ" sz="3200" b="1" dirty="0"/>
        </a:p>
      </dgm:t>
    </dgm:pt>
    <dgm:pt modelId="{4E72C6C0-73B9-450C-B3B7-8665E00DAE45}" type="parTrans" cxnId="{900ADA49-CFC4-4863-9F0F-24A6C2259324}">
      <dgm:prSet/>
      <dgm:spPr/>
      <dgm:t>
        <a:bodyPr/>
        <a:lstStyle/>
        <a:p>
          <a:endParaRPr lang="cs-CZ" sz="3600" b="1"/>
        </a:p>
      </dgm:t>
    </dgm:pt>
    <dgm:pt modelId="{BBBB0A56-899E-4898-93F7-AE340C2472EE}" type="sibTrans" cxnId="{900ADA49-CFC4-4863-9F0F-24A6C2259324}">
      <dgm:prSet/>
      <dgm:spPr/>
      <dgm:t>
        <a:bodyPr/>
        <a:lstStyle/>
        <a:p>
          <a:endParaRPr lang="cs-CZ" sz="3600" b="1"/>
        </a:p>
      </dgm:t>
    </dgm:pt>
    <dgm:pt modelId="{627C04FA-0F2E-41D1-9BAB-B87E5941F7B6}">
      <dgm:prSet phldrT="[Text]" custT="1"/>
      <dgm:spPr/>
      <dgm:t>
        <a:bodyPr/>
        <a:lstStyle/>
        <a:p>
          <a:r>
            <a:rPr lang="cs-CZ" sz="3200" b="1" dirty="0" smtClean="0">
              <a:solidFill>
                <a:srgbClr val="FFFF00"/>
              </a:solidFill>
            </a:rPr>
            <a:t>počet částic</a:t>
          </a:r>
        </a:p>
        <a:p>
          <a:r>
            <a:rPr lang="cs-CZ" sz="3200" b="1" dirty="0" smtClean="0">
              <a:solidFill>
                <a:srgbClr val="FFFF00"/>
              </a:solidFill>
            </a:rPr>
            <a:t>6,023 . 10</a:t>
          </a:r>
          <a:r>
            <a:rPr lang="cs-CZ" sz="3200" b="1" baseline="30000" dirty="0" smtClean="0">
              <a:solidFill>
                <a:srgbClr val="FFFF00"/>
              </a:solidFill>
            </a:rPr>
            <a:t>23</a:t>
          </a:r>
          <a:endParaRPr lang="cs-CZ" sz="3200" b="1" dirty="0">
            <a:solidFill>
              <a:srgbClr val="FFFF00"/>
            </a:solidFill>
          </a:endParaRPr>
        </a:p>
      </dgm:t>
    </dgm:pt>
    <dgm:pt modelId="{B03366AF-3BF4-4870-9B3B-25DEEA9A71F2}" type="parTrans" cxnId="{2DF0CA51-660E-487E-BFBC-EC22CB03FDBE}">
      <dgm:prSet/>
      <dgm:spPr/>
      <dgm:t>
        <a:bodyPr/>
        <a:lstStyle/>
        <a:p>
          <a:endParaRPr lang="cs-CZ" sz="3600" b="1"/>
        </a:p>
      </dgm:t>
    </dgm:pt>
    <dgm:pt modelId="{770537F5-9CE0-4315-8012-114CC64E0495}" type="sibTrans" cxnId="{2DF0CA51-660E-487E-BFBC-EC22CB03FDBE}">
      <dgm:prSet/>
      <dgm:spPr/>
      <dgm:t>
        <a:bodyPr/>
        <a:lstStyle/>
        <a:p>
          <a:endParaRPr lang="cs-CZ" sz="3600" b="1"/>
        </a:p>
      </dgm:t>
    </dgm:pt>
    <dgm:pt modelId="{7A9798CF-5DD0-4DE6-828B-061E362398BD}">
      <dgm:prSet phldrT="[Text]" custT="1"/>
      <dgm:spPr/>
      <dgm:t>
        <a:bodyPr/>
        <a:lstStyle/>
        <a:p>
          <a:r>
            <a:rPr lang="cs-CZ" sz="3600" b="1" dirty="0" smtClean="0"/>
            <a:t>1mol H</a:t>
          </a:r>
          <a:r>
            <a:rPr lang="cs-CZ" sz="3600" b="1" baseline="-25000" dirty="0" smtClean="0"/>
            <a:t>2</a:t>
          </a:r>
          <a:r>
            <a:rPr lang="cs-CZ" sz="3600" b="1" dirty="0" smtClean="0"/>
            <a:t>O</a:t>
          </a:r>
          <a:endParaRPr lang="cs-CZ" sz="3600" b="1" dirty="0"/>
        </a:p>
      </dgm:t>
    </dgm:pt>
    <dgm:pt modelId="{D35D02AF-0E47-454A-BE58-4A5277939CB2}" type="parTrans" cxnId="{0421790B-B72B-44F4-B449-89AA606C7599}">
      <dgm:prSet/>
      <dgm:spPr/>
      <dgm:t>
        <a:bodyPr/>
        <a:lstStyle/>
        <a:p>
          <a:endParaRPr lang="cs-CZ" sz="3600" b="1"/>
        </a:p>
      </dgm:t>
    </dgm:pt>
    <dgm:pt modelId="{2EEADFFB-8ED7-4B02-8766-7404570550D5}" type="sibTrans" cxnId="{0421790B-B72B-44F4-B449-89AA606C7599}">
      <dgm:prSet/>
      <dgm:spPr/>
      <dgm:t>
        <a:bodyPr/>
        <a:lstStyle/>
        <a:p>
          <a:endParaRPr lang="cs-CZ" sz="3600" b="1"/>
        </a:p>
      </dgm:t>
    </dgm:pt>
    <dgm:pt modelId="{DD97582F-EDFD-4F91-AF38-5D1608865B30}">
      <dgm:prSet phldrT="[Text]" custT="1"/>
      <dgm:spPr/>
      <dgm:t>
        <a:bodyPr/>
        <a:lstStyle/>
        <a:p>
          <a:pPr algn="ctr"/>
          <a:r>
            <a:rPr lang="cs-CZ" sz="3200" b="1" dirty="0" smtClean="0"/>
            <a:t>hmotnost</a:t>
          </a:r>
        </a:p>
        <a:p>
          <a:pPr algn="ctr"/>
          <a:r>
            <a:rPr lang="cs-CZ" sz="3200" b="1" dirty="0" smtClean="0"/>
            <a:t> 18,02 g</a:t>
          </a:r>
          <a:endParaRPr lang="cs-CZ" sz="3200" b="1" dirty="0"/>
        </a:p>
      </dgm:t>
    </dgm:pt>
    <dgm:pt modelId="{05D845D3-E275-42FF-84B2-E433463CF1B8}" type="parTrans" cxnId="{AF4F69FE-3D45-4EF1-AAE0-A84CD13598F0}">
      <dgm:prSet/>
      <dgm:spPr/>
      <dgm:t>
        <a:bodyPr/>
        <a:lstStyle/>
        <a:p>
          <a:endParaRPr lang="cs-CZ" sz="3600" b="1"/>
        </a:p>
      </dgm:t>
    </dgm:pt>
    <dgm:pt modelId="{187CF5A3-A20F-42B2-A286-29607314DC35}" type="sibTrans" cxnId="{AF4F69FE-3D45-4EF1-AAE0-A84CD13598F0}">
      <dgm:prSet/>
      <dgm:spPr/>
      <dgm:t>
        <a:bodyPr/>
        <a:lstStyle/>
        <a:p>
          <a:endParaRPr lang="cs-CZ" sz="3600" b="1"/>
        </a:p>
      </dgm:t>
    </dgm:pt>
    <dgm:pt modelId="{BE734485-EBBF-477E-A329-F8040B3BD018}">
      <dgm:prSet phldrT="[Text]" custT="1"/>
      <dgm:spPr/>
      <dgm:t>
        <a:bodyPr/>
        <a:lstStyle/>
        <a:p>
          <a:r>
            <a:rPr lang="cs-CZ" sz="3200" b="1" dirty="0" smtClean="0">
              <a:solidFill>
                <a:srgbClr val="FFFF00"/>
              </a:solidFill>
            </a:rPr>
            <a:t>počet částic</a:t>
          </a:r>
        </a:p>
        <a:p>
          <a:r>
            <a:rPr lang="cs-CZ" sz="3200" b="1" dirty="0" smtClean="0">
              <a:solidFill>
                <a:srgbClr val="FFFF00"/>
              </a:solidFill>
            </a:rPr>
            <a:t>6,023 . 10</a:t>
          </a:r>
          <a:r>
            <a:rPr lang="cs-CZ" sz="3200" b="1" baseline="30000" dirty="0" smtClean="0">
              <a:solidFill>
                <a:srgbClr val="FFFF00"/>
              </a:solidFill>
            </a:rPr>
            <a:t>23</a:t>
          </a:r>
          <a:endParaRPr lang="cs-CZ" sz="3200" b="1" dirty="0">
            <a:solidFill>
              <a:srgbClr val="FFFF00"/>
            </a:solidFill>
          </a:endParaRPr>
        </a:p>
      </dgm:t>
    </dgm:pt>
    <dgm:pt modelId="{1F55CBD1-FCA6-4EEC-9403-B01E0C2E8A88}" type="parTrans" cxnId="{0FCD6DE6-582B-4099-9AD8-3E37B4DF1E5B}">
      <dgm:prSet/>
      <dgm:spPr/>
      <dgm:t>
        <a:bodyPr/>
        <a:lstStyle/>
        <a:p>
          <a:endParaRPr lang="cs-CZ" sz="3600" b="1"/>
        </a:p>
      </dgm:t>
    </dgm:pt>
    <dgm:pt modelId="{4798023B-100F-4BA1-8E8C-2CBBB11C8AC9}" type="sibTrans" cxnId="{0FCD6DE6-582B-4099-9AD8-3E37B4DF1E5B}">
      <dgm:prSet/>
      <dgm:spPr/>
      <dgm:t>
        <a:bodyPr/>
        <a:lstStyle/>
        <a:p>
          <a:endParaRPr lang="cs-CZ" sz="3600" b="1"/>
        </a:p>
      </dgm:t>
    </dgm:pt>
    <dgm:pt modelId="{237548D8-6BF4-4297-9864-641C5F0F9A54}">
      <dgm:prSet custT="1"/>
      <dgm:spPr/>
      <dgm:t>
        <a:bodyPr/>
        <a:lstStyle/>
        <a:p>
          <a:pPr algn="ctr"/>
          <a:r>
            <a:rPr lang="cs-CZ" sz="3200" b="1" dirty="0" smtClean="0">
              <a:solidFill>
                <a:schemeClr val="accent2">
                  <a:lumMod val="75000"/>
                </a:schemeClr>
              </a:solidFill>
            </a:rPr>
            <a:t>objem</a:t>
          </a:r>
        </a:p>
        <a:p>
          <a:pPr algn="ctr"/>
          <a:r>
            <a:rPr lang="cs-CZ" sz="3200" b="1" dirty="0" smtClean="0">
              <a:solidFill>
                <a:schemeClr val="accent2">
                  <a:lumMod val="75000"/>
                </a:schemeClr>
              </a:solidFill>
            </a:rPr>
            <a:t>22,4 dm</a:t>
          </a:r>
          <a:r>
            <a:rPr lang="cs-CZ" sz="3200" b="1" baseline="30000" dirty="0" smtClean="0">
              <a:solidFill>
                <a:schemeClr val="accent2">
                  <a:lumMod val="75000"/>
                </a:schemeClr>
              </a:solidFill>
            </a:rPr>
            <a:t>3</a:t>
          </a:r>
          <a:endParaRPr lang="cs-CZ" sz="3200" b="1" dirty="0">
            <a:solidFill>
              <a:schemeClr val="accent2">
                <a:lumMod val="75000"/>
              </a:schemeClr>
            </a:solidFill>
          </a:endParaRPr>
        </a:p>
      </dgm:t>
    </dgm:pt>
    <dgm:pt modelId="{90719035-6FF6-4C15-98FB-9973762E57E8}" type="parTrans" cxnId="{E6403CBB-10F3-40F9-AAC3-21BD2B336A46}">
      <dgm:prSet/>
      <dgm:spPr/>
      <dgm:t>
        <a:bodyPr/>
        <a:lstStyle/>
        <a:p>
          <a:endParaRPr lang="cs-CZ" sz="3600" b="1"/>
        </a:p>
      </dgm:t>
    </dgm:pt>
    <dgm:pt modelId="{3F3725C6-9A52-4A88-9B9A-47619FAF727E}" type="sibTrans" cxnId="{E6403CBB-10F3-40F9-AAC3-21BD2B336A46}">
      <dgm:prSet/>
      <dgm:spPr/>
      <dgm:t>
        <a:bodyPr/>
        <a:lstStyle/>
        <a:p>
          <a:endParaRPr lang="cs-CZ" sz="3600" b="1"/>
        </a:p>
      </dgm:t>
    </dgm:pt>
    <dgm:pt modelId="{EB422E34-1A70-4256-B768-D0B5B1DF51CE}" type="pres">
      <dgm:prSet presAssocID="{65C97D1F-2CBD-4C32-970E-AE6E01464C4D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cs-CZ"/>
        </a:p>
      </dgm:t>
    </dgm:pt>
    <dgm:pt modelId="{27D997E2-6A4F-4076-9437-DA7088228583}" type="pres">
      <dgm:prSet presAssocID="{B2EABBBE-013C-41BC-9E9A-D37DAB1C40AF}" presName="posSpace" presStyleCnt="0"/>
      <dgm:spPr/>
    </dgm:pt>
    <dgm:pt modelId="{9DAEFD90-D3E6-4E0D-BF40-17ACF4B14A29}" type="pres">
      <dgm:prSet presAssocID="{B2EABBBE-013C-41BC-9E9A-D37DAB1C40AF}" presName="vertFlow" presStyleCnt="0"/>
      <dgm:spPr/>
    </dgm:pt>
    <dgm:pt modelId="{389363CC-D7D0-40FD-AC35-728F737679B9}" type="pres">
      <dgm:prSet presAssocID="{B2EABBBE-013C-41BC-9E9A-D37DAB1C40AF}" presName="topSpace" presStyleCnt="0"/>
      <dgm:spPr/>
    </dgm:pt>
    <dgm:pt modelId="{3CF4804B-62A1-46CB-BFB1-7835B4C10D3B}" type="pres">
      <dgm:prSet presAssocID="{B2EABBBE-013C-41BC-9E9A-D37DAB1C40AF}" presName="firstComp" presStyleCnt="0"/>
      <dgm:spPr/>
    </dgm:pt>
    <dgm:pt modelId="{76BD186A-F0DB-44EB-BA69-03CC6D63B6E4}" type="pres">
      <dgm:prSet presAssocID="{B2EABBBE-013C-41BC-9E9A-D37DAB1C40AF}" presName="firstChild" presStyleLbl="bgAccFollowNode1" presStyleIdx="0" presStyleCnt="5" custScaleX="110425" custScaleY="101763"/>
      <dgm:spPr/>
      <dgm:t>
        <a:bodyPr/>
        <a:lstStyle/>
        <a:p>
          <a:endParaRPr lang="cs-CZ"/>
        </a:p>
      </dgm:t>
    </dgm:pt>
    <dgm:pt modelId="{425EDAA7-ED3F-494F-91AB-E56F82C06A11}" type="pres">
      <dgm:prSet presAssocID="{B2EABBBE-013C-41BC-9E9A-D37DAB1C40AF}" presName="firstChildTx" presStyleLbl="bg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06F595C-C8AA-485E-A3F7-56EDA70DDE95}" type="pres">
      <dgm:prSet presAssocID="{237548D8-6BF4-4297-9864-641C5F0F9A54}" presName="comp" presStyleCnt="0"/>
      <dgm:spPr/>
    </dgm:pt>
    <dgm:pt modelId="{945065B8-4D82-4AF1-900E-2E19940EC0DD}" type="pres">
      <dgm:prSet presAssocID="{237548D8-6BF4-4297-9864-641C5F0F9A54}" presName="child" presStyleLbl="bgAccFollowNode1" presStyleIdx="1" presStyleCnt="5" custScaleX="110582" custScaleY="101386" custLinFactNeighborX="-612" custLinFactNeighborY="0"/>
      <dgm:spPr/>
      <dgm:t>
        <a:bodyPr/>
        <a:lstStyle/>
        <a:p>
          <a:endParaRPr lang="cs-CZ"/>
        </a:p>
      </dgm:t>
    </dgm:pt>
    <dgm:pt modelId="{D0EC798A-6892-4732-BC72-234D191E4309}" type="pres">
      <dgm:prSet presAssocID="{237548D8-6BF4-4297-9864-641C5F0F9A54}" presName="childTx" presStyleLbl="bg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0007210-DEDD-4887-822C-AB6F367AF4D6}" type="pres">
      <dgm:prSet presAssocID="{627C04FA-0F2E-41D1-9BAB-B87E5941F7B6}" presName="comp" presStyleCnt="0"/>
      <dgm:spPr/>
    </dgm:pt>
    <dgm:pt modelId="{9B60C496-94C6-400E-AA54-AD0F1D8E85FC}" type="pres">
      <dgm:prSet presAssocID="{627C04FA-0F2E-41D1-9BAB-B87E5941F7B6}" presName="child" presStyleLbl="bgAccFollowNode1" presStyleIdx="2" presStyleCnt="5" custScaleX="110425"/>
      <dgm:spPr/>
      <dgm:t>
        <a:bodyPr/>
        <a:lstStyle/>
        <a:p>
          <a:endParaRPr lang="cs-CZ"/>
        </a:p>
      </dgm:t>
    </dgm:pt>
    <dgm:pt modelId="{F9DA4B61-FDA2-4662-94BE-43FF835F078D}" type="pres">
      <dgm:prSet presAssocID="{627C04FA-0F2E-41D1-9BAB-B87E5941F7B6}" presName="childTx" presStyleLbl="bg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995880-656F-4BCF-81A8-8CA08AE8C528}" type="pres">
      <dgm:prSet presAssocID="{B2EABBBE-013C-41BC-9E9A-D37DAB1C40AF}" presName="negSpace" presStyleCnt="0"/>
      <dgm:spPr/>
    </dgm:pt>
    <dgm:pt modelId="{F3F250E4-0B0D-454E-9B73-ACE546329834}" type="pres">
      <dgm:prSet presAssocID="{B2EABBBE-013C-41BC-9E9A-D37DAB1C40AF}" presName="circle" presStyleLbl="node1" presStyleIdx="0" presStyleCnt="2" custLinFactY="14394" custLinFactNeighborX="-22911" custLinFactNeighborY="100000"/>
      <dgm:spPr/>
      <dgm:t>
        <a:bodyPr/>
        <a:lstStyle/>
        <a:p>
          <a:endParaRPr lang="cs-CZ"/>
        </a:p>
      </dgm:t>
    </dgm:pt>
    <dgm:pt modelId="{04BEC22C-A1A0-4F88-908A-B34820F3E001}" type="pres">
      <dgm:prSet presAssocID="{36BE5E4E-0A33-4015-A94B-4C2D3FCC1DD5}" presName="transSpace" presStyleCnt="0"/>
      <dgm:spPr/>
    </dgm:pt>
    <dgm:pt modelId="{8DEA88D0-2E3C-4B0E-A63B-A06581F6E334}" type="pres">
      <dgm:prSet presAssocID="{7A9798CF-5DD0-4DE6-828B-061E362398BD}" presName="posSpace" presStyleCnt="0"/>
      <dgm:spPr/>
    </dgm:pt>
    <dgm:pt modelId="{BF4F3C36-1338-49F1-A163-B93CEDFEB43A}" type="pres">
      <dgm:prSet presAssocID="{7A9798CF-5DD0-4DE6-828B-061E362398BD}" presName="vertFlow" presStyleCnt="0"/>
      <dgm:spPr/>
    </dgm:pt>
    <dgm:pt modelId="{EFB1A750-63AA-419D-99C5-9D5DF771D2DE}" type="pres">
      <dgm:prSet presAssocID="{7A9798CF-5DD0-4DE6-828B-061E362398BD}" presName="topSpace" presStyleCnt="0"/>
      <dgm:spPr/>
    </dgm:pt>
    <dgm:pt modelId="{7D78E253-D5BC-420E-AADB-D0F5B7B9DB50}" type="pres">
      <dgm:prSet presAssocID="{7A9798CF-5DD0-4DE6-828B-061E362398BD}" presName="firstComp" presStyleCnt="0"/>
      <dgm:spPr/>
    </dgm:pt>
    <dgm:pt modelId="{4B7AC050-1D37-47DE-ABB4-0148D4931341}" type="pres">
      <dgm:prSet presAssocID="{7A9798CF-5DD0-4DE6-828B-061E362398BD}" presName="firstChild" presStyleLbl="bgAccFollowNode1" presStyleIdx="3" presStyleCnt="5" custScaleX="111484"/>
      <dgm:spPr/>
      <dgm:t>
        <a:bodyPr/>
        <a:lstStyle/>
        <a:p>
          <a:endParaRPr lang="cs-CZ"/>
        </a:p>
      </dgm:t>
    </dgm:pt>
    <dgm:pt modelId="{2B0D683D-C64A-401D-8EBE-8182F9A9499F}" type="pres">
      <dgm:prSet presAssocID="{7A9798CF-5DD0-4DE6-828B-061E362398BD}" presName="firstChildTx" presStyleLbl="bg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0247DCF-A50F-428C-9CFA-86ECD75B4543}" type="pres">
      <dgm:prSet presAssocID="{BE734485-EBBF-477E-A329-F8040B3BD018}" presName="comp" presStyleCnt="0"/>
      <dgm:spPr/>
    </dgm:pt>
    <dgm:pt modelId="{65360CB6-87F7-4462-AC1A-4AE84F3D433C}" type="pres">
      <dgm:prSet presAssocID="{BE734485-EBBF-477E-A329-F8040B3BD018}" presName="child" presStyleLbl="bgAccFollowNode1" presStyleIdx="4" presStyleCnt="5" custScaleX="111484" custScaleY="91586"/>
      <dgm:spPr/>
      <dgm:t>
        <a:bodyPr/>
        <a:lstStyle/>
        <a:p>
          <a:endParaRPr lang="cs-CZ"/>
        </a:p>
      </dgm:t>
    </dgm:pt>
    <dgm:pt modelId="{15AEDEA9-8F74-4572-9045-1C2AD9AF8BAD}" type="pres">
      <dgm:prSet presAssocID="{BE734485-EBBF-477E-A329-F8040B3BD018}" presName="childTx" presStyleLbl="bg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EC3E8C9-8D78-48CE-A13D-8EA687CF156C}" type="pres">
      <dgm:prSet presAssocID="{7A9798CF-5DD0-4DE6-828B-061E362398BD}" presName="negSpace" presStyleCnt="0"/>
      <dgm:spPr/>
    </dgm:pt>
    <dgm:pt modelId="{489BD5D2-531B-4917-B562-982BF5AA08D8}" type="pres">
      <dgm:prSet presAssocID="{7A9798CF-5DD0-4DE6-828B-061E362398BD}" presName="circle" presStyleLbl="node1" presStyleIdx="1" presStyleCnt="2" custLinFactNeighborX="-10647" custLinFactNeighborY="85346"/>
      <dgm:spPr/>
      <dgm:t>
        <a:bodyPr/>
        <a:lstStyle/>
        <a:p>
          <a:endParaRPr lang="cs-CZ"/>
        </a:p>
      </dgm:t>
    </dgm:pt>
  </dgm:ptLst>
  <dgm:cxnLst>
    <dgm:cxn modelId="{BB58C175-CE40-488E-975A-C47B40C0BA66}" type="presOf" srcId="{627C04FA-0F2E-41D1-9BAB-B87E5941F7B6}" destId="{9B60C496-94C6-400E-AA54-AD0F1D8E85FC}" srcOrd="0" destOrd="0" presId="urn:microsoft.com/office/officeart/2005/8/layout/hList9"/>
    <dgm:cxn modelId="{DC526032-5A26-4D70-B3A3-F97C6B06BF93}" srcId="{65C97D1F-2CBD-4C32-970E-AE6E01464C4D}" destId="{B2EABBBE-013C-41BC-9E9A-D37DAB1C40AF}" srcOrd="0" destOrd="0" parTransId="{B9CAE180-E6D2-47AA-9C9A-0EEEE25020FD}" sibTransId="{36BE5E4E-0A33-4015-A94B-4C2D3FCC1DD5}"/>
    <dgm:cxn modelId="{9D41CD42-19E7-4A49-85B9-ACAD0EF7AA4A}" type="presOf" srcId="{237548D8-6BF4-4297-9864-641C5F0F9A54}" destId="{D0EC798A-6892-4732-BC72-234D191E4309}" srcOrd="1" destOrd="0" presId="urn:microsoft.com/office/officeart/2005/8/layout/hList9"/>
    <dgm:cxn modelId="{0421790B-B72B-44F4-B449-89AA606C7599}" srcId="{65C97D1F-2CBD-4C32-970E-AE6E01464C4D}" destId="{7A9798CF-5DD0-4DE6-828B-061E362398BD}" srcOrd="1" destOrd="0" parTransId="{D35D02AF-0E47-454A-BE58-4A5277939CB2}" sibTransId="{2EEADFFB-8ED7-4B02-8766-7404570550D5}"/>
    <dgm:cxn modelId="{900ADA49-CFC4-4863-9F0F-24A6C2259324}" srcId="{B2EABBBE-013C-41BC-9E9A-D37DAB1C40AF}" destId="{A3F73D63-3DB1-483A-B888-43EAA107E73B}" srcOrd="0" destOrd="0" parTransId="{4E72C6C0-73B9-450C-B3B7-8665E00DAE45}" sibTransId="{BBBB0A56-899E-4898-93F7-AE340C2472EE}"/>
    <dgm:cxn modelId="{0FCD6DE6-582B-4099-9AD8-3E37B4DF1E5B}" srcId="{7A9798CF-5DD0-4DE6-828B-061E362398BD}" destId="{BE734485-EBBF-477E-A329-F8040B3BD018}" srcOrd="1" destOrd="0" parTransId="{1F55CBD1-FCA6-4EEC-9403-B01E0C2E8A88}" sibTransId="{4798023B-100F-4BA1-8E8C-2CBBB11C8AC9}"/>
    <dgm:cxn modelId="{621843FB-CB77-4982-8507-2E61706D974F}" type="presOf" srcId="{DD97582F-EDFD-4F91-AF38-5D1608865B30}" destId="{4B7AC050-1D37-47DE-ABB4-0148D4931341}" srcOrd="0" destOrd="0" presId="urn:microsoft.com/office/officeart/2005/8/layout/hList9"/>
    <dgm:cxn modelId="{447EF619-79DF-445D-AA41-FB83CA722076}" type="presOf" srcId="{65C97D1F-2CBD-4C32-970E-AE6E01464C4D}" destId="{EB422E34-1A70-4256-B768-D0B5B1DF51CE}" srcOrd="0" destOrd="0" presId="urn:microsoft.com/office/officeart/2005/8/layout/hList9"/>
    <dgm:cxn modelId="{73E016B5-4748-4F87-AC4D-341ABF00E16E}" type="presOf" srcId="{237548D8-6BF4-4297-9864-641C5F0F9A54}" destId="{945065B8-4D82-4AF1-900E-2E19940EC0DD}" srcOrd="0" destOrd="0" presId="urn:microsoft.com/office/officeart/2005/8/layout/hList9"/>
    <dgm:cxn modelId="{FE21B583-8187-4538-AEDF-B8F302BCF945}" type="presOf" srcId="{A3F73D63-3DB1-483A-B888-43EAA107E73B}" destId="{425EDAA7-ED3F-494F-91AB-E56F82C06A11}" srcOrd="1" destOrd="0" presId="urn:microsoft.com/office/officeart/2005/8/layout/hList9"/>
    <dgm:cxn modelId="{6B8F65C4-D2A1-4CF4-93EA-5DB189303577}" type="presOf" srcId="{A3F73D63-3DB1-483A-B888-43EAA107E73B}" destId="{76BD186A-F0DB-44EB-BA69-03CC6D63B6E4}" srcOrd="0" destOrd="0" presId="urn:microsoft.com/office/officeart/2005/8/layout/hList9"/>
    <dgm:cxn modelId="{2DF0CA51-660E-487E-BFBC-EC22CB03FDBE}" srcId="{B2EABBBE-013C-41BC-9E9A-D37DAB1C40AF}" destId="{627C04FA-0F2E-41D1-9BAB-B87E5941F7B6}" srcOrd="2" destOrd="0" parTransId="{B03366AF-3BF4-4870-9B3B-25DEEA9A71F2}" sibTransId="{770537F5-9CE0-4315-8012-114CC64E0495}"/>
    <dgm:cxn modelId="{AF4F69FE-3D45-4EF1-AAE0-A84CD13598F0}" srcId="{7A9798CF-5DD0-4DE6-828B-061E362398BD}" destId="{DD97582F-EDFD-4F91-AF38-5D1608865B30}" srcOrd="0" destOrd="0" parTransId="{05D845D3-E275-42FF-84B2-E433463CF1B8}" sibTransId="{187CF5A3-A20F-42B2-A286-29607314DC35}"/>
    <dgm:cxn modelId="{8AB2F9B1-1DEB-44D7-8338-B77F89B30C25}" type="presOf" srcId="{7A9798CF-5DD0-4DE6-828B-061E362398BD}" destId="{489BD5D2-531B-4917-B562-982BF5AA08D8}" srcOrd="0" destOrd="0" presId="urn:microsoft.com/office/officeart/2005/8/layout/hList9"/>
    <dgm:cxn modelId="{E6403CBB-10F3-40F9-AAC3-21BD2B336A46}" srcId="{B2EABBBE-013C-41BC-9E9A-D37DAB1C40AF}" destId="{237548D8-6BF4-4297-9864-641C5F0F9A54}" srcOrd="1" destOrd="0" parTransId="{90719035-6FF6-4C15-98FB-9973762E57E8}" sibTransId="{3F3725C6-9A52-4A88-9B9A-47619FAF727E}"/>
    <dgm:cxn modelId="{44E004A0-3BFF-434C-8252-33AD012EC15E}" type="presOf" srcId="{B2EABBBE-013C-41BC-9E9A-D37DAB1C40AF}" destId="{F3F250E4-0B0D-454E-9B73-ACE546329834}" srcOrd="0" destOrd="0" presId="urn:microsoft.com/office/officeart/2005/8/layout/hList9"/>
    <dgm:cxn modelId="{084A8C13-F8F6-40F2-B690-1B635E77767C}" type="presOf" srcId="{627C04FA-0F2E-41D1-9BAB-B87E5941F7B6}" destId="{F9DA4B61-FDA2-4662-94BE-43FF835F078D}" srcOrd="1" destOrd="0" presId="urn:microsoft.com/office/officeart/2005/8/layout/hList9"/>
    <dgm:cxn modelId="{4165F5DC-E7C7-4A65-86E9-3B30E8B05753}" type="presOf" srcId="{BE734485-EBBF-477E-A329-F8040B3BD018}" destId="{65360CB6-87F7-4462-AC1A-4AE84F3D433C}" srcOrd="0" destOrd="0" presId="urn:microsoft.com/office/officeart/2005/8/layout/hList9"/>
    <dgm:cxn modelId="{BD85E557-93B4-48F3-B0D6-2B9A1883064C}" type="presOf" srcId="{BE734485-EBBF-477E-A329-F8040B3BD018}" destId="{15AEDEA9-8F74-4572-9045-1C2AD9AF8BAD}" srcOrd="1" destOrd="0" presId="urn:microsoft.com/office/officeart/2005/8/layout/hList9"/>
    <dgm:cxn modelId="{413316AA-A04D-448A-8F14-89A639DDD464}" type="presOf" srcId="{DD97582F-EDFD-4F91-AF38-5D1608865B30}" destId="{2B0D683D-C64A-401D-8EBE-8182F9A9499F}" srcOrd="1" destOrd="0" presId="urn:microsoft.com/office/officeart/2005/8/layout/hList9"/>
    <dgm:cxn modelId="{62B37436-5EEF-4335-8FB5-E530878FC8F3}" type="presParOf" srcId="{EB422E34-1A70-4256-B768-D0B5B1DF51CE}" destId="{27D997E2-6A4F-4076-9437-DA7088228583}" srcOrd="0" destOrd="0" presId="urn:microsoft.com/office/officeart/2005/8/layout/hList9"/>
    <dgm:cxn modelId="{D0A63432-D99F-4B82-92D6-743C82E1EDCC}" type="presParOf" srcId="{EB422E34-1A70-4256-B768-D0B5B1DF51CE}" destId="{9DAEFD90-D3E6-4E0D-BF40-17ACF4B14A29}" srcOrd="1" destOrd="0" presId="urn:microsoft.com/office/officeart/2005/8/layout/hList9"/>
    <dgm:cxn modelId="{19AD84B3-CFAF-4B8A-A3EB-02E711203100}" type="presParOf" srcId="{9DAEFD90-D3E6-4E0D-BF40-17ACF4B14A29}" destId="{389363CC-D7D0-40FD-AC35-728F737679B9}" srcOrd="0" destOrd="0" presId="urn:microsoft.com/office/officeart/2005/8/layout/hList9"/>
    <dgm:cxn modelId="{74306FB4-4B32-41FF-BAC3-7CFD627C75F7}" type="presParOf" srcId="{9DAEFD90-D3E6-4E0D-BF40-17ACF4B14A29}" destId="{3CF4804B-62A1-46CB-BFB1-7835B4C10D3B}" srcOrd="1" destOrd="0" presId="urn:microsoft.com/office/officeart/2005/8/layout/hList9"/>
    <dgm:cxn modelId="{4B6A174F-6946-488B-97EE-11309F6D8211}" type="presParOf" srcId="{3CF4804B-62A1-46CB-BFB1-7835B4C10D3B}" destId="{76BD186A-F0DB-44EB-BA69-03CC6D63B6E4}" srcOrd="0" destOrd="0" presId="urn:microsoft.com/office/officeart/2005/8/layout/hList9"/>
    <dgm:cxn modelId="{73637582-09D2-4BAF-91F2-7043F5751C8F}" type="presParOf" srcId="{3CF4804B-62A1-46CB-BFB1-7835B4C10D3B}" destId="{425EDAA7-ED3F-494F-91AB-E56F82C06A11}" srcOrd="1" destOrd="0" presId="urn:microsoft.com/office/officeart/2005/8/layout/hList9"/>
    <dgm:cxn modelId="{C8B3D9E6-F812-42EA-BC53-CCD7EA11E7D0}" type="presParOf" srcId="{9DAEFD90-D3E6-4E0D-BF40-17ACF4B14A29}" destId="{906F595C-C8AA-485E-A3F7-56EDA70DDE95}" srcOrd="2" destOrd="0" presId="urn:microsoft.com/office/officeart/2005/8/layout/hList9"/>
    <dgm:cxn modelId="{7498C665-F98C-407C-A840-71C8FC1C3C13}" type="presParOf" srcId="{906F595C-C8AA-485E-A3F7-56EDA70DDE95}" destId="{945065B8-4D82-4AF1-900E-2E19940EC0DD}" srcOrd="0" destOrd="0" presId="urn:microsoft.com/office/officeart/2005/8/layout/hList9"/>
    <dgm:cxn modelId="{08732D18-84FD-4671-8D11-4F510FE52124}" type="presParOf" srcId="{906F595C-C8AA-485E-A3F7-56EDA70DDE95}" destId="{D0EC798A-6892-4732-BC72-234D191E4309}" srcOrd="1" destOrd="0" presId="urn:microsoft.com/office/officeart/2005/8/layout/hList9"/>
    <dgm:cxn modelId="{C65B5A33-53FD-44B8-A775-4F24BDA29FD4}" type="presParOf" srcId="{9DAEFD90-D3E6-4E0D-BF40-17ACF4B14A29}" destId="{F0007210-DEDD-4887-822C-AB6F367AF4D6}" srcOrd="3" destOrd="0" presId="urn:microsoft.com/office/officeart/2005/8/layout/hList9"/>
    <dgm:cxn modelId="{56DBC181-B43C-4E9D-9760-63861734A39A}" type="presParOf" srcId="{F0007210-DEDD-4887-822C-AB6F367AF4D6}" destId="{9B60C496-94C6-400E-AA54-AD0F1D8E85FC}" srcOrd="0" destOrd="0" presId="urn:microsoft.com/office/officeart/2005/8/layout/hList9"/>
    <dgm:cxn modelId="{89D06AE5-C459-4740-91FA-E164A3B2B5C3}" type="presParOf" srcId="{F0007210-DEDD-4887-822C-AB6F367AF4D6}" destId="{F9DA4B61-FDA2-4662-94BE-43FF835F078D}" srcOrd="1" destOrd="0" presId="urn:microsoft.com/office/officeart/2005/8/layout/hList9"/>
    <dgm:cxn modelId="{474856BB-C84D-4C68-83FC-7A7BC1C8E23A}" type="presParOf" srcId="{EB422E34-1A70-4256-B768-D0B5B1DF51CE}" destId="{A2995880-656F-4BCF-81A8-8CA08AE8C528}" srcOrd="2" destOrd="0" presId="urn:microsoft.com/office/officeart/2005/8/layout/hList9"/>
    <dgm:cxn modelId="{312670B0-A918-4535-A83B-2139B0AE4F8F}" type="presParOf" srcId="{EB422E34-1A70-4256-B768-D0B5B1DF51CE}" destId="{F3F250E4-0B0D-454E-9B73-ACE546329834}" srcOrd="3" destOrd="0" presId="urn:microsoft.com/office/officeart/2005/8/layout/hList9"/>
    <dgm:cxn modelId="{8AD3DF72-7B6A-4C52-8709-65EB702B192D}" type="presParOf" srcId="{EB422E34-1A70-4256-B768-D0B5B1DF51CE}" destId="{04BEC22C-A1A0-4F88-908A-B34820F3E001}" srcOrd="4" destOrd="0" presId="urn:microsoft.com/office/officeart/2005/8/layout/hList9"/>
    <dgm:cxn modelId="{828CAF56-DE14-43CB-9D81-9B31E220F29B}" type="presParOf" srcId="{EB422E34-1A70-4256-B768-D0B5B1DF51CE}" destId="{8DEA88D0-2E3C-4B0E-A63B-A06581F6E334}" srcOrd="5" destOrd="0" presId="urn:microsoft.com/office/officeart/2005/8/layout/hList9"/>
    <dgm:cxn modelId="{801833D6-A5A0-45A0-B295-F07E47B5BBED}" type="presParOf" srcId="{EB422E34-1A70-4256-B768-D0B5B1DF51CE}" destId="{BF4F3C36-1338-49F1-A163-B93CEDFEB43A}" srcOrd="6" destOrd="0" presId="urn:microsoft.com/office/officeart/2005/8/layout/hList9"/>
    <dgm:cxn modelId="{E82EDF00-E845-4707-8C8C-176900502AEA}" type="presParOf" srcId="{BF4F3C36-1338-49F1-A163-B93CEDFEB43A}" destId="{EFB1A750-63AA-419D-99C5-9D5DF771D2DE}" srcOrd="0" destOrd="0" presId="urn:microsoft.com/office/officeart/2005/8/layout/hList9"/>
    <dgm:cxn modelId="{FC3C5B1E-01B3-4C7D-8393-01BEE59548A4}" type="presParOf" srcId="{BF4F3C36-1338-49F1-A163-B93CEDFEB43A}" destId="{7D78E253-D5BC-420E-AADB-D0F5B7B9DB50}" srcOrd="1" destOrd="0" presId="urn:microsoft.com/office/officeart/2005/8/layout/hList9"/>
    <dgm:cxn modelId="{F3254CE0-95A1-4926-8346-308727D33DD6}" type="presParOf" srcId="{7D78E253-D5BC-420E-AADB-D0F5B7B9DB50}" destId="{4B7AC050-1D37-47DE-ABB4-0148D4931341}" srcOrd="0" destOrd="0" presId="urn:microsoft.com/office/officeart/2005/8/layout/hList9"/>
    <dgm:cxn modelId="{00C8BC4F-583F-4A37-BF03-3FAAF98EF3EC}" type="presParOf" srcId="{7D78E253-D5BC-420E-AADB-D0F5B7B9DB50}" destId="{2B0D683D-C64A-401D-8EBE-8182F9A9499F}" srcOrd="1" destOrd="0" presId="urn:microsoft.com/office/officeart/2005/8/layout/hList9"/>
    <dgm:cxn modelId="{DC7D7D31-D1AE-4376-A093-0289F5539C25}" type="presParOf" srcId="{BF4F3C36-1338-49F1-A163-B93CEDFEB43A}" destId="{00247DCF-A50F-428C-9CFA-86ECD75B4543}" srcOrd="2" destOrd="0" presId="urn:microsoft.com/office/officeart/2005/8/layout/hList9"/>
    <dgm:cxn modelId="{1CA43E93-0922-4C91-8C7C-2AF3A77DCE33}" type="presParOf" srcId="{00247DCF-A50F-428C-9CFA-86ECD75B4543}" destId="{65360CB6-87F7-4462-AC1A-4AE84F3D433C}" srcOrd="0" destOrd="0" presId="urn:microsoft.com/office/officeart/2005/8/layout/hList9"/>
    <dgm:cxn modelId="{16FEE30B-B04A-479A-A667-E7AD1C127541}" type="presParOf" srcId="{00247DCF-A50F-428C-9CFA-86ECD75B4543}" destId="{15AEDEA9-8F74-4572-9045-1C2AD9AF8BAD}" srcOrd="1" destOrd="0" presId="urn:microsoft.com/office/officeart/2005/8/layout/hList9"/>
    <dgm:cxn modelId="{30A33E2D-F8A0-470B-A2D6-5C1EBFA439ED}" type="presParOf" srcId="{EB422E34-1A70-4256-B768-D0B5B1DF51CE}" destId="{FEC3E8C9-8D78-48CE-A13D-8EA687CF156C}" srcOrd="7" destOrd="0" presId="urn:microsoft.com/office/officeart/2005/8/layout/hList9"/>
    <dgm:cxn modelId="{2100F980-D463-4604-8857-5C2D40F043F2}" type="presParOf" srcId="{EB422E34-1A70-4256-B768-D0B5B1DF51CE}" destId="{489BD5D2-531B-4917-B562-982BF5AA08D8}" srcOrd="8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BD186A-F0DB-44EB-BA69-03CC6D63B6E4}">
      <dsp:nvSpPr>
        <dsp:cNvPr id="0" name=""/>
        <dsp:cNvSpPr/>
      </dsp:nvSpPr>
      <dsp:spPr>
        <a:xfrm>
          <a:off x="980389" y="721304"/>
          <a:ext cx="2903656" cy="1614020"/>
        </a:xfrm>
        <a:prstGeom prst="rect">
          <a:avLst/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/>
            <a:t>hmotnost</a:t>
          </a: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/>
            <a:t>     </a:t>
          </a:r>
          <a:r>
            <a:rPr lang="cs-CZ" sz="3200" b="1" kern="1200" dirty="0" smtClean="0"/>
            <a:t>32 </a:t>
          </a:r>
          <a:r>
            <a:rPr lang="cs-CZ" sz="3200" b="1" kern="1200" dirty="0" smtClean="0"/>
            <a:t>g</a:t>
          </a:r>
          <a:endParaRPr lang="cs-CZ" sz="3200" b="1" kern="1200" dirty="0"/>
        </a:p>
      </dsp:txBody>
      <dsp:txXfrm>
        <a:off x="1444974" y="721304"/>
        <a:ext cx="2439071" cy="1614020"/>
      </dsp:txXfrm>
    </dsp:sp>
    <dsp:sp modelId="{945065B8-4D82-4AF1-900E-2E19940EC0DD}">
      <dsp:nvSpPr>
        <dsp:cNvPr id="0" name=""/>
        <dsp:cNvSpPr/>
      </dsp:nvSpPr>
      <dsp:spPr>
        <a:xfrm>
          <a:off x="962232" y="2335325"/>
          <a:ext cx="2907784" cy="1608041"/>
        </a:xfrm>
        <a:prstGeom prst="rect">
          <a:avLst/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>
              <a:solidFill>
                <a:schemeClr val="accent2">
                  <a:lumMod val="75000"/>
                </a:schemeClr>
              </a:solidFill>
            </a:rPr>
            <a:t>objem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>
              <a:solidFill>
                <a:schemeClr val="accent2">
                  <a:lumMod val="75000"/>
                </a:schemeClr>
              </a:solidFill>
            </a:rPr>
            <a:t>22,4 dm</a:t>
          </a:r>
          <a:r>
            <a:rPr lang="cs-CZ" sz="3200" b="1" kern="1200" baseline="30000" dirty="0" smtClean="0">
              <a:solidFill>
                <a:schemeClr val="accent2">
                  <a:lumMod val="75000"/>
                </a:schemeClr>
              </a:solidFill>
            </a:rPr>
            <a:t>3</a:t>
          </a:r>
          <a:endParaRPr lang="cs-CZ" sz="3200" b="1" kern="1200" dirty="0">
            <a:solidFill>
              <a:schemeClr val="accent2">
                <a:lumMod val="75000"/>
              </a:schemeClr>
            </a:solidFill>
          </a:endParaRPr>
        </a:p>
      </dsp:txBody>
      <dsp:txXfrm>
        <a:off x="1427478" y="2335325"/>
        <a:ext cx="2442539" cy="1608041"/>
      </dsp:txXfrm>
    </dsp:sp>
    <dsp:sp modelId="{9B60C496-94C6-400E-AA54-AD0F1D8E85FC}">
      <dsp:nvSpPr>
        <dsp:cNvPr id="0" name=""/>
        <dsp:cNvSpPr/>
      </dsp:nvSpPr>
      <dsp:spPr>
        <a:xfrm>
          <a:off x="980389" y="3943366"/>
          <a:ext cx="2903656" cy="1586058"/>
        </a:xfrm>
        <a:prstGeom prst="rect">
          <a:avLst/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>
              <a:solidFill>
                <a:srgbClr val="FFFF00"/>
              </a:solidFill>
            </a:rPr>
            <a:t>počet částic</a:t>
          </a: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>
              <a:solidFill>
                <a:srgbClr val="FFFF00"/>
              </a:solidFill>
            </a:rPr>
            <a:t>6,023 . 10</a:t>
          </a:r>
          <a:r>
            <a:rPr lang="cs-CZ" sz="3200" b="1" kern="1200" baseline="30000" dirty="0" smtClean="0">
              <a:solidFill>
                <a:srgbClr val="FFFF00"/>
              </a:solidFill>
            </a:rPr>
            <a:t>23</a:t>
          </a:r>
          <a:endParaRPr lang="cs-CZ" sz="3200" b="1" kern="1200" dirty="0">
            <a:solidFill>
              <a:srgbClr val="FFFF00"/>
            </a:solidFill>
          </a:endParaRPr>
        </a:p>
      </dsp:txBody>
      <dsp:txXfrm>
        <a:off x="1444974" y="3943366"/>
        <a:ext cx="2439071" cy="1586058"/>
      </dsp:txXfrm>
    </dsp:sp>
    <dsp:sp modelId="{F3F250E4-0B0D-454E-9B73-ACE546329834}">
      <dsp:nvSpPr>
        <dsp:cNvPr id="0" name=""/>
        <dsp:cNvSpPr/>
      </dsp:nvSpPr>
      <dsp:spPr>
        <a:xfrm>
          <a:off x="0" y="1900647"/>
          <a:ext cx="1585265" cy="1585265"/>
        </a:xfrm>
        <a:prstGeom prst="ellipse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/>
            <a:t>1mol O</a:t>
          </a:r>
          <a:r>
            <a:rPr lang="cs-CZ" sz="3600" b="1" kern="1200" baseline="-25000" dirty="0" smtClean="0"/>
            <a:t>2</a:t>
          </a:r>
          <a:endParaRPr lang="cs-CZ" sz="3600" b="1" kern="1200" dirty="0"/>
        </a:p>
      </dsp:txBody>
      <dsp:txXfrm>
        <a:off x="232157" y="2132804"/>
        <a:ext cx="1120951" cy="1120951"/>
      </dsp:txXfrm>
    </dsp:sp>
    <dsp:sp modelId="{4B7AC050-1D37-47DE-ABB4-0148D4931341}">
      <dsp:nvSpPr>
        <dsp:cNvPr id="0" name=""/>
        <dsp:cNvSpPr/>
      </dsp:nvSpPr>
      <dsp:spPr>
        <a:xfrm>
          <a:off x="5471376" y="721304"/>
          <a:ext cx="2955415" cy="1586058"/>
        </a:xfrm>
        <a:prstGeom prst="rect">
          <a:avLst/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/>
            <a:t>hmotnost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/>
            <a:t> 18,02 g</a:t>
          </a:r>
          <a:endParaRPr lang="cs-CZ" sz="3200" b="1" kern="1200" dirty="0"/>
        </a:p>
      </dsp:txBody>
      <dsp:txXfrm>
        <a:off x="5944242" y="721304"/>
        <a:ext cx="2482548" cy="1586058"/>
      </dsp:txXfrm>
    </dsp:sp>
    <dsp:sp modelId="{65360CB6-87F7-4462-AC1A-4AE84F3D433C}">
      <dsp:nvSpPr>
        <dsp:cNvPr id="0" name=""/>
        <dsp:cNvSpPr/>
      </dsp:nvSpPr>
      <dsp:spPr>
        <a:xfrm>
          <a:off x="5471376" y="2307363"/>
          <a:ext cx="2955415" cy="1452607"/>
        </a:xfrm>
        <a:prstGeom prst="rect">
          <a:avLst/>
        </a:prstGeom>
        <a:solidFill>
          <a:schemeClr val="accent1">
            <a:alpha val="90000"/>
            <a:tint val="55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0" tIns="227584" rIns="227584" bIns="227584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>
              <a:solidFill>
                <a:srgbClr val="FFFF00"/>
              </a:solidFill>
            </a:rPr>
            <a:t>počet částic</a:t>
          </a: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b="1" kern="1200" dirty="0" smtClean="0">
              <a:solidFill>
                <a:srgbClr val="FFFF00"/>
              </a:solidFill>
            </a:rPr>
            <a:t>6,023 . 10</a:t>
          </a:r>
          <a:r>
            <a:rPr lang="cs-CZ" sz="3200" b="1" kern="1200" baseline="30000" dirty="0" smtClean="0">
              <a:solidFill>
                <a:srgbClr val="FFFF00"/>
              </a:solidFill>
            </a:rPr>
            <a:t>23</a:t>
          </a:r>
          <a:endParaRPr lang="cs-CZ" sz="3200" b="1" kern="1200" dirty="0">
            <a:solidFill>
              <a:srgbClr val="FFFF00"/>
            </a:solidFill>
          </a:endParaRPr>
        </a:p>
      </dsp:txBody>
      <dsp:txXfrm>
        <a:off x="5944242" y="2307363"/>
        <a:ext cx="2482548" cy="1452607"/>
      </dsp:txXfrm>
    </dsp:sp>
    <dsp:sp modelId="{489BD5D2-531B-4917-B562-982BF5AA08D8}">
      <dsp:nvSpPr>
        <dsp:cNvPr id="0" name=""/>
        <dsp:cNvSpPr/>
      </dsp:nvSpPr>
      <dsp:spPr>
        <a:xfrm>
          <a:off x="4392478" y="1440159"/>
          <a:ext cx="1585265" cy="1585265"/>
        </a:xfrm>
        <a:prstGeom prst="ellipse">
          <a:avLst/>
        </a:prstGeom>
        <a:gradFill rotWithShape="0">
          <a:gsLst>
            <a:gs pos="0">
              <a:schemeClr val="accent1">
                <a:shade val="50000"/>
                <a:hueOff val="361437"/>
                <a:satOff val="-7560"/>
                <a:lumOff val="42063"/>
                <a:alphaOff val="0"/>
                <a:shade val="51000"/>
                <a:satMod val="130000"/>
              </a:schemeClr>
            </a:gs>
            <a:gs pos="80000">
              <a:schemeClr val="accent1">
                <a:shade val="50000"/>
                <a:hueOff val="361437"/>
                <a:satOff val="-7560"/>
                <a:lumOff val="42063"/>
                <a:alphaOff val="0"/>
                <a:shade val="93000"/>
                <a:satMod val="130000"/>
              </a:schemeClr>
            </a:gs>
            <a:gs pos="100000">
              <a:schemeClr val="accent1">
                <a:shade val="50000"/>
                <a:hueOff val="361437"/>
                <a:satOff val="-7560"/>
                <a:lumOff val="4206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b="1" kern="1200" dirty="0" smtClean="0"/>
            <a:t>1mol H</a:t>
          </a:r>
          <a:r>
            <a:rPr lang="cs-CZ" sz="3600" b="1" kern="1200" baseline="-25000" dirty="0" smtClean="0"/>
            <a:t>2</a:t>
          </a:r>
          <a:r>
            <a:rPr lang="cs-CZ" sz="3600" b="1" kern="1200" dirty="0" smtClean="0"/>
            <a:t>O</a:t>
          </a:r>
          <a:endParaRPr lang="cs-CZ" sz="3600" b="1" kern="1200" dirty="0"/>
        </a:p>
      </dsp:txBody>
      <dsp:txXfrm>
        <a:off x="4624635" y="1672316"/>
        <a:ext cx="1120951" cy="11209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0973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68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4661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4885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45203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456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44847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2242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7525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4420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92616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3639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F878002-7A5B-4862-A085-F17008B6DC66}" type="datetimeFigureOut">
              <a:rPr lang="cs-CZ" smtClean="0"/>
              <a:t>31.1.2013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8CDA2DF-DCE8-4053-BD5B-C9EF35F8EC2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1268760"/>
            <a:ext cx="7920880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>
              <a:solidFill>
                <a:srgbClr val="00B050"/>
              </a:solidFill>
            </a:endParaRPr>
          </a:p>
          <a:p>
            <a:pPr algn="ctr"/>
            <a:r>
              <a:rPr lang="cs-CZ" dirty="0"/>
              <a:t>projekt v rámci vzdělávacího programu</a:t>
            </a:r>
          </a:p>
          <a:p>
            <a:pPr algn="ctr"/>
            <a:r>
              <a:rPr lang="cs-CZ" dirty="0"/>
              <a:t>VZDĚLÁNÍ PRO KONKURENCESCHOPNOST</a:t>
            </a:r>
          </a:p>
          <a:p>
            <a:endParaRPr lang="cs-CZ" dirty="0"/>
          </a:p>
          <a:p>
            <a:pPr algn="ctr"/>
            <a:r>
              <a:rPr lang="cs-CZ" dirty="0"/>
              <a:t>ŠABLONA ČÍSLO: III/2</a:t>
            </a:r>
          </a:p>
          <a:p>
            <a:pPr algn="ctr"/>
            <a:r>
              <a:rPr lang="cs-CZ" dirty="0"/>
              <a:t>NÁZEV:  INOVACE A ZKVALITNĚNÍ VÝUKY PROSTŘEDNICTVÍM ICT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PŘEDMĚT: </a:t>
            </a:r>
            <a:r>
              <a:rPr lang="cs-CZ" b="1" dirty="0" smtClean="0"/>
              <a:t>Chemie </a:t>
            </a:r>
            <a:endParaRPr lang="cs-CZ" b="1" dirty="0"/>
          </a:p>
          <a:p>
            <a:r>
              <a:rPr lang="cs-CZ" dirty="0"/>
              <a:t>ROČNÍK</a:t>
            </a:r>
            <a:r>
              <a:rPr lang="cs-CZ" dirty="0" smtClean="0"/>
              <a:t>: </a:t>
            </a:r>
            <a:r>
              <a:rPr lang="cs-CZ" b="1" dirty="0" smtClean="0"/>
              <a:t>8. ročník</a:t>
            </a:r>
            <a:endParaRPr lang="cs-CZ" b="1" dirty="0"/>
          </a:p>
          <a:p>
            <a:r>
              <a:rPr lang="cs-CZ" dirty="0"/>
              <a:t>TÉMA</a:t>
            </a:r>
            <a:r>
              <a:rPr lang="cs-CZ" dirty="0" smtClean="0"/>
              <a:t>: </a:t>
            </a:r>
            <a:r>
              <a:rPr lang="cs-CZ" b="1" dirty="0" smtClean="0"/>
              <a:t>Látkové množství</a:t>
            </a:r>
            <a:endParaRPr lang="cs-CZ" b="1" dirty="0"/>
          </a:p>
          <a:p>
            <a:r>
              <a:rPr lang="cs-CZ" dirty="0"/>
              <a:t>AUTOR</a:t>
            </a:r>
            <a:r>
              <a:rPr lang="cs-CZ" dirty="0" smtClean="0"/>
              <a:t>: </a:t>
            </a:r>
            <a:r>
              <a:rPr lang="cs-CZ" b="1" dirty="0" smtClean="0"/>
              <a:t>Ing. Pavla Zezulová</a:t>
            </a:r>
            <a:endParaRPr lang="cs-CZ" b="1" dirty="0"/>
          </a:p>
          <a:p>
            <a:r>
              <a:rPr lang="cs-CZ" dirty="0"/>
              <a:t>DATUM VYTVOŘENÍ</a:t>
            </a:r>
            <a:r>
              <a:rPr lang="cs-CZ" dirty="0" smtClean="0"/>
              <a:t>: </a:t>
            </a:r>
            <a:r>
              <a:rPr lang="cs-CZ" b="1" dirty="0" smtClean="0"/>
              <a:t>8. 1. 2012</a:t>
            </a:r>
            <a:endParaRPr lang="cs-CZ" b="1" dirty="0"/>
          </a:p>
          <a:p>
            <a:endParaRPr lang="cs-CZ" dirty="0"/>
          </a:p>
          <a:p>
            <a:endParaRPr lang="cs-CZ" dirty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VY_32_INOVACE_04_PZ</a:t>
            </a:r>
            <a:endParaRPr lang="cs-CZ" dirty="0"/>
          </a:p>
        </p:txBody>
      </p:sp>
      <p:pic>
        <p:nvPicPr>
          <p:cNvPr id="1026" name="Picture 2" descr="C:\Users\ZS SLOVAN\Pictures\E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16632"/>
            <a:ext cx="4049391" cy="99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8001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803216"/>
            <a:ext cx="83884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Anotace: </a:t>
            </a:r>
          </a:p>
          <a:p>
            <a:r>
              <a:rPr lang="cs-CZ" b="1" dirty="0"/>
              <a:t>	</a:t>
            </a:r>
            <a:r>
              <a:rPr lang="cs-CZ" dirty="0" smtClean="0"/>
              <a:t>Materiál je určen pro žáky osmého ročníku. Objasňuje následující klíčové</a:t>
            </a:r>
          </a:p>
          <a:p>
            <a:r>
              <a:rPr lang="cs-CZ" dirty="0" smtClean="0"/>
              <a:t>	 pojmy: </a:t>
            </a:r>
            <a:r>
              <a:rPr lang="cs-CZ" b="1" dirty="0" smtClean="0"/>
              <a:t>chemická veličina – látkové množství, základní jednotka mol, molární 	hmotnost, molární objem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99274" y="2209661"/>
            <a:ext cx="8388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Cíl učebního materiálu</a:t>
            </a:r>
            <a:r>
              <a:rPr lang="cs-CZ" dirty="0" smtClean="0"/>
              <a:t>: seznámit žáky se specifickou chemickou veličinou a osvětlit její 		        využití v chemické praxi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66397" y="2855992"/>
            <a:ext cx="83776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Výstup: 	</a:t>
            </a:r>
            <a:r>
              <a:rPr lang="cs-CZ" dirty="0" smtClean="0"/>
              <a:t>žák definuje látkové množství, umí vyhledat v tabulce molární hmotnost 	prvků, vypočítá molární hmotnost molekuly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99274" y="3707740"/>
            <a:ext cx="293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Druh: </a:t>
            </a:r>
            <a:r>
              <a:rPr lang="cs-CZ" dirty="0" smtClean="0"/>
              <a:t>prezentace PowerPoint</a:t>
            </a:r>
            <a:endParaRPr lang="cs-CZ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740203" y="4693215"/>
            <a:ext cx="8388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Pilotáž:</a:t>
            </a:r>
            <a:r>
              <a:rPr lang="cs-CZ" dirty="0" smtClean="0"/>
              <a:t> </a:t>
            </a:r>
          </a:p>
          <a:p>
            <a:r>
              <a:rPr lang="cs-CZ" dirty="0"/>
              <a:t>	</a:t>
            </a:r>
            <a:r>
              <a:rPr lang="cs-CZ" dirty="0" smtClean="0"/>
              <a:t>Materiál byl ověřen ve dvou paralelních třídách osmého ročníku.</a:t>
            </a:r>
          </a:p>
          <a:p>
            <a:r>
              <a:rPr lang="cs-CZ" b="1" dirty="0"/>
              <a:t>	</a:t>
            </a:r>
            <a:r>
              <a:rPr lang="cs-CZ" dirty="0" smtClean="0"/>
              <a:t>Použité  obrázky a animace oživily jinak pro žáky nezajímavé učivo a ti pak 	snadněji  chápali nové, nezvyklé pojmy.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8652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2924944"/>
            <a:ext cx="81369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Chemické výpočty I</a:t>
            </a:r>
            <a:endParaRPr lang="cs-CZ" sz="60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637459" y="4437110"/>
            <a:ext cx="7374135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Látkové množství</a:t>
            </a:r>
            <a:endParaRPr lang="cs-CZ" sz="6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57575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476672"/>
            <a:ext cx="89644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Běžně používané fyzikální veličiny pro vyjádření množství látky: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899592" y="2060848"/>
            <a:ext cx="225959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hmotnost</a:t>
            </a:r>
          </a:p>
          <a:p>
            <a:r>
              <a:rPr lang="cs-CZ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cs-CZ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</a:t>
            </a:r>
            <a:r>
              <a:rPr lang="cs-CZ" sz="4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(</a:t>
            </a:r>
            <a:r>
              <a:rPr lang="cs-CZ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m)</a:t>
            </a:r>
            <a:endParaRPr lang="cs-CZ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82620" y="2091625"/>
            <a:ext cx="19442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objem</a:t>
            </a:r>
          </a:p>
          <a:p>
            <a:r>
              <a:rPr lang="cs-CZ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cs-CZ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(V)</a:t>
            </a:r>
            <a:endParaRPr lang="cs-CZ" sz="4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050" name="Picture 2" descr="C:\Users\ZS SLOVAN\Pictures\MB9002383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716" y="3431347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ZS SLOVAN\Pictures\MB90029046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445843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756572" y="3091900"/>
                <a:ext cx="1858457" cy="152586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40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1">
                            <a:tint val="40000"/>
                            <a:satMod val="250000"/>
                          </a:schemeClr>
                        </a:gs>
                        <a:gs pos="9000">
                          <a:schemeClr val="accent1">
                            <a:tint val="52000"/>
                            <a:satMod val="300000"/>
                          </a:schemeClr>
                        </a:gs>
                        <a:gs pos="50000">
                          <a:schemeClr val="accent1">
                            <a:shade val="20000"/>
                            <a:satMod val="300000"/>
                          </a:schemeClr>
                        </a:gs>
                        <a:gs pos="79000">
                          <a:schemeClr val="accent1">
                            <a:tint val="52000"/>
                            <a:satMod val="300000"/>
                          </a:schemeClr>
                        </a:gs>
                        <a:gs pos="100000">
                          <a:schemeClr val="accent1">
                            <a:tint val="40000"/>
                            <a:satMod val="250000"/>
                          </a:schemeClr>
                        </a:gs>
                      </a:gsLst>
                      <a:lin ang="5400000"/>
                    </a:gradFill>
                  </a:rPr>
                  <a:t>Hustota</a:t>
                </a:r>
              </a:p>
              <a:p>
                <a:r>
                  <a:rPr lang="cs-CZ" sz="40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1">
                            <a:tint val="40000"/>
                            <a:satMod val="250000"/>
                          </a:schemeClr>
                        </a:gs>
                        <a:gs pos="9000">
                          <a:schemeClr val="accent1">
                            <a:tint val="52000"/>
                            <a:satMod val="300000"/>
                          </a:schemeClr>
                        </a:gs>
                        <a:gs pos="50000">
                          <a:schemeClr val="accent1">
                            <a:shade val="20000"/>
                            <a:satMod val="300000"/>
                          </a:schemeClr>
                        </a:gs>
                        <a:gs pos="79000">
                          <a:schemeClr val="accent1">
                            <a:tint val="52000"/>
                            <a:satMod val="300000"/>
                          </a:schemeClr>
                        </a:gs>
                        <a:gs pos="100000">
                          <a:schemeClr val="accent1">
                            <a:tint val="40000"/>
                            <a:satMod val="250000"/>
                          </a:schemeClr>
                        </a:gs>
                      </a:gsLst>
                      <a:lin ang="5400000"/>
                    </a:gradFill>
                  </a:rPr>
                  <a:t>  (</a:t>
                </a:r>
                <a:r>
                  <a:rPr lang="el-GR" sz="40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1">
                            <a:tint val="40000"/>
                            <a:satMod val="250000"/>
                          </a:schemeClr>
                        </a:gs>
                        <a:gs pos="9000">
                          <a:schemeClr val="accent1">
                            <a:tint val="52000"/>
                            <a:satMod val="300000"/>
                          </a:schemeClr>
                        </a:gs>
                        <a:gs pos="50000">
                          <a:schemeClr val="accent1">
                            <a:shade val="20000"/>
                            <a:satMod val="300000"/>
                          </a:schemeClr>
                        </a:gs>
                        <a:gs pos="79000">
                          <a:schemeClr val="accent1">
                            <a:tint val="52000"/>
                            <a:satMod val="300000"/>
                          </a:schemeClr>
                        </a:gs>
                        <a:gs pos="100000">
                          <a:schemeClr val="accent1">
                            <a:tint val="40000"/>
                            <a:satMod val="250000"/>
                          </a:schemeClr>
                        </a:gs>
                      </a:gsLst>
                      <a:lin ang="5400000"/>
                    </a:gradFill>
                  </a:rPr>
                  <a:t>ρ</a:t>
                </a:r>
                <a:r>
                  <a:rPr lang="cs-CZ" sz="40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1">
                            <a:tint val="40000"/>
                            <a:satMod val="250000"/>
                          </a:schemeClr>
                        </a:gs>
                        <a:gs pos="9000">
                          <a:schemeClr val="accent1">
                            <a:tint val="52000"/>
                            <a:satMod val="300000"/>
                          </a:schemeClr>
                        </a:gs>
                        <a:gs pos="50000">
                          <a:schemeClr val="accent1">
                            <a:shade val="20000"/>
                            <a:satMod val="300000"/>
                          </a:schemeClr>
                        </a:gs>
                        <a:gs pos="79000">
                          <a:schemeClr val="accent1">
                            <a:tint val="52000"/>
                            <a:satMod val="300000"/>
                          </a:schemeClr>
                        </a:gs>
                        <a:gs pos="100000">
                          <a:schemeClr val="accent1">
                            <a:tint val="40000"/>
                            <a:satMod val="250000"/>
                          </a:schemeClr>
                        </a:gs>
                      </a:gsLst>
                      <a:lin ang="5400000"/>
                    </a:gradFill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b="1" i="1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gradFill>
                              <a:gsLst>
                                <a:gs pos="0">
                                  <a:schemeClr val="accent1">
                                    <a:tint val="40000"/>
                                    <a:satMod val="250000"/>
                                  </a:schemeClr>
                                </a:gs>
                                <a:gs pos="9000">
                                  <a:schemeClr val="accent1">
                                    <a:tint val="52000"/>
                                    <a:satMod val="300000"/>
                                  </a:schemeClr>
                                </a:gs>
                                <a:gs pos="50000">
                                  <a:schemeClr val="accent1">
                                    <a:shade val="20000"/>
                                    <a:satMod val="300000"/>
                                  </a:schemeClr>
                                </a:gs>
                                <a:gs pos="79000">
                                  <a:schemeClr val="accent1">
                                    <a:tint val="52000"/>
                                    <a:satMod val="300000"/>
                                  </a:schemeClr>
                                </a:gs>
                                <a:gs pos="100000">
                                  <a:schemeClr val="accent1">
                                    <a:tint val="40000"/>
                                    <a:satMod val="250000"/>
                                  </a:schemeClr>
                                </a:gs>
                              </a:gsLst>
                              <a:lin ang="5400000"/>
                            </a:gra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1" i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gradFill>
                              <a:gsLst>
                                <a:gs pos="0">
                                  <a:schemeClr val="accent1">
                                    <a:tint val="40000"/>
                                    <a:satMod val="250000"/>
                                  </a:schemeClr>
                                </a:gs>
                                <a:gs pos="9000">
                                  <a:schemeClr val="accent1">
                                    <a:tint val="52000"/>
                                    <a:satMod val="300000"/>
                                  </a:schemeClr>
                                </a:gs>
                                <a:gs pos="50000">
                                  <a:schemeClr val="accent1">
                                    <a:shade val="20000"/>
                                    <a:satMod val="300000"/>
                                  </a:schemeClr>
                                </a:gs>
                                <a:gs pos="79000">
                                  <a:schemeClr val="accent1">
                                    <a:tint val="52000"/>
                                    <a:satMod val="300000"/>
                                  </a:schemeClr>
                                </a:gs>
                                <a:gs pos="100000">
                                  <a:schemeClr val="accent1">
                                    <a:tint val="40000"/>
                                    <a:satMod val="250000"/>
                                  </a:schemeClr>
                                </a:gs>
                              </a:gsLst>
                              <a:lin ang="5400000"/>
                            </a:gradFill>
                            <a:latin typeface="Cambria Math"/>
                          </a:rPr>
                          <m:t>𝐦</m:t>
                        </m:r>
                      </m:num>
                      <m:den>
                        <m:r>
                          <a:rPr lang="cs-CZ" sz="4000" b="1" i="0" smtClean="0">
                            <a:ln w="10541" cmpd="sng">
                              <a:solidFill>
                                <a:schemeClr val="accent1">
                                  <a:shade val="88000"/>
                                  <a:satMod val="110000"/>
                                </a:schemeClr>
                              </a:solidFill>
                              <a:prstDash val="solid"/>
                            </a:ln>
                            <a:gradFill>
                              <a:gsLst>
                                <a:gs pos="0">
                                  <a:schemeClr val="accent1">
                                    <a:tint val="40000"/>
                                    <a:satMod val="250000"/>
                                  </a:schemeClr>
                                </a:gs>
                                <a:gs pos="9000">
                                  <a:schemeClr val="accent1">
                                    <a:tint val="52000"/>
                                    <a:satMod val="300000"/>
                                  </a:schemeClr>
                                </a:gs>
                                <a:gs pos="50000">
                                  <a:schemeClr val="accent1">
                                    <a:shade val="20000"/>
                                    <a:satMod val="300000"/>
                                  </a:schemeClr>
                                </a:gs>
                                <a:gs pos="79000">
                                  <a:schemeClr val="accent1">
                                    <a:tint val="52000"/>
                                    <a:satMod val="300000"/>
                                  </a:schemeClr>
                                </a:gs>
                                <a:gs pos="100000">
                                  <a:schemeClr val="accent1">
                                    <a:tint val="40000"/>
                                    <a:satMod val="250000"/>
                                  </a:schemeClr>
                                </a:gs>
                              </a:gsLst>
                              <a:lin ang="5400000"/>
                            </a:gradFill>
                            <a:latin typeface="Cambria Math"/>
                          </a:rPr>
                          <m:t>𝐕</m:t>
                        </m:r>
                      </m:den>
                    </m:f>
                  </m:oMath>
                </a14:m>
                <a:r>
                  <a:rPr lang="cs-CZ" sz="4000" b="1" dirty="0" smtClean="0">
                    <a:ln w="10541" cmpd="sng">
                      <a:solidFill>
                        <a:schemeClr val="accent1">
                          <a:shade val="88000"/>
                          <a:satMod val="110000"/>
                        </a:schemeClr>
                      </a:solidFill>
                      <a:prstDash val="solid"/>
                    </a:ln>
                    <a:gradFill>
                      <a:gsLst>
                        <a:gs pos="0">
                          <a:schemeClr val="accent1">
                            <a:tint val="40000"/>
                            <a:satMod val="250000"/>
                          </a:schemeClr>
                        </a:gs>
                        <a:gs pos="9000">
                          <a:schemeClr val="accent1">
                            <a:tint val="52000"/>
                            <a:satMod val="300000"/>
                          </a:schemeClr>
                        </a:gs>
                        <a:gs pos="50000">
                          <a:schemeClr val="accent1">
                            <a:shade val="20000"/>
                            <a:satMod val="300000"/>
                          </a:schemeClr>
                        </a:gs>
                        <a:gs pos="79000">
                          <a:schemeClr val="accent1">
                            <a:tint val="52000"/>
                            <a:satMod val="300000"/>
                          </a:schemeClr>
                        </a:gs>
                        <a:gs pos="100000">
                          <a:schemeClr val="accent1">
                            <a:tint val="40000"/>
                            <a:satMod val="250000"/>
                          </a:schemeClr>
                        </a:gs>
                      </a:gsLst>
                      <a:lin ang="5400000"/>
                    </a:gradFill>
                  </a:rPr>
                  <a:t>)</a:t>
                </a:r>
                <a:endParaRPr lang="cs-CZ" sz="4000" b="1" dirty="0">
                  <a:ln w="10541" cmpd="sng">
                    <a:solidFill>
                      <a:schemeClr val="accent1">
                        <a:shade val="88000"/>
                        <a:satMod val="110000"/>
                      </a:schemeClr>
                    </a:solidFill>
                    <a:prstDash val="solid"/>
                  </a:ln>
                  <a:gradFill>
                    <a:gsLst>
                      <a:gs pos="0">
                        <a:schemeClr val="accent1">
                          <a:tint val="40000"/>
                          <a:satMod val="250000"/>
                        </a:schemeClr>
                      </a:gs>
                      <a:gs pos="9000">
                        <a:schemeClr val="accent1">
                          <a:tint val="52000"/>
                          <a:satMod val="300000"/>
                        </a:schemeClr>
                      </a:gs>
                      <a:gs pos="50000">
                        <a:schemeClr val="accent1">
                          <a:shade val="20000"/>
                          <a:satMod val="300000"/>
                        </a:schemeClr>
                      </a:gs>
                      <a:gs pos="79000">
                        <a:schemeClr val="accent1">
                          <a:tint val="52000"/>
                          <a:satMod val="300000"/>
                        </a:schemeClr>
                      </a:gs>
                      <a:gs pos="100000">
                        <a:schemeClr val="accent1">
                          <a:tint val="40000"/>
                          <a:satMod val="250000"/>
                        </a:schemeClr>
                      </a:gs>
                    </a:gsLst>
                    <a:lin ang="5400000"/>
                  </a:gradFill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6572" y="3091900"/>
                <a:ext cx="1858457" cy="1525867"/>
              </a:xfrm>
              <a:prstGeom prst="rect">
                <a:avLst/>
              </a:prstGeom>
              <a:blipFill rotWithShape="1">
                <a:blip r:embed="rId4"/>
                <a:stretch>
                  <a:fillRect l="-11475" t="-7171" r="-10492" b="-79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Vývojový diagram: ruční operace 6"/>
          <p:cNvSpPr/>
          <p:nvPr/>
        </p:nvSpPr>
        <p:spPr>
          <a:xfrm>
            <a:off x="3745524" y="4869160"/>
            <a:ext cx="1706488" cy="1394717"/>
          </a:xfrm>
          <a:prstGeom prst="flowChartManualOperation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Vývojový diagram: spojnice 7"/>
          <p:cNvSpPr/>
          <p:nvPr/>
        </p:nvSpPr>
        <p:spPr>
          <a:xfrm>
            <a:off x="3835152" y="4871507"/>
            <a:ext cx="457200" cy="457200"/>
          </a:xfrm>
          <a:prstGeom prst="flowChartConnector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accent5">
                    <a:lumMod val="20000"/>
                    <a:lumOff val="80000"/>
                  </a:schemeClr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13" name="Vývojový diagram: spojnice 12"/>
          <p:cNvSpPr/>
          <p:nvPr/>
        </p:nvSpPr>
        <p:spPr>
          <a:xfrm>
            <a:off x="4027944" y="5313784"/>
            <a:ext cx="457200" cy="457200"/>
          </a:xfrm>
          <a:prstGeom prst="flowChartConnector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nice 13"/>
          <p:cNvSpPr/>
          <p:nvPr/>
        </p:nvSpPr>
        <p:spPr>
          <a:xfrm>
            <a:off x="4292352" y="4932784"/>
            <a:ext cx="457200" cy="457200"/>
          </a:xfrm>
          <a:prstGeom prst="flowChartConnector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nice 14"/>
          <p:cNvSpPr/>
          <p:nvPr/>
        </p:nvSpPr>
        <p:spPr>
          <a:xfrm>
            <a:off x="4914400" y="4932784"/>
            <a:ext cx="457200" cy="457200"/>
          </a:xfrm>
          <a:prstGeom prst="flowChartConnector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nice 15"/>
          <p:cNvSpPr/>
          <p:nvPr/>
        </p:nvSpPr>
        <p:spPr>
          <a:xfrm>
            <a:off x="4685800" y="4932784"/>
            <a:ext cx="457200" cy="457200"/>
          </a:xfrm>
          <a:prstGeom prst="flowChartConnector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ývojový diagram: spojnice 16"/>
          <p:cNvSpPr/>
          <p:nvPr/>
        </p:nvSpPr>
        <p:spPr>
          <a:xfrm>
            <a:off x="4363224" y="5313784"/>
            <a:ext cx="457200" cy="4572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Vývojový diagram: spojnice 18"/>
          <p:cNvSpPr/>
          <p:nvPr/>
        </p:nvSpPr>
        <p:spPr>
          <a:xfrm>
            <a:off x="4744224" y="5389984"/>
            <a:ext cx="457200" cy="457200"/>
          </a:xfrm>
          <a:prstGeom prst="flowChartConnector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Vývojový diagram: spojnice 19"/>
          <p:cNvSpPr/>
          <p:nvPr/>
        </p:nvSpPr>
        <p:spPr>
          <a:xfrm>
            <a:off x="4685800" y="5796488"/>
            <a:ext cx="457200" cy="457200"/>
          </a:xfrm>
          <a:prstGeom prst="flowChartConnector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nice 20"/>
          <p:cNvSpPr/>
          <p:nvPr/>
        </p:nvSpPr>
        <p:spPr>
          <a:xfrm>
            <a:off x="4063752" y="5781248"/>
            <a:ext cx="457200" cy="457200"/>
          </a:xfrm>
          <a:prstGeom prst="flowChartConnector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Vývojový diagram: spojnice 21"/>
          <p:cNvSpPr/>
          <p:nvPr/>
        </p:nvSpPr>
        <p:spPr>
          <a:xfrm>
            <a:off x="4139952" y="5085184"/>
            <a:ext cx="457200" cy="457200"/>
          </a:xfrm>
          <a:prstGeom prst="flowChartConnector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bg1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3" name="Vývojový diagram: spojnice 22"/>
          <p:cNvSpPr/>
          <p:nvPr/>
        </p:nvSpPr>
        <p:spPr>
          <a:xfrm>
            <a:off x="4363224" y="5761032"/>
            <a:ext cx="457200" cy="457200"/>
          </a:xfrm>
          <a:prstGeom prst="flowChartConnector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3159185" y="2721496"/>
            <a:ext cx="1054587" cy="2286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H="1">
            <a:off x="4914400" y="2721496"/>
            <a:ext cx="1097760" cy="2286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6005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7" grpId="0" animBg="1"/>
      <p:bldP spid="8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764704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V chemii se množství látky určuje počtem částic – atomů, molekul, iontů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0" y="2420888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- specifická chemická veličina</a:t>
            </a:r>
            <a:endParaRPr lang="cs-CZ" sz="4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19672" y="3317250"/>
            <a:ext cx="47923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C00000"/>
                </a:solidFill>
              </a:rPr>
              <a:t>látkové množství….. n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4228306"/>
            <a:ext cx="8496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- základní jednotka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19672" y="5373216"/>
            <a:ext cx="13789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1 mol</a:t>
            </a:r>
            <a:endParaRPr lang="cs-CZ" sz="4000" b="1" dirty="0">
              <a:solidFill>
                <a:srgbClr val="00B050"/>
              </a:solidFill>
            </a:endParaRPr>
          </a:p>
        </p:txBody>
      </p:sp>
      <p:pic>
        <p:nvPicPr>
          <p:cNvPr id="2052" name="Picture 4" descr="C:\Users\ZS SLOVAN\Pictures\MH90008389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4377549"/>
            <a:ext cx="899740" cy="899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362443" y="4157499"/>
            <a:ext cx="75533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?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10" name="Veselý obličej 9"/>
          <p:cNvSpPr/>
          <p:nvPr/>
        </p:nvSpPr>
        <p:spPr>
          <a:xfrm>
            <a:off x="5282910" y="5518211"/>
            <a:ext cx="914400" cy="914400"/>
          </a:xfrm>
          <a:prstGeom prst="smileyFace">
            <a:avLst>
              <a:gd name="adj" fmla="val -4653"/>
            </a:avLst>
          </a:prstGeom>
          <a:solidFill>
            <a:srgbClr val="FFC000"/>
          </a:solidFill>
          <a:ln w="381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b="1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4827419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27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35" presetClass="emph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35" presetClass="emph" presetSubtype="0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4 -0.067 -0.046 -0.125 -0.113 -0.129 C -0.177 -0.134 -0.237 -0.089 -0.241 -0.024 C -0.246 0.036 -0.204 0.092 -0.144 0.096 C -0.089 0.099 -0.037 0.062 -0.033 0.006 C -0.029 -0.045 -0.064 -0.093 -0.115 -0.097 C -0.162 -0.1 -0.206 -0.069 -0.209 -0.022 C -0.212 0.02 -0.184 0.061 -0.142 0.063 C -0.104 0.066 -0.068 0.042 -0.065 0.004 C -0.063 -0.03 -0.084 -0.063 -0.117 -0.065 C -0.146 -0.067 -0.175 -0.049 -0.177 -0.02 C -0.179 0.005 -0.164 0.029 -0.14 0.031 C -0.12 0.033 -0.099 0.022 -0.098 0.002 C -0.096 -0.014 -0.104 -0.031 -0.119 -0.033 C -0.131 -0.033 -0.143 -0.029 -0.145 -0.018 C -0.146 -0.011 -0.144 -0.004 -0.138 -0.001 C -0.135 0 -0.133 0 -0.13 -0.001 E" pathEditMode="relative" ptsTypes="">
                                      <p:cBhvr>
                                        <p:cTn id="73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800" decel="100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" decel="10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800" decel="100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7" grpId="1"/>
      <p:bldP spid="7" grpId="2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99245" y="484704"/>
            <a:ext cx="742453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1 mol látky – obsahuje </a:t>
            </a:r>
            <a:r>
              <a:rPr lang="cs-CZ" sz="4000" b="1" dirty="0" smtClean="0">
                <a:solidFill>
                  <a:srgbClr val="FF0000"/>
                </a:solidFill>
              </a:rPr>
              <a:t>vždy </a:t>
            </a:r>
            <a:r>
              <a:rPr lang="cs-CZ" sz="4000" b="1" dirty="0" smtClean="0"/>
              <a:t>stejný</a:t>
            </a:r>
          </a:p>
          <a:p>
            <a:r>
              <a:rPr lang="cs-CZ" sz="4000" b="1" dirty="0" smtClean="0"/>
              <a:t>počet částic dané látky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99246" y="2052856"/>
            <a:ext cx="77183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602 300 000 000 000 000 000 000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779912" y="4909602"/>
            <a:ext cx="3581430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000" b="1" dirty="0" smtClean="0"/>
              <a:t>N</a:t>
            </a:r>
            <a:r>
              <a:rPr lang="cs-CZ" sz="4000" b="1" baseline="-25000" dirty="0" smtClean="0"/>
              <a:t>A </a:t>
            </a:r>
            <a:r>
              <a:rPr lang="cs-CZ" sz="4000" b="1" dirty="0" smtClean="0"/>
              <a:t>= 6,023 . 10</a:t>
            </a:r>
            <a:r>
              <a:rPr lang="cs-CZ" sz="4000" b="1" baseline="30000" dirty="0" smtClean="0"/>
              <a:t>23</a:t>
            </a:r>
            <a:endParaRPr lang="cs-CZ" sz="40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563124"/>
            <a:ext cx="2095500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762160" y="3143870"/>
            <a:ext cx="62281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- počet částic odvodil italský  fyzik – </a:t>
            </a:r>
            <a:r>
              <a:rPr lang="cs-CZ" sz="3200" b="1" dirty="0" err="1" smtClean="0"/>
              <a:t>Amadeo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Avogadro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121484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482769"/>
            <a:ext cx="95587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1mol H …</a:t>
            </a:r>
            <a:r>
              <a:rPr lang="cs-CZ" sz="4000" dirty="0" smtClean="0">
                <a:solidFill>
                  <a:srgbClr val="FF0000"/>
                </a:solidFill>
              </a:rPr>
              <a:t>6,023.10</a:t>
            </a:r>
            <a:r>
              <a:rPr lang="cs-CZ" sz="4000" baseline="30000" dirty="0" smtClean="0">
                <a:solidFill>
                  <a:srgbClr val="FF0000"/>
                </a:solidFill>
              </a:rPr>
              <a:t>23</a:t>
            </a:r>
            <a:r>
              <a:rPr lang="cs-CZ" sz="4000" baseline="30000" dirty="0" smtClean="0"/>
              <a:t>  </a:t>
            </a:r>
            <a:r>
              <a:rPr lang="cs-CZ" sz="4000" dirty="0" smtClean="0">
                <a:solidFill>
                  <a:srgbClr val="00B050"/>
                </a:solidFill>
              </a:rPr>
              <a:t>atomů vodíku</a:t>
            </a:r>
            <a:endParaRPr lang="cs-CZ" sz="4000" dirty="0">
              <a:solidFill>
                <a:srgbClr val="00B05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1670730"/>
            <a:ext cx="10738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1mol H</a:t>
            </a:r>
            <a:r>
              <a:rPr lang="cs-CZ" sz="4000" baseline="-25000" dirty="0" smtClean="0"/>
              <a:t>2</a:t>
            </a:r>
            <a:r>
              <a:rPr lang="cs-CZ" sz="4000" dirty="0" smtClean="0"/>
              <a:t> …</a:t>
            </a:r>
            <a:r>
              <a:rPr lang="cs-CZ" sz="4000" dirty="0" smtClean="0">
                <a:solidFill>
                  <a:srgbClr val="FF0000"/>
                </a:solidFill>
              </a:rPr>
              <a:t>6,023.10</a:t>
            </a:r>
            <a:r>
              <a:rPr lang="cs-CZ" sz="4000" baseline="30000" dirty="0" smtClean="0">
                <a:solidFill>
                  <a:srgbClr val="FF0000"/>
                </a:solidFill>
              </a:rPr>
              <a:t>23</a:t>
            </a:r>
            <a:r>
              <a:rPr lang="cs-CZ" sz="4000" baseline="30000" dirty="0" smtClean="0"/>
              <a:t> </a:t>
            </a:r>
            <a:r>
              <a:rPr lang="cs-CZ" sz="4000" dirty="0" smtClean="0">
                <a:solidFill>
                  <a:srgbClr val="00B050"/>
                </a:solidFill>
              </a:rPr>
              <a:t>molekul vodíku</a:t>
            </a:r>
            <a:endParaRPr lang="cs-CZ" sz="4000" dirty="0">
              <a:solidFill>
                <a:srgbClr val="00B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699791" y="5805264"/>
            <a:ext cx="48245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740352" y="56612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-43113" y="2996952"/>
            <a:ext cx="75648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1mol H</a:t>
            </a:r>
            <a:r>
              <a:rPr lang="cs-CZ" sz="4000" baseline="-25000" dirty="0" smtClean="0"/>
              <a:t>2</a:t>
            </a:r>
            <a:r>
              <a:rPr lang="cs-CZ" sz="4000" dirty="0" smtClean="0"/>
              <a:t>O…</a:t>
            </a:r>
            <a:r>
              <a:rPr lang="cs-CZ" sz="4000" dirty="0" smtClean="0">
                <a:solidFill>
                  <a:srgbClr val="FF0000"/>
                </a:solidFill>
              </a:rPr>
              <a:t>6,023.10</a:t>
            </a:r>
            <a:r>
              <a:rPr lang="cs-CZ" sz="4000" baseline="30000" dirty="0" smtClean="0">
                <a:solidFill>
                  <a:srgbClr val="FF0000"/>
                </a:solidFill>
              </a:rPr>
              <a:t>23</a:t>
            </a:r>
            <a:r>
              <a:rPr lang="cs-CZ" sz="4000" baseline="30000" dirty="0" smtClean="0"/>
              <a:t> </a:t>
            </a:r>
            <a:r>
              <a:rPr lang="cs-CZ" sz="4000" dirty="0" smtClean="0">
                <a:solidFill>
                  <a:srgbClr val="00B050"/>
                </a:solidFill>
              </a:rPr>
              <a:t>molekul vody</a:t>
            </a:r>
            <a:endParaRPr lang="cs-CZ" sz="4000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4077072"/>
            <a:ext cx="88381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-</a:t>
            </a:r>
            <a:r>
              <a:rPr lang="cs-CZ" sz="4000" b="1" dirty="0" smtClean="0"/>
              <a:t>počet částic </a:t>
            </a:r>
            <a:r>
              <a:rPr lang="cs-CZ" sz="4000" dirty="0" smtClean="0"/>
              <a:t>v 1molu všech látek je </a:t>
            </a:r>
            <a:r>
              <a:rPr lang="cs-CZ" sz="4000" b="1" dirty="0" smtClean="0"/>
              <a:t>stejný</a:t>
            </a:r>
            <a:endParaRPr lang="cs-CZ" sz="4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20" y="4908753"/>
            <a:ext cx="42879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- </a:t>
            </a:r>
            <a:r>
              <a:rPr lang="cs-CZ" sz="4000" b="1" dirty="0" smtClean="0"/>
              <a:t>částice</a:t>
            </a:r>
            <a:r>
              <a:rPr lang="cs-CZ" sz="4000" dirty="0" smtClean="0"/>
              <a:t> jsou </a:t>
            </a:r>
            <a:r>
              <a:rPr lang="cs-CZ" sz="4000" b="1" dirty="0" smtClean="0"/>
              <a:t>různé</a:t>
            </a:r>
            <a:endParaRPr lang="cs-CZ" sz="4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94082" y="5583336"/>
            <a:ext cx="88100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=›</a:t>
            </a:r>
            <a:r>
              <a:rPr lang="cs-CZ" sz="4000" b="1" dirty="0" smtClean="0">
                <a:solidFill>
                  <a:srgbClr val="C00000"/>
                </a:solidFill>
              </a:rPr>
              <a:t>hmotnost 1molu každé látky bude jiná</a:t>
            </a:r>
            <a:endParaRPr lang="cs-CZ" sz="4000" b="1" dirty="0">
              <a:solidFill>
                <a:srgbClr val="C00000"/>
              </a:solidFill>
            </a:endParaRPr>
          </a:p>
        </p:txBody>
      </p:sp>
      <p:sp>
        <p:nvSpPr>
          <p:cNvPr id="12" name="Vývojový diagram: spojnice 11"/>
          <p:cNvSpPr/>
          <p:nvPr/>
        </p:nvSpPr>
        <p:spPr>
          <a:xfrm>
            <a:off x="8211224" y="1687905"/>
            <a:ext cx="457200" cy="457200"/>
          </a:xfrm>
          <a:prstGeom prst="flowChartConnector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Vývojový diagram: spojnice 14"/>
          <p:cNvSpPr/>
          <p:nvPr/>
        </p:nvSpPr>
        <p:spPr>
          <a:xfrm>
            <a:off x="7925083" y="1796073"/>
            <a:ext cx="457200" cy="457200"/>
          </a:xfrm>
          <a:prstGeom prst="flowChartConnector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8" name="Vývojový diagram: spojnice 17"/>
          <p:cNvSpPr/>
          <p:nvPr/>
        </p:nvSpPr>
        <p:spPr>
          <a:xfrm>
            <a:off x="8422163" y="3080668"/>
            <a:ext cx="457200" cy="457200"/>
          </a:xfrm>
          <a:prstGeom prst="flowChartConnector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Vývojový diagram: spojnice 18"/>
          <p:cNvSpPr/>
          <p:nvPr/>
        </p:nvSpPr>
        <p:spPr>
          <a:xfrm>
            <a:off x="7665571" y="3029620"/>
            <a:ext cx="457200" cy="457200"/>
          </a:xfrm>
          <a:prstGeom prst="flowChartConnector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Vývojový diagram: spojnice 19"/>
          <p:cNvSpPr/>
          <p:nvPr/>
        </p:nvSpPr>
        <p:spPr>
          <a:xfrm>
            <a:off x="7925083" y="608112"/>
            <a:ext cx="457200" cy="457200"/>
          </a:xfrm>
          <a:prstGeom prst="flowChartConnector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Vývojový diagram: spojnice 4"/>
          <p:cNvSpPr/>
          <p:nvPr/>
        </p:nvSpPr>
        <p:spPr>
          <a:xfrm>
            <a:off x="7894171" y="3225552"/>
            <a:ext cx="756592" cy="690711"/>
          </a:xfrm>
          <a:prstGeom prst="flowChartConnector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8516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  <p:bldP spid="9" grpId="0"/>
      <p:bldP spid="12" grpId="0" animBg="1"/>
      <p:bldP spid="15" grpId="0" animBg="1"/>
      <p:bldP spid="18" grpId="0" animBg="1"/>
      <p:bldP spid="19" grpId="0" animBg="1"/>
      <p:bldP spid="20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764704"/>
            <a:ext cx="9143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/>
              <a:t>hmotnost 1molu látky… </a:t>
            </a:r>
            <a:r>
              <a:rPr lang="cs-CZ" sz="4000" b="1" dirty="0" smtClean="0">
                <a:solidFill>
                  <a:srgbClr val="FF0000"/>
                </a:solidFill>
              </a:rPr>
              <a:t>molární hmotnost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1994937"/>
            <a:ext cx="22886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značka: </a:t>
            </a:r>
            <a:r>
              <a:rPr lang="cs-CZ" sz="4000" b="1" dirty="0" smtClean="0">
                <a:solidFill>
                  <a:srgbClr val="FF0000"/>
                </a:solidFill>
              </a:rPr>
              <a:t>M</a:t>
            </a:r>
            <a:endParaRPr lang="cs-CZ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251520" y="2707299"/>
                <a:ext cx="4747133" cy="9132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4000" dirty="0" smtClean="0"/>
                  <a:t>základní jednotka: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4000" b="1" i="1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4000" b="1" i="0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𝐠</m:t>
                        </m:r>
                      </m:num>
                      <m:den>
                        <m:r>
                          <a:rPr lang="cs-CZ" sz="4000" b="1" i="0" dirty="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𝐦𝐨𝐥</m:t>
                        </m:r>
                      </m:den>
                    </m:f>
                  </m:oMath>
                </a14:m>
                <a:endParaRPr lang="cs-CZ" sz="40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2707299"/>
                <a:ext cx="4747133" cy="913263"/>
              </a:xfrm>
              <a:prstGeom prst="rect">
                <a:avLst/>
              </a:prstGeom>
              <a:blipFill rotWithShape="1">
                <a:blip r:embed="rId2"/>
                <a:stretch>
                  <a:fillRect l="-4493" t="-3333" b="-14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/>
          <p:cNvSpPr txBox="1"/>
          <p:nvPr/>
        </p:nvSpPr>
        <p:spPr>
          <a:xfrm>
            <a:off x="1331314" y="3728452"/>
            <a:ext cx="12570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M</a:t>
            </a:r>
            <a:r>
              <a:rPr lang="en-US" sz="4000" dirty="0" smtClean="0"/>
              <a:t>[H]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400" y="5220024"/>
            <a:ext cx="12779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M[O]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21271" y="5805264"/>
            <a:ext cx="14574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M[</a:t>
            </a:r>
            <a:r>
              <a:rPr lang="en-US" sz="4000" dirty="0" err="1" smtClean="0"/>
              <a:t>Ca</a:t>
            </a:r>
            <a:r>
              <a:rPr lang="en-US" sz="4000" dirty="0" smtClean="0"/>
              <a:t>]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674941" y="4110960"/>
            <a:ext cx="14478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M[Zn]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92761" y="5161724"/>
            <a:ext cx="12121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M[C]</a:t>
            </a:r>
            <a:endParaRPr lang="cs-CZ" sz="40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5013176"/>
            <a:ext cx="1589404" cy="1415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157595" y="4110960"/>
            <a:ext cx="11737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M[S]</a:t>
            </a:r>
            <a:endParaRPr lang="cs-CZ" sz="40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452351"/>
            <a:ext cx="1512168" cy="2135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 descr="C:\Users\ZS SLOVAN\Pictures\MB90038769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196560"/>
            <a:ext cx="18288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6682" y="4530490"/>
            <a:ext cx="1274774" cy="1274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0303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38135" y="566971"/>
                <a:ext cx="3597460" cy="10087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sz="4000" dirty="0" smtClean="0"/>
                  <a:t>M</a:t>
                </a:r>
                <a:r>
                  <a:rPr lang="en-US" sz="4000" dirty="0" smtClean="0"/>
                  <a:t>[H] = 1,01</a:t>
                </a:r>
                <a:r>
                  <a:rPr lang="cs-CZ" sz="4000" dirty="0" smtClean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cs-CZ" sz="5400" i="1" smtClean="0">
                            <a:latin typeface="Cambria Math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cs-CZ" sz="540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cs-CZ" sz="5400" b="0" i="0" smtClean="0">
                                <a:latin typeface="Cambria Math"/>
                              </a:rPr>
                              <m:t>g</m:t>
                            </m:r>
                          </m:num>
                          <m:den>
                            <m:r>
                              <m:rPr>
                                <m:sty m:val="p"/>
                              </m:rPr>
                              <a:rPr lang="cs-CZ" sz="5400" b="0" i="0" smtClean="0">
                                <a:latin typeface="Cambria Math"/>
                              </a:rPr>
                              <m:t>mol</m:t>
                            </m:r>
                          </m:den>
                        </m:f>
                      </m:e>
                    </m:box>
                  </m:oMath>
                </a14:m>
                <a:endParaRPr lang="cs-CZ" sz="5400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135" y="566971"/>
                <a:ext cx="3597460" cy="1008738"/>
              </a:xfrm>
              <a:prstGeom prst="rect">
                <a:avLst/>
              </a:prstGeom>
              <a:blipFill rotWithShape="1">
                <a:blip r:embed="rId2"/>
                <a:stretch>
                  <a:fillRect l="-6102"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38135" y="2001034"/>
                <a:ext cx="7616188" cy="10087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4000" dirty="0" smtClean="0"/>
                  <a:t>M[H</a:t>
                </a:r>
                <a:r>
                  <a:rPr lang="en-US" sz="4000" baseline="-25000" dirty="0" smtClean="0"/>
                  <a:t>2</a:t>
                </a:r>
                <a:r>
                  <a:rPr lang="en-US" sz="4000" dirty="0" smtClean="0"/>
                  <a:t>] = 2.M[H] = 2. 1,01 = 2,02</a:t>
                </a:r>
                <a:r>
                  <a:rPr lang="cs-CZ" sz="4000" dirty="0" smtClean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cs-CZ" sz="5400" i="1" smtClean="0">
                            <a:latin typeface="Cambria Math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cs-CZ" sz="540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cs-CZ" sz="5400" b="0" i="0" smtClean="0">
                                <a:latin typeface="Cambria Math"/>
                              </a:rPr>
                              <m:t>g</m:t>
                            </m:r>
                          </m:num>
                          <m:den>
                            <m:r>
                              <m:rPr>
                                <m:sty m:val="p"/>
                              </m:rPr>
                              <a:rPr lang="cs-CZ" sz="5400" b="0" i="0" smtClean="0">
                                <a:latin typeface="Cambria Math"/>
                              </a:rPr>
                              <m:t>mol</m:t>
                            </m:r>
                          </m:den>
                        </m:f>
                      </m:e>
                    </m:box>
                  </m:oMath>
                </a14:m>
                <a:endParaRPr lang="cs-CZ" sz="54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135" y="2001034"/>
                <a:ext cx="7616188" cy="1008738"/>
              </a:xfrm>
              <a:prstGeom prst="rect">
                <a:avLst/>
              </a:prstGeom>
              <a:blipFill rotWithShape="1">
                <a:blip r:embed="rId3"/>
                <a:stretch>
                  <a:fillRect l="-2882" b="-126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53376" y="3427144"/>
                <a:ext cx="8569975" cy="16242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4000" dirty="0" smtClean="0"/>
                  <a:t>M[H</a:t>
                </a:r>
                <a:r>
                  <a:rPr lang="en-US" sz="4000" baseline="-25000" dirty="0" smtClean="0"/>
                  <a:t>2</a:t>
                </a:r>
                <a:r>
                  <a:rPr lang="en-US" sz="4000" dirty="0" smtClean="0"/>
                  <a:t>O] = 2.M[H] + M[O] = 2.1,01 + 16 = </a:t>
                </a:r>
              </a:p>
              <a:p>
                <a:r>
                  <a:rPr lang="en-US" sz="4000" dirty="0"/>
                  <a:t> </a:t>
                </a:r>
                <a:r>
                  <a:rPr lang="en-US" sz="4000" dirty="0" smtClean="0"/>
                  <a:t>= 18,02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US" sz="5400" i="1" smtClean="0">
                            <a:latin typeface="Cambria Math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540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cs-CZ" sz="5400" b="0" i="0" smtClean="0">
                                <a:latin typeface="Cambria Math"/>
                              </a:rPr>
                              <m:t>g</m:t>
                            </m:r>
                          </m:num>
                          <m:den>
                            <m:r>
                              <m:rPr>
                                <m:sty m:val="p"/>
                              </m:rPr>
                              <a:rPr lang="cs-CZ" sz="5400" b="0" i="0" smtClean="0">
                                <a:latin typeface="Cambria Math"/>
                              </a:rPr>
                              <m:t>mol</m:t>
                            </m:r>
                          </m:den>
                        </m:f>
                      </m:e>
                    </m:box>
                  </m:oMath>
                </a14:m>
                <a:endParaRPr lang="cs-CZ" sz="54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376" y="3427144"/>
                <a:ext cx="8569975" cy="1624291"/>
              </a:xfrm>
              <a:prstGeom prst="rect">
                <a:avLst/>
              </a:prstGeom>
              <a:blipFill rotWithShape="1">
                <a:blip r:embed="rId4"/>
                <a:stretch>
                  <a:fillRect l="-2489" t="-6742" r="-1565" b="-74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/>
          <p:cNvSpPr txBox="1"/>
          <p:nvPr/>
        </p:nvSpPr>
        <p:spPr>
          <a:xfrm>
            <a:off x="438135" y="5595337"/>
            <a:ext cx="70429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1mol </a:t>
            </a:r>
            <a:r>
              <a:rPr lang="en-US" sz="2800" b="1" dirty="0" err="1" smtClean="0"/>
              <a:t>vody</a:t>
            </a:r>
            <a:r>
              <a:rPr lang="en-US" sz="2800" b="1" dirty="0" smtClean="0"/>
              <a:t> m</a:t>
            </a:r>
            <a:r>
              <a:rPr lang="cs-CZ" sz="2800" b="1" dirty="0" smtClean="0"/>
              <a:t>á hmotnost 18 g tj. objem 18 cm</a:t>
            </a:r>
            <a:r>
              <a:rPr lang="cs-CZ" sz="2800" b="1" baseline="30000" dirty="0" smtClean="0"/>
              <a:t>3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845688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2276872"/>
            <a:ext cx="61245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Vypočítej molární hmotnost: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29620" y="3645024"/>
            <a:ext cx="21739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M[</a:t>
            </a:r>
            <a:r>
              <a:rPr lang="cs-CZ" sz="4000" dirty="0" err="1" smtClean="0"/>
              <a:t>NaOH</a:t>
            </a:r>
            <a:r>
              <a:rPr lang="en-US" sz="4000" dirty="0" smtClean="0"/>
              <a:t>]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 flipH="1">
            <a:off x="3162235" y="3645024"/>
            <a:ext cx="57958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chemeClr val="accent6">
                    <a:lumMod val="50000"/>
                  </a:schemeClr>
                </a:solidFill>
              </a:rPr>
              <a:t>= M[Na] + M[O] + M[H]</a:t>
            </a:r>
            <a:endParaRPr lang="cs-CZ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029620" y="4509120"/>
            <a:ext cx="24368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M[Na</a:t>
            </a:r>
            <a:r>
              <a:rPr lang="en-US" sz="4000" baseline="-25000" dirty="0" smtClean="0"/>
              <a:t>2</a:t>
            </a:r>
            <a:r>
              <a:rPr lang="en-US" sz="4000" dirty="0" smtClean="0"/>
              <a:t>SO</a:t>
            </a:r>
            <a:r>
              <a:rPr lang="en-US" sz="4000" baseline="-25000" dirty="0" smtClean="0"/>
              <a:t>4</a:t>
            </a:r>
            <a:r>
              <a:rPr lang="en-US" sz="4000" dirty="0" smtClean="0"/>
              <a:t>]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73994" y="4509120"/>
            <a:ext cx="55723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chemeClr val="accent6">
                    <a:lumMod val="50000"/>
                  </a:schemeClr>
                </a:solidFill>
              </a:rPr>
              <a:t>= 2M[Na] + M[S] + 4M[O]</a:t>
            </a:r>
            <a:endParaRPr lang="cs-CZ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029620" y="5445224"/>
            <a:ext cx="27542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/>
              <a:t>M[</a:t>
            </a:r>
            <a:r>
              <a:rPr lang="en-US" sz="4000" dirty="0" err="1" smtClean="0"/>
              <a:t>Ca</a:t>
            </a:r>
            <a:r>
              <a:rPr lang="cs-CZ" sz="4000" dirty="0" smtClean="0"/>
              <a:t>(OH)</a:t>
            </a:r>
            <a:r>
              <a:rPr lang="cs-CZ" sz="4000" baseline="-25000" dirty="0" smtClean="0"/>
              <a:t>2</a:t>
            </a:r>
            <a:r>
              <a:rPr lang="en-US" sz="4000" dirty="0" smtClean="0"/>
              <a:t>]</a:t>
            </a:r>
            <a:r>
              <a:rPr lang="cs-CZ" sz="4000" baseline="-25000" dirty="0" smtClean="0"/>
              <a:t>  </a:t>
            </a:r>
            <a:endParaRPr lang="cs-CZ" sz="4000" baseline="-25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504422" y="5445224"/>
            <a:ext cx="55867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chemeClr val="accent6">
                    <a:lumMod val="50000"/>
                  </a:schemeClr>
                </a:solidFill>
              </a:rPr>
              <a:t>= M[</a:t>
            </a:r>
            <a:r>
              <a:rPr lang="en-US" sz="4000" b="1" dirty="0" err="1" smtClean="0">
                <a:solidFill>
                  <a:schemeClr val="accent6">
                    <a:lumMod val="50000"/>
                  </a:schemeClr>
                </a:solidFill>
              </a:rPr>
              <a:t>Ca</a:t>
            </a:r>
            <a:r>
              <a:rPr lang="en-US" sz="4000" b="1" dirty="0" smtClean="0">
                <a:solidFill>
                  <a:schemeClr val="accent6">
                    <a:lumMod val="50000"/>
                  </a:schemeClr>
                </a:solidFill>
              </a:rPr>
              <a:t>] + 2M[O] + 2M[H]</a:t>
            </a:r>
            <a:endParaRPr lang="cs-CZ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0" y="836712"/>
            <a:ext cx="91846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/>
              <a:t>Molární hmotnost sloučeniny vypočítáme tak, že sečteme </a:t>
            </a:r>
          </a:p>
          <a:p>
            <a:r>
              <a:rPr lang="cs-CZ" sz="2800" b="1" i="1" dirty="0" smtClean="0"/>
              <a:t>molární hmotnosti všech prvků (vynásobené počtem atomů</a:t>
            </a:r>
            <a:r>
              <a:rPr lang="cs-CZ" sz="2800" dirty="0" smtClean="0"/>
              <a:t>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09560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8" grpId="0"/>
      <p:bldP spid="9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82769"/>
            <a:ext cx="81747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 mol plynu zaujímá vždy stejný objem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1340768"/>
            <a:ext cx="33473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Molární objem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076056" y="1332022"/>
            <a:ext cx="30074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V</a:t>
            </a:r>
            <a:r>
              <a:rPr lang="cs-CZ" sz="4000" b="1" baseline="-25000" dirty="0" smtClean="0">
                <a:solidFill>
                  <a:srgbClr val="00B050"/>
                </a:solidFill>
              </a:rPr>
              <a:t>A </a:t>
            </a:r>
            <a:r>
              <a:rPr lang="cs-CZ" sz="4000" b="1" dirty="0" smtClean="0">
                <a:solidFill>
                  <a:srgbClr val="00B050"/>
                </a:solidFill>
              </a:rPr>
              <a:t>= 22,4 dm</a:t>
            </a:r>
            <a:r>
              <a:rPr lang="cs-CZ" sz="4000" b="1" baseline="30000" dirty="0" smtClean="0">
                <a:solidFill>
                  <a:srgbClr val="00B050"/>
                </a:solidFill>
              </a:rPr>
              <a:t>3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5" name="Krychle 4"/>
          <p:cNvSpPr/>
          <p:nvPr/>
        </p:nvSpPr>
        <p:spPr>
          <a:xfrm>
            <a:off x="3274875" y="2039908"/>
            <a:ext cx="1800200" cy="1720208"/>
          </a:xfrm>
          <a:prstGeom prst="cub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4860032" y="3573016"/>
            <a:ext cx="19127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a = 2,82 dm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35218" y="4155177"/>
            <a:ext cx="58801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1mol H</a:t>
            </a:r>
            <a:r>
              <a:rPr lang="cs-CZ" sz="4000" baseline="-25000" dirty="0" smtClean="0"/>
              <a:t>2 </a:t>
            </a:r>
            <a:r>
              <a:rPr lang="cs-CZ" sz="4000" dirty="0" smtClean="0"/>
              <a:t>. . . . . . . . 22,4 dm</a:t>
            </a:r>
            <a:r>
              <a:rPr lang="cs-CZ" sz="4000" baseline="30000" dirty="0" smtClean="0"/>
              <a:t>3</a:t>
            </a:r>
            <a:r>
              <a:rPr lang="cs-CZ" sz="4000" dirty="0" smtClean="0"/>
              <a:t> 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735218" y="4863063"/>
            <a:ext cx="57086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1mol O</a:t>
            </a:r>
            <a:r>
              <a:rPr lang="cs-CZ" sz="4000" baseline="-25000" dirty="0" smtClean="0"/>
              <a:t>2</a:t>
            </a:r>
            <a:r>
              <a:rPr lang="cs-CZ" sz="4000" dirty="0" smtClean="0"/>
              <a:t> . . . . . . . .22,4 dm</a:t>
            </a:r>
            <a:r>
              <a:rPr lang="cs-CZ" sz="4000" baseline="30000" dirty="0" smtClean="0"/>
              <a:t>3</a:t>
            </a:r>
            <a:endParaRPr lang="cs-CZ" sz="4000" baseline="30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47755" y="5589150"/>
            <a:ext cx="583204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1mol CH</a:t>
            </a:r>
            <a:r>
              <a:rPr lang="cs-CZ" sz="4000" baseline="-25000" dirty="0" smtClean="0"/>
              <a:t>4</a:t>
            </a:r>
            <a:r>
              <a:rPr lang="cs-CZ" sz="4000" dirty="0" smtClean="0"/>
              <a:t> . . . . . . .22,4 dm</a:t>
            </a:r>
            <a:r>
              <a:rPr lang="cs-CZ" sz="4000" baseline="30000" dirty="0" smtClean="0"/>
              <a:t>3</a:t>
            </a:r>
            <a:endParaRPr lang="cs-CZ" sz="4000" baseline="30000" dirty="0"/>
          </a:p>
        </p:txBody>
      </p:sp>
    </p:spTree>
    <p:extLst>
      <p:ext uri="{BB962C8B-B14F-4D97-AF65-F5344CB8AC3E}">
        <p14:creationId xmlns:p14="http://schemas.microsoft.com/office/powerpoint/2010/main" val="51914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 animBg="1"/>
      <p:bldP spid="6" grpId="0"/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75960049"/>
              </p:ext>
            </p:extLst>
          </p:nvPr>
        </p:nvGraphicFramePr>
        <p:xfrm>
          <a:off x="539552" y="548680"/>
          <a:ext cx="8136904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683568" y="201415"/>
            <a:ext cx="4036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Charakteristika  1 molu plynu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250160" y="201415"/>
            <a:ext cx="3893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Charakteristika  1 molu</a:t>
            </a:r>
          </a:p>
          <a:p>
            <a:r>
              <a:rPr lang="cs-CZ" sz="2400" dirty="0" smtClean="0"/>
              <a:t>pevné látky  nebo kapaliny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24247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3F250E4-0B0D-454E-9B73-ACE5463298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>
                                            <p:graphicEl>
                                              <a:dgm id="{F3F250E4-0B0D-454E-9B73-ACE54632983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6BD186A-F0DB-44EB-BA69-03CC6D63B6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4">
                                            <p:graphicEl>
                                              <a:dgm id="{76BD186A-F0DB-44EB-BA69-03CC6D63B6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45065B8-4D82-4AF1-900E-2E19940EC0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4">
                                            <p:graphicEl>
                                              <a:dgm id="{945065B8-4D82-4AF1-900E-2E19940EC0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B60C496-94C6-400E-AA54-AD0F1D8E85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4">
                                            <p:graphicEl>
                                              <a:dgm id="{9B60C496-94C6-400E-AA54-AD0F1D8E85F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89BD5D2-531B-4917-B562-982BF5AA08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4">
                                            <p:graphicEl>
                                              <a:dgm id="{489BD5D2-531B-4917-B562-982BF5AA08D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B7AC050-1D37-47DE-ABB4-0148D49313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4">
                                            <p:graphicEl>
                                              <a:dgm id="{4B7AC050-1D37-47DE-ABB4-0148D493134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5360CB6-87F7-4462-AC1A-4AE84F3D43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4">
                                            <p:graphicEl>
                                              <a:dgm id="{65360CB6-87F7-4462-AC1A-4AE84F3D433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468378" y="3131676"/>
            <a:ext cx="88204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</a:t>
            </a:r>
            <a:r>
              <a:rPr lang="cs-CZ" dirty="0" smtClean="0"/>
              <a:t>://office.microsoft.com/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68378" y="1628800"/>
            <a:ext cx="13305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Ilustrace: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53745" y="3501008"/>
            <a:ext cx="21033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Vlastní archiv autora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468378" y="2208244"/>
            <a:ext cx="75931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SENTIER,C. Http: //cs.wikipedia.org</a:t>
            </a:r>
            <a:r>
              <a:rPr lang="en-US" dirty="0" smtClean="0"/>
              <a:t>[</a:t>
            </a:r>
            <a:r>
              <a:rPr lang="cs-CZ" dirty="0" smtClean="0"/>
              <a:t>online</a:t>
            </a:r>
            <a:r>
              <a:rPr lang="en-US" dirty="0" smtClean="0"/>
              <a:t>].19. 5. 2008, 12:16 [cit. 2012-01-08].</a:t>
            </a:r>
          </a:p>
          <a:p>
            <a:r>
              <a:rPr lang="en-US" dirty="0"/>
              <a:t>File: </a:t>
            </a:r>
            <a:r>
              <a:rPr lang="en-US" dirty="0" smtClean="0"/>
              <a:t>Avogadro_Amedeo.jpg. </a:t>
            </a:r>
            <a:r>
              <a:rPr lang="cs-CZ" dirty="0" smtClean="0"/>
              <a:t>Dostupné z www:</a:t>
            </a:r>
            <a:r>
              <a:rPr lang="cs-CZ" dirty="0"/>
              <a:t> </a:t>
            </a:r>
            <a:r>
              <a:rPr lang="en-US" dirty="0" smtClean="0"/>
              <a:t>&lt;http://cs.wikipedia.org./wiki/</a:t>
            </a:r>
            <a:endParaRPr lang="cs-CZ" dirty="0" smtClean="0"/>
          </a:p>
          <a:p>
            <a:r>
              <a:rPr lang="cs-CZ" dirty="0" err="1" smtClean="0"/>
              <a:t>Soubor:Avogadro_Amedeo.jpg</a:t>
            </a:r>
            <a:r>
              <a:rPr lang="en-US" dirty="0" smtClean="0"/>
              <a:t>&gt;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09600" y="705470"/>
            <a:ext cx="867562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Zdroje:</a:t>
            </a:r>
          </a:p>
          <a:p>
            <a:r>
              <a:rPr lang="cs-CZ" dirty="0" smtClean="0"/>
              <a:t>LOS, P., HEJSKOVÁ, J., KLEČKOVÁ, M. Nebojte se chemie. 1. vyd. Praha: </a:t>
            </a:r>
            <a:r>
              <a:rPr lang="cs-CZ" dirty="0" err="1" smtClean="0"/>
              <a:t>Scientia</a:t>
            </a:r>
            <a:r>
              <a:rPr lang="cs-CZ" dirty="0" smtClean="0"/>
              <a:t> 1994, ISBN 80-85827-69-0. s. 28-29</a:t>
            </a:r>
          </a:p>
          <a:p>
            <a:pPr>
              <a:lnSpc>
                <a:spcPct val="150000"/>
              </a:lnSpc>
            </a:pPr>
            <a:endParaRPr lang="cs-CZ" dirty="0" smtClean="0"/>
          </a:p>
          <a:p>
            <a:pPr>
              <a:lnSpc>
                <a:spcPct val="150000"/>
              </a:lnSpc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857161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531</TotalTime>
  <Words>530</Words>
  <Application>Microsoft Office PowerPoint</Application>
  <PresentationFormat>Předvádění na obrazovce (4:3)</PresentationFormat>
  <Paragraphs>107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Motiv systému Office</vt:lpstr>
      <vt:lpstr>Arkýř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 Zezulová</dc:creator>
  <cp:lastModifiedBy>ZS SLOVAN Zezulová</cp:lastModifiedBy>
  <cp:revision>55</cp:revision>
  <dcterms:created xsi:type="dcterms:W3CDTF">2012-01-08T18:19:18Z</dcterms:created>
  <dcterms:modified xsi:type="dcterms:W3CDTF">2013-01-31T15:50:10Z</dcterms:modified>
</cp:coreProperties>
</file>