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C05DC-5AC8-466A-87B3-8D884B6BF4D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E88A2D-D1F2-47B8-8279-6D25558A6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C05DC-5AC8-466A-87B3-8D884B6BF4D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E88A2D-D1F2-47B8-8279-6D25558A6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C05DC-5AC8-466A-87B3-8D884B6BF4D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88A2D-D1F2-47B8-8279-6D25558A6B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C05DC-5AC8-466A-87B3-8D884B6BF4D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88A2D-D1F2-47B8-8279-6D25558A6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C05DC-5AC8-466A-87B3-8D884B6BF4D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3E88A2D-D1F2-47B8-8279-6D25558A6B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C05DC-5AC8-466A-87B3-8D884B6BF4D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88A2D-D1F2-47B8-8279-6D25558A6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C05DC-5AC8-466A-87B3-8D884B6BF4D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88A2D-D1F2-47B8-8279-6D25558A6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C05DC-5AC8-466A-87B3-8D884B6BF4D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88A2D-D1F2-47B8-8279-6D25558A6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C05DC-5AC8-466A-87B3-8D884B6BF4D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88A2D-D1F2-47B8-8279-6D25558A6B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C05DC-5AC8-466A-87B3-8D884B6BF4D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88A2D-D1F2-47B8-8279-6D25558A6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AC05DC-5AC8-466A-87B3-8D884B6BF4D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88A2D-D1F2-47B8-8279-6D25558A6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2AC05DC-5AC8-466A-87B3-8D884B6BF4D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3E88A2D-D1F2-47B8-8279-6D25558A6B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484784"/>
            <a:ext cx="849694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Chemie 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8. ročník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Chemické výpočty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Ing. Pavla Zezulová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9. 1 2012</a:t>
            </a:r>
            <a:endParaRPr lang="cs-CZ" b="1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>
                <a:solidFill>
                  <a:srgbClr val="C00000"/>
                </a:solidFill>
              </a:rPr>
              <a:t>VY_32_INOVACE_ </a:t>
            </a:r>
            <a:r>
              <a:rPr lang="cs-CZ" sz="2800" b="1" dirty="0" smtClean="0">
                <a:solidFill>
                  <a:srgbClr val="C00000"/>
                </a:solidFill>
              </a:rPr>
              <a:t>05 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7690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81369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Anotace</a:t>
            </a:r>
          </a:p>
          <a:p>
            <a:endParaRPr lang="cs-CZ" sz="2000" dirty="0"/>
          </a:p>
          <a:p>
            <a:r>
              <a:rPr lang="cs-CZ" sz="2000" dirty="0" smtClean="0"/>
              <a:t>Učební materiál určený pro osmý ročník  bezprostředně navazuje na učivo o látkovém množství a obsahuje vlastně jeho praktickou aplikaci. Jeho součástí je ukázka základních typů příkladů s využitím specifických chemických veličin, jako je látkové množství a molární objem.</a:t>
            </a:r>
          </a:p>
          <a:p>
            <a:endParaRPr lang="cs-CZ" sz="2000" dirty="0"/>
          </a:p>
          <a:p>
            <a:r>
              <a:rPr lang="cs-CZ" sz="2000" b="1" dirty="0" smtClean="0"/>
              <a:t>Pilotáž</a:t>
            </a:r>
          </a:p>
          <a:p>
            <a:endParaRPr lang="cs-CZ" sz="2000" dirty="0"/>
          </a:p>
          <a:p>
            <a:r>
              <a:rPr lang="cs-CZ" sz="2000" dirty="0" smtClean="0"/>
              <a:t>V průběhu pilotáže materiálu ve dvou paralelních třídách osmého ročníku nebyly zaznamenány negativní </a:t>
            </a:r>
            <a:r>
              <a:rPr lang="cs-CZ" sz="2000" dirty="0" smtClean="0"/>
              <a:t>reakce, </a:t>
            </a:r>
            <a:r>
              <a:rPr lang="cs-CZ" sz="2000" dirty="0" smtClean="0"/>
              <a:t>i když se jedná </a:t>
            </a:r>
            <a:r>
              <a:rPr lang="cs-CZ" sz="2000" dirty="0" smtClean="0"/>
              <a:t>                        o </a:t>
            </a:r>
            <a:r>
              <a:rPr lang="cs-CZ" sz="2000" dirty="0" smtClean="0"/>
              <a:t>učivo, které není mezi žáky příliš oblíbené. Ocenili především stručnost a přehlednost zápisu. Většina žáků dokázala vypočítat následné jednoduché příklady.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04896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Chemické výpočty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8. ročník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3736096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057494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Látkové množství - hmotnost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87482" y="2060848"/>
            <a:ext cx="17414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Vzorce</a:t>
            </a:r>
            <a:r>
              <a:rPr lang="cs-CZ" sz="4000" dirty="0" smtClean="0"/>
              <a:t>:</a:t>
            </a:r>
            <a:endParaRPr lang="cs-CZ" sz="4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999847" y="3429000"/>
                <a:ext cx="1455848" cy="912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i="1" dirty="0" smtClean="0"/>
                  <a:t>M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𝒎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𝒏</m:t>
                        </m:r>
                      </m:den>
                    </m:f>
                  </m:oMath>
                </a14:m>
                <a:endParaRPr lang="cs-CZ" sz="4000" b="1" i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847" y="3429000"/>
                <a:ext cx="1455848" cy="912686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4644" t="-3356" b="-140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491880" y="3429000"/>
            <a:ext cx="19383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/>
              <a:t>m </a:t>
            </a:r>
            <a:r>
              <a:rPr lang="cs-CZ" sz="4000" b="1" dirty="0" smtClean="0"/>
              <a:t>= </a:t>
            </a:r>
            <a:r>
              <a:rPr lang="cs-CZ" sz="4000" b="1" i="1" dirty="0" err="1" smtClean="0"/>
              <a:t>n.M</a:t>
            </a:r>
            <a:endParaRPr lang="cs-CZ" sz="4000" b="1" i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6578453" y="3429000"/>
                <a:ext cx="1289135" cy="9103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i="1" dirty="0" smtClean="0"/>
                  <a:t>n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𝒎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𝑴</m:t>
                        </m:r>
                      </m:den>
                    </m:f>
                  </m:oMath>
                </a14:m>
                <a:endParaRPr lang="cs-CZ" sz="4000" b="1" i="1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8453" y="3429000"/>
                <a:ext cx="1289135" cy="91031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6509" t="-3356" b="-140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19444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815" y="482769"/>
            <a:ext cx="75802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Vypočítej hmotnost  3 molů </a:t>
            </a:r>
            <a:r>
              <a:rPr lang="cs-CZ" sz="4000" b="1" dirty="0" err="1" smtClean="0">
                <a:solidFill>
                  <a:srgbClr val="00B050"/>
                </a:solidFill>
              </a:rPr>
              <a:t>NaOH</a:t>
            </a:r>
            <a:r>
              <a:rPr lang="cs-CZ" sz="4000" b="1" dirty="0" smtClean="0">
                <a:solidFill>
                  <a:srgbClr val="00B050"/>
                </a:solidFill>
              </a:rPr>
              <a:t>: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2799" y="1312396"/>
            <a:ext cx="17732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 = </a:t>
            </a:r>
            <a:r>
              <a:rPr lang="cs-CZ" sz="3600" b="1" dirty="0" err="1" smtClean="0"/>
              <a:t>n.M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1312395"/>
            <a:ext cx="63911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M</a:t>
            </a:r>
            <a:r>
              <a:rPr lang="en-US" sz="3600" b="1" dirty="0" smtClean="0"/>
              <a:t>[</a:t>
            </a:r>
            <a:r>
              <a:rPr lang="en-US" sz="3600" b="1" dirty="0" err="1" smtClean="0"/>
              <a:t>NaOH</a:t>
            </a:r>
            <a:r>
              <a:rPr lang="en-US" sz="3600" b="1" dirty="0" smtClean="0"/>
              <a:t>] = M[Na]+M[O]+M[H]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5" y="2025714"/>
            <a:ext cx="5399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/>
              <a:t>M[</a:t>
            </a:r>
            <a:r>
              <a:rPr lang="en-US" sz="3600" b="1" dirty="0" err="1" smtClean="0"/>
              <a:t>NaOH</a:t>
            </a:r>
            <a:r>
              <a:rPr lang="en-US" sz="3600" b="1" dirty="0" smtClean="0"/>
              <a:t>] = 23 + 16 + 1,01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5" y="2672045"/>
            <a:ext cx="58326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/>
              <a:t>M[</a:t>
            </a:r>
            <a:r>
              <a:rPr lang="en-US" sz="3600" b="1" dirty="0" err="1" smtClean="0"/>
              <a:t>NaOH</a:t>
            </a:r>
            <a:r>
              <a:rPr lang="en-US" sz="3600" b="1" dirty="0" smtClean="0"/>
              <a:t>] = 40,01</a:t>
            </a:r>
            <a:r>
              <a:rPr lang="cs-CZ" sz="3600" b="1" dirty="0" smtClean="0"/>
              <a:t> </a:t>
            </a:r>
            <a:r>
              <a:rPr lang="en-US" sz="3600" b="1" dirty="0" smtClean="0"/>
              <a:t>g</a:t>
            </a:r>
            <a:r>
              <a:rPr lang="cs-CZ" sz="3600" b="1" dirty="0" smtClean="0"/>
              <a:t>/mol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2799" y="3537882"/>
            <a:ext cx="2409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 = 3.40,</a:t>
            </a:r>
            <a:r>
              <a:rPr lang="en-US" sz="3600" b="1" dirty="0" smtClean="0"/>
              <a:t>0</a:t>
            </a:r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4821" y="4184213"/>
            <a:ext cx="26100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 =</a:t>
            </a:r>
            <a:r>
              <a:rPr lang="cs-CZ" sz="3600" dirty="0" smtClean="0"/>
              <a:t> </a:t>
            </a:r>
            <a:r>
              <a:rPr lang="cs-CZ" sz="3600" b="1" u="sng" dirty="0" smtClean="0"/>
              <a:t>120,</a:t>
            </a:r>
            <a:r>
              <a:rPr lang="en-US" sz="3600" b="1" u="sng" dirty="0" smtClean="0"/>
              <a:t>0</a:t>
            </a:r>
            <a:r>
              <a:rPr lang="cs-CZ" sz="3600" b="1" u="sng" dirty="0" smtClean="0"/>
              <a:t>3 g</a:t>
            </a:r>
            <a:endParaRPr lang="cs-CZ" sz="3600" b="1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781" y="555410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 moly </a:t>
            </a:r>
            <a:r>
              <a:rPr lang="cs-CZ" sz="3600" dirty="0" err="1" smtClean="0"/>
              <a:t>NaOH</a:t>
            </a:r>
            <a:r>
              <a:rPr lang="cs-CZ" sz="3600" dirty="0" smtClean="0"/>
              <a:t> mají hmotnost 120,03 g.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290986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471" y="548680"/>
            <a:ext cx="73822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Vypočítej kolik molů je 100g </a:t>
            </a:r>
            <a:r>
              <a:rPr lang="cs-CZ" sz="4000" b="1" dirty="0" err="1" smtClean="0">
                <a:solidFill>
                  <a:srgbClr val="00B050"/>
                </a:solidFill>
              </a:rPr>
              <a:t>NaCl</a:t>
            </a:r>
            <a:endParaRPr lang="cs-CZ" sz="4000" b="1" dirty="0">
              <a:solidFill>
                <a:srgbClr val="00B05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642471" y="1916832"/>
                <a:ext cx="1175322" cy="8285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b="1" dirty="0" smtClean="0"/>
                  <a:t>n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 smtClean="0">
                            <a:latin typeface="Cambria Math"/>
                          </a:rPr>
                          <m:t>𝐦</m:t>
                        </m:r>
                      </m:num>
                      <m:den>
                        <m:r>
                          <a:rPr lang="cs-CZ" sz="3600" b="1" i="0" smtClean="0">
                            <a:latin typeface="Cambria Math"/>
                          </a:rPr>
                          <m:t>𝐌</m:t>
                        </m:r>
                      </m:den>
                    </m:f>
                  </m:oMath>
                </a14:m>
                <a:endParaRPr lang="cs-CZ" sz="3600" b="1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471" y="1916832"/>
                <a:ext cx="1175322" cy="82856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5544" t="-2206" b="-139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499242" y="2007945"/>
            <a:ext cx="49552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</a:t>
            </a:r>
            <a:r>
              <a:rPr lang="en-US" sz="3600" b="1" dirty="0" smtClean="0"/>
              <a:t>[</a:t>
            </a:r>
            <a:r>
              <a:rPr lang="en-US" sz="3600" b="1" dirty="0" err="1" smtClean="0"/>
              <a:t>NaCl</a:t>
            </a:r>
            <a:r>
              <a:rPr lang="en-US" sz="3600" b="1" dirty="0" smtClean="0"/>
              <a:t>] = M[Na] + M[</a:t>
            </a:r>
            <a:r>
              <a:rPr lang="en-US" sz="3600" b="1" dirty="0" err="1" smtClean="0"/>
              <a:t>Cl</a:t>
            </a:r>
            <a:r>
              <a:rPr lang="en-US" sz="3600" b="1" dirty="0" smtClean="0"/>
              <a:t>]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9242" y="2745392"/>
            <a:ext cx="45508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/>
              <a:t>M[</a:t>
            </a:r>
            <a:r>
              <a:rPr lang="en-US" sz="3600" b="1" dirty="0" err="1" smtClean="0"/>
              <a:t>NaCl</a:t>
            </a:r>
            <a:r>
              <a:rPr lang="en-US" sz="3600" b="1" dirty="0" smtClean="0"/>
              <a:t>] = 23 + 35,5 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01374" y="3497038"/>
            <a:ext cx="45568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/>
              <a:t>M[</a:t>
            </a:r>
            <a:r>
              <a:rPr lang="en-US" sz="3200" b="1" dirty="0" err="1" smtClean="0"/>
              <a:t>NaCl</a:t>
            </a:r>
            <a:r>
              <a:rPr lang="en-US" sz="3200" b="1" dirty="0" smtClean="0"/>
              <a:t>] = 58,5 g</a:t>
            </a:r>
            <a:r>
              <a:rPr lang="cs-CZ" sz="3200" b="1" dirty="0" smtClean="0"/>
              <a:t>/mol</a:t>
            </a:r>
            <a:endParaRPr lang="cs-CZ" sz="32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596750" y="4073037"/>
                <a:ext cx="2620535" cy="10290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/>
                  <a:t>n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latin typeface="Cambria Math"/>
                          </a:rPr>
                          <m:t>𝟏𝟎𝟎</m:t>
                        </m:r>
                      </m:num>
                      <m:den>
                        <m:r>
                          <a:rPr lang="cs-CZ" sz="4000" b="1" i="1" smtClean="0">
                            <a:latin typeface="Cambria Math"/>
                          </a:rPr>
                          <m:t>𝟓𝟖</m:t>
                        </m:r>
                        <m:r>
                          <a:rPr lang="cs-CZ" sz="4000" b="1" i="1" smtClean="0">
                            <a:latin typeface="Cambria Math"/>
                          </a:rPr>
                          <m:t>,</m:t>
                        </m:r>
                        <m:r>
                          <a:rPr lang="cs-CZ" sz="4000" b="1" i="1" smtClean="0"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endParaRPr lang="cs-CZ" sz="4000" b="1" dirty="0"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750" y="4073037"/>
                <a:ext cx="2620535" cy="10290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7209" b="-17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596750" y="5245138"/>
            <a:ext cx="3425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 = </a:t>
            </a:r>
            <a:r>
              <a:rPr lang="cs-CZ" sz="3600" b="1" u="sng" dirty="0" smtClean="0"/>
              <a:t>1,71 mol</a:t>
            </a:r>
            <a:endParaRPr lang="cs-CZ" sz="3600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5940394"/>
            <a:ext cx="6597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100g </a:t>
            </a:r>
            <a:r>
              <a:rPr lang="cs-CZ" sz="3600" dirty="0" err="1" smtClean="0"/>
              <a:t>NaCl</a:t>
            </a:r>
            <a:r>
              <a:rPr lang="cs-CZ" sz="3600" dirty="0" smtClean="0"/>
              <a:t> odpovídá 1,71 molům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21436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/>
      <p:bldP spid="6" grpId="0"/>
      <p:bldP spid="7" grpId="0" animBg="1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1289398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Látkové množství - objem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232422"/>
            <a:ext cx="1585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Vzorce</a:t>
            </a:r>
            <a:r>
              <a:rPr lang="cs-CZ" sz="3600" dirty="0" smtClean="0"/>
              <a:t>:</a:t>
            </a:r>
            <a:endParaRPr lang="cs-CZ" sz="36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1187624" y="3707120"/>
                <a:ext cx="1701235" cy="12891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/>
                  <a:t>n</a:t>
                </a:r>
                <a:r>
                  <a:rPr 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sz="5400" b="0" i="0" smtClean="0">
                            <a:latin typeface="Cambria Math"/>
                          </a:rPr>
                          <m:t>V</m:t>
                        </m:r>
                      </m:num>
                      <m:den>
                        <m:r>
                          <a:rPr lang="cs-CZ" sz="5400" b="0" i="0" smtClean="0">
                            <a:latin typeface="Cambria Math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cs-CZ" sz="5400" b="0" i="0" smtClean="0">
                            <a:latin typeface="Cambria Math"/>
                          </a:rPr>
                          <m:t>V</m:t>
                        </m:r>
                        <m:r>
                          <a:rPr lang="cs-CZ" sz="5400" b="0" i="1" baseline="-25000" smtClean="0">
                            <a:latin typeface="Cambria Math"/>
                          </a:rPr>
                          <m:t>𝐴</m:t>
                        </m:r>
                      </m:den>
                    </m:f>
                  </m:oMath>
                </a14:m>
                <a:endParaRPr lang="cs-CZ" sz="54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3707120"/>
                <a:ext cx="1701235" cy="128919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2903" b="-80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346023" y="3992481"/>
            <a:ext cx="2120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= n . V</a:t>
            </a:r>
            <a:r>
              <a:rPr lang="cs-CZ" sz="4000" b="1" baseline="-25000" dirty="0" smtClean="0"/>
              <a:t>A</a:t>
            </a:r>
            <a:endParaRPr lang="cs-CZ" sz="4000" b="1" baseline="-25000" dirty="0"/>
          </a:p>
        </p:txBody>
      </p:sp>
      <p:sp>
        <p:nvSpPr>
          <p:cNvPr id="2" name="Šipka doprava 1"/>
          <p:cNvSpPr/>
          <p:nvPr/>
        </p:nvSpPr>
        <p:spPr>
          <a:xfrm>
            <a:off x="3562378" y="4225266"/>
            <a:ext cx="489204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7167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6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82769"/>
            <a:ext cx="994967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Vypočítej kolik molů je 1 m</a:t>
            </a:r>
            <a:r>
              <a:rPr lang="cs-CZ" sz="4000" b="1" baseline="30000" dirty="0" smtClean="0">
                <a:solidFill>
                  <a:srgbClr val="00B050"/>
                </a:solidFill>
              </a:rPr>
              <a:t>3</a:t>
            </a:r>
            <a:r>
              <a:rPr lang="cs-CZ" sz="4000" b="1" dirty="0" smtClean="0">
                <a:solidFill>
                  <a:srgbClr val="00B050"/>
                </a:solidFill>
              </a:rPr>
              <a:t> zemního 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plynu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660158"/>
            <a:ext cx="40041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m</a:t>
            </a:r>
            <a:r>
              <a:rPr lang="cs-CZ" sz="4000" b="1" baseline="30000" dirty="0" smtClean="0"/>
              <a:t>3</a:t>
            </a:r>
            <a:r>
              <a:rPr lang="cs-CZ" sz="4000" b="1" dirty="0" smtClean="0"/>
              <a:t> = 1000 dm</a:t>
            </a:r>
            <a:r>
              <a:rPr lang="cs-CZ" sz="4000" b="1" baseline="30000" dirty="0" smtClean="0"/>
              <a:t>3</a:t>
            </a:r>
            <a:endParaRPr lang="cs-CZ" sz="4000" b="1" baseline="30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395790" y="2386340"/>
                <a:ext cx="1754006" cy="10250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dirty="0" smtClean="0"/>
                  <a:t>n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5400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54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cs-CZ" sz="5400" b="0" i="0" smtClean="0">
                                <a:latin typeface="Cambria Math"/>
                              </a:rPr>
                              <m:t>V</m:t>
                            </m:r>
                          </m:num>
                          <m:den>
                            <m:r>
                              <a:rPr lang="cs-CZ" sz="5400" b="0" i="0" smtClean="0">
                                <a:latin typeface="Cambria Math"/>
                              </a:rPr>
                              <m:t> </m:t>
                            </m:r>
                            <m:r>
                              <m:rPr>
                                <m:sty m:val="p"/>
                              </m:rPr>
                              <a:rPr lang="cs-CZ" sz="5400" b="0" i="0" smtClean="0">
                                <a:latin typeface="Cambria Math"/>
                              </a:rPr>
                              <m:t>VA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4000" dirty="0" smtClean="0"/>
                  <a:t> </a:t>
                </a:r>
                <a:endParaRPr lang="cs-CZ" sz="40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790" y="2386340"/>
                <a:ext cx="1754006" cy="102508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2500" b="-10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252877" y="3531198"/>
                <a:ext cx="2042547" cy="10604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dirty="0" smtClean="0"/>
                  <a:t>n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5400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54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5400" b="0" i="0" smtClean="0">
                                <a:latin typeface="Cambria Math"/>
                              </a:rPr>
                              <m:t>1000</m:t>
                            </m:r>
                          </m:num>
                          <m:den>
                            <m:r>
                              <a:rPr lang="cs-CZ" sz="5400" b="0" i="0" smtClean="0">
                                <a:latin typeface="Cambria Math"/>
                              </a:rPr>
                              <m:t>22,4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4000" dirty="0" smtClean="0"/>
                  <a:t> </a:t>
                </a:r>
                <a:endParaRPr lang="cs-CZ" sz="40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877" y="3531198"/>
                <a:ext cx="2042547" cy="106048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0417" b="-57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251520" y="4722812"/>
            <a:ext cx="32896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 = </a:t>
            </a:r>
            <a:r>
              <a:rPr lang="cs-CZ" sz="4000" u="sng" dirty="0" smtClean="0"/>
              <a:t>44,64 molu</a:t>
            </a:r>
            <a:endParaRPr lang="cs-CZ" sz="40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790" y="5877272"/>
            <a:ext cx="71603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 m</a:t>
            </a:r>
            <a:r>
              <a:rPr lang="cs-CZ" sz="3600" baseline="30000" dirty="0" smtClean="0"/>
              <a:t>3  </a:t>
            </a:r>
            <a:r>
              <a:rPr lang="cs-CZ" sz="3600" dirty="0" smtClean="0"/>
              <a:t>zemního plynu je 44,64 molů.</a:t>
            </a:r>
            <a:r>
              <a:rPr lang="cs-CZ" sz="3600" baseline="30000" dirty="0" smtClean="0"/>
              <a:t>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609108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76470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Vypočítej, </a:t>
            </a:r>
            <a:r>
              <a:rPr lang="cs-CZ" sz="4000" b="1" dirty="0" smtClean="0">
                <a:solidFill>
                  <a:srgbClr val="00B050"/>
                </a:solidFill>
              </a:rPr>
              <a:t>jaký objem zaujímá 5 molů zemního plynu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2629525"/>
            <a:ext cx="21217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V = n . V</a:t>
            </a:r>
            <a:r>
              <a:rPr lang="cs-CZ" sz="4000" b="1" baseline="-25000" dirty="0"/>
              <a:t>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3704064"/>
            <a:ext cx="27366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= 5 . 22,4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624154"/>
            <a:ext cx="29373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= </a:t>
            </a:r>
            <a:r>
              <a:rPr lang="cs-CZ" sz="4000" b="1" u="sng" dirty="0" smtClean="0"/>
              <a:t>112 dm</a:t>
            </a:r>
            <a:r>
              <a:rPr lang="cs-CZ" sz="4000" b="1" u="sng" baseline="30000" dirty="0" smtClean="0"/>
              <a:t>3</a:t>
            </a:r>
            <a:endParaRPr lang="cs-CZ" sz="4000" b="1" u="sng" baseline="-25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5178" y="5692606"/>
            <a:ext cx="765305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 molů zemního plynu zaujímá  objem </a:t>
            </a:r>
            <a:endParaRPr lang="cs-CZ" sz="3200" b="1" dirty="0" smtClean="0"/>
          </a:p>
          <a:p>
            <a:r>
              <a:rPr lang="cs-CZ" sz="3200" b="1" dirty="0" smtClean="0"/>
              <a:t>112 </a:t>
            </a:r>
            <a:r>
              <a:rPr lang="cs-CZ" sz="3200" b="1" dirty="0" smtClean="0"/>
              <a:t>dm</a:t>
            </a:r>
            <a:r>
              <a:rPr lang="cs-CZ" sz="3200" b="1" baseline="30000" dirty="0" smtClean="0"/>
              <a:t>3 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409267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82769"/>
            <a:ext cx="58626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Příklady k procvičení učiva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37628"/>
            <a:ext cx="52020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 Vypočítej hmotnost 2 molů </a:t>
            </a:r>
            <a:r>
              <a:rPr lang="cs-CZ" sz="2800" b="1" dirty="0" err="1" smtClean="0"/>
              <a:t>HCl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955843"/>
            <a:ext cx="61825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 Vypočítej látkové množství 45 g </a:t>
            </a:r>
            <a:r>
              <a:rPr lang="cs-CZ" sz="2800" b="1" dirty="0" err="1" smtClean="0"/>
              <a:t>MgO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7156" y="4400761"/>
            <a:ext cx="6866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 Vypočítej hmotnost a objem 3,5 molu CO</a:t>
            </a:r>
            <a:r>
              <a:rPr lang="cs-CZ" sz="2800" b="1" baseline="-25000" dirty="0" smtClean="0"/>
              <a:t>2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2008834"/>
            <a:ext cx="1380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73,02 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4151" y="3645024"/>
            <a:ext cx="15223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1,1 molu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4210" y="4923981"/>
            <a:ext cx="229261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 = 154 g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V = 78,4 dm</a:t>
            </a:r>
            <a:r>
              <a:rPr lang="cs-CZ" sz="2800" b="1" baseline="30000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496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/>
              <a:t>BENEŠ, P., PUMPR, V.,BANÝR, J. Základy chemie 1. vyd. 1. Praha: Fortuna, 1993. </a:t>
            </a:r>
            <a:endParaRPr lang="cs-CZ" dirty="0" smtClean="0"/>
          </a:p>
          <a:p>
            <a:r>
              <a:rPr lang="cs-CZ" dirty="0" smtClean="0"/>
              <a:t>ISBN 80-7168-043-5. s. 73</a:t>
            </a:r>
            <a:endParaRPr lang="cs-CZ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22232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116</TotalTime>
  <Words>396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Chemické výpočty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výpočty</dc:title>
  <dc:creator>ZS SLOVAN Zezulová</dc:creator>
  <cp:lastModifiedBy>Dum</cp:lastModifiedBy>
  <cp:revision>22</cp:revision>
  <dcterms:created xsi:type="dcterms:W3CDTF">2012-01-11T19:04:43Z</dcterms:created>
  <dcterms:modified xsi:type="dcterms:W3CDTF">2013-09-21T09:06:00Z</dcterms:modified>
</cp:coreProperties>
</file>