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4" r:id="rId3"/>
    <p:sldId id="265" r:id="rId4"/>
    <p:sldId id="256" r:id="rId5"/>
    <p:sldId id="258" r:id="rId6"/>
    <p:sldId id="259" r:id="rId7"/>
    <p:sldId id="260" r:id="rId8"/>
    <p:sldId id="261" r:id="rId9"/>
    <p:sldId id="262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4DAA3-C47C-4105-9380-F034374C35B2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6D7923-BEF2-4B2B-B21A-C619119070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4DAA3-C47C-4105-9380-F034374C35B2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6D7923-BEF2-4B2B-B21A-C619119070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4DAA3-C47C-4105-9380-F034374C35B2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6D7923-BEF2-4B2B-B21A-C619119070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4DAA3-C47C-4105-9380-F034374C35B2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6D7923-BEF2-4B2B-B21A-C619119070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4DAA3-C47C-4105-9380-F034374C35B2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6D7923-BEF2-4B2B-B21A-C619119070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4DAA3-C47C-4105-9380-F034374C35B2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6D7923-BEF2-4B2B-B21A-C619119070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4DAA3-C47C-4105-9380-F034374C35B2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6D7923-BEF2-4B2B-B21A-C619119070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4DAA3-C47C-4105-9380-F034374C35B2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6D7923-BEF2-4B2B-B21A-C619119070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4DAA3-C47C-4105-9380-F034374C35B2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6D7923-BEF2-4B2B-B21A-C619119070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4DAA3-C47C-4105-9380-F034374C35B2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6D7923-BEF2-4B2B-B21A-C619119070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4DAA3-C47C-4105-9380-F034374C35B2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6D7923-BEF2-4B2B-B21A-C619119070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64DAA3-C47C-4105-9380-F034374C35B2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6D7923-BEF2-4B2B-B21A-C6191190704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wedg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714744" y="1000107"/>
            <a:ext cx="1500198" cy="142877"/>
          </a:xfrm>
        </p:spPr>
        <p:txBody>
          <a:bodyPr>
            <a:noAutofit/>
          </a:bodyPr>
          <a:lstStyle/>
          <a:p>
            <a:endParaRPr lang="cs-CZ" sz="8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4348" y="1928802"/>
            <a:ext cx="7643866" cy="4429156"/>
          </a:xfrm>
        </p:spPr>
        <p:txBody>
          <a:bodyPr>
            <a:normAutofit fontScale="62500" lnSpcReduction="20000"/>
          </a:bodyPr>
          <a:lstStyle/>
          <a:p>
            <a:endParaRPr lang="cs-CZ" sz="2400" b="1" dirty="0" smtClean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ZÁKLADNÍ ŠKOLA SLOVAN, KROMĚŘÍŽ, PŘÍSPĚVKOVÁ ORGANIZACE</a:t>
            </a:r>
            <a:endParaRPr lang="cs-CZ" sz="2400" dirty="0" smtClean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ZEYEROVA 3354, 767 01 KROMĚŘÍŽ</a:t>
            </a:r>
            <a:endParaRPr lang="cs-CZ" sz="2400" dirty="0" smtClean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 </a:t>
            </a:r>
          </a:p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projekt v rámci vzdělávacího programu</a:t>
            </a:r>
          </a:p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VZDĚLÁNÍ PRO KONKURENCESCHOPNOST</a:t>
            </a:r>
          </a:p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 </a:t>
            </a:r>
          </a:p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ŠABLONA ČÍSLO: III/2</a:t>
            </a:r>
          </a:p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NÁZEV:  INOVACE A ZKVALITNĚNÍ VÝUKY PROSTŘEDNICTVÍM ICT</a:t>
            </a:r>
          </a:p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 </a:t>
            </a:r>
          </a:p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PŘEDMĚT:  PŘÍRODOPIS</a:t>
            </a:r>
          </a:p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ROČNÍK:  IX.</a:t>
            </a:r>
          </a:p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TÉMA: PRÁCE GEOLOGA V TERÉNU</a:t>
            </a:r>
          </a:p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AUTOR: MGR. ROMANA HOLUBOVÁ</a:t>
            </a:r>
          </a:p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DATUM VYTVOŘENÍ: 5. 9. 2011</a:t>
            </a:r>
          </a:p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 </a:t>
            </a:r>
          </a:p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 </a:t>
            </a:r>
          </a:p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VY_32_INOVACE_02_RH </a:t>
            </a:r>
            <a:endParaRPr lang="cs-CZ" sz="2400" dirty="0" smtClean="0">
              <a:solidFill>
                <a:schemeClr val="accent2">
                  <a:lumMod val="50000"/>
                </a:schemeClr>
              </a:solidFill>
            </a:endParaRPr>
          </a:p>
          <a:p>
            <a:pPr>
              <a:lnSpc>
                <a:spcPct val="160000"/>
              </a:lnSpc>
            </a:pP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71736" y="642918"/>
            <a:ext cx="4257675" cy="10858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571481"/>
            <a:ext cx="7772400" cy="785818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Anotace</a:t>
            </a:r>
            <a:endParaRPr lang="cs-CZ" sz="32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71472" y="1500174"/>
            <a:ext cx="8001056" cy="4857784"/>
          </a:xfrm>
        </p:spPr>
        <p:txBody>
          <a:bodyPr>
            <a:normAutofit fontScale="85000" lnSpcReduction="20000"/>
          </a:bodyPr>
          <a:lstStyle/>
          <a:p>
            <a:pPr algn="l">
              <a:lnSpc>
                <a:spcPct val="110000"/>
              </a:lnSpc>
            </a:pPr>
            <a:r>
              <a:rPr lang="cs-CZ" sz="1900" dirty="0" smtClean="0">
                <a:solidFill>
                  <a:schemeClr val="accent2">
                    <a:lumMod val="50000"/>
                  </a:schemeClr>
                </a:solidFill>
              </a:rPr>
              <a:t>- </a:t>
            </a:r>
            <a:r>
              <a:rPr lang="cs-CZ" sz="1900" dirty="0" smtClean="0">
                <a:solidFill>
                  <a:schemeClr val="accent2">
                    <a:lumMod val="50000"/>
                  </a:schemeClr>
                </a:solidFill>
              </a:rPr>
              <a:t>prezentace </a:t>
            </a:r>
            <a:r>
              <a:rPr lang="cs-CZ" sz="1900" dirty="0" smtClean="0">
                <a:solidFill>
                  <a:schemeClr val="accent2">
                    <a:lumMod val="50000"/>
                  </a:schemeClr>
                </a:solidFill>
              </a:rPr>
              <a:t>je vytvořena jako doplněk k učivu 9. ročníku Práce geologa v terénu</a:t>
            </a:r>
          </a:p>
          <a:p>
            <a:pPr algn="l">
              <a:lnSpc>
                <a:spcPct val="110000"/>
              </a:lnSpc>
            </a:pPr>
            <a:r>
              <a:rPr lang="cs-CZ" sz="1900" dirty="0" smtClean="0">
                <a:solidFill>
                  <a:schemeClr val="accent2">
                    <a:lumMod val="50000"/>
                  </a:schemeClr>
                </a:solidFill>
              </a:rPr>
              <a:t> </a:t>
            </a:r>
          </a:p>
          <a:p>
            <a:pPr algn="l">
              <a:lnSpc>
                <a:spcPct val="110000"/>
              </a:lnSpc>
            </a:pPr>
            <a:r>
              <a:rPr lang="cs-CZ" sz="1900" dirty="0" smtClean="0">
                <a:solidFill>
                  <a:schemeClr val="accent2">
                    <a:lumMod val="50000"/>
                  </a:schemeClr>
                </a:solidFill>
              </a:rPr>
              <a:t>- v rámci prezentace si žáci:</a:t>
            </a:r>
          </a:p>
          <a:p>
            <a:pPr algn="l">
              <a:lnSpc>
                <a:spcPct val="110000"/>
              </a:lnSpc>
            </a:pPr>
            <a:r>
              <a:rPr lang="cs-CZ" sz="1900" dirty="0" smtClean="0">
                <a:solidFill>
                  <a:schemeClr val="accent2">
                    <a:lumMod val="50000"/>
                  </a:schemeClr>
                </a:solidFill>
              </a:rPr>
              <a:t>	- </a:t>
            </a:r>
            <a:r>
              <a:rPr lang="cs-CZ" sz="1900" dirty="0" smtClean="0">
                <a:solidFill>
                  <a:schemeClr val="accent2">
                    <a:lumMod val="50000"/>
                  </a:schemeClr>
                </a:solidFill>
              </a:rPr>
              <a:t>na úvod si zopakují </a:t>
            </a:r>
            <a:r>
              <a:rPr lang="cs-CZ" sz="1900" dirty="0" smtClean="0">
                <a:solidFill>
                  <a:schemeClr val="accent2">
                    <a:lumMod val="50000"/>
                  </a:schemeClr>
                </a:solidFill>
              </a:rPr>
              <a:t>geologické vědy </a:t>
            </a:r>
            <a:r>
              <a:rPr lang="cs-CZ" sz="1900" dirty="0" smtClean="0">
                <a:solidFill>
                  <a:schemeClr val="accent2">
                    <a:lumMod val="50000"/>
                  </a:schemeClr>
                </a:solidFill>
              </a:rPr>
              <a:t>formou několika otázek</a:t>
            </a:r>
            <a:endParaRPr lang="cs-CZ" sz="1900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algn="l">
              <a:lnSpc>
                <a:spcPct val="110000"/>
              </a:lnSpc>
            </a:pPr>
            <a:r>
              <a:rPr lang="cs-CZ" sz="1900" dirty="0" smtClean="0">
                <a:solidFill>
                  <a:schemeClr val="accent2">
                    <a:lumMod val="50000"/>
                  </a:schemeClr>
                </a:solidFill>
              </a:rPr>
              <a:t>	- seznámí se s prací geologa, jeho pracovními pomůckami</a:t>
            </a:r>
          </a:p>
          <a:p>
            <a:pPr algn="l">
              <a:lnSpc>
                <a:spcPct val="110000"/>
              </a:lnSpc>
            </a:pPr>
            <a:r>
              <a:rPr lang="cs-CZ" sz="1900" dirty="0" smtClean="0">
                <a:solidFill>
                  <a:schemeClr val="accent2">
                    <a:lumMod val="50000"/>
                  </a:schemeClr>
                </a:solidFill>
              </a:rPr>
              <a:t>	- dozví se, co je odkryv a jak vypadá geologická mapa</a:t>
            </a:r>
          </a:p>
          <a:p>
            <a:pPr algn="l">
              <a:lnSpc>
                <a:spcPct val="110000"/>
              </a:lnSpc>
            </a:pPr>
            <a:endParaRPr lang="cs-CZ" sz="1900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algn="l">
              <a:lnSpc>
                <a:spcPct val="110000"/>
              </a:lnSpc>
            </a:pPr>
            <a:r>
              <a:rPr lang="cs-CZ" sz="1900" dirty="0" smtClean="0">
                <a:solidFill>
                  <a:schemeClr val="accent2">
                    <a:lumMod val="50000"/>
                  </a:schemeClr>
                </a:solidFill>
              </a:rPr>
              <a:t>- speciální vzdělávací potřeby – učebnice Přírodopis pro 9. ročník ZŠ (Fraus), geologická mapa České republiky</a:t>
            </a:r>
          </a:p>
          <a:p>
            <a:pPr algn="l">
              <a:lnSpc>
                <a:spcPct val="110000"/>
              </a:lnSpc>
            </a:pPr>
            <a:endParaRPr lang="cs-CZ" sz="1900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algn="l">
              <a:lnSpc>
                <a:spcPct val="110000"/>
              </a:lnSpc>
              <a:buFontTx/>
              <a:buChar char="-"/>
            </a:pPr>
            <a:r>
              <a:rPr lang="cs-CZ" sz="1900" dirty="0" smtClean="0">
                <a:solidFill>
                  <a:schemeClr val="accent2">
                    <a:lumMod val="50000"/>
                  </a:schemeClr>
                </a:solidFill>
              </a:rPr>
              <a:t> délka </a:t>
            </a:r>
            <a:r>
              <a:rPr lang="cs-CZ" sz="1900" dirty="0" smtClean="0">
                <a:solidFill>
                  <a:schemeClr val="accent2">
                    <a:lumMod val="50000"/>
                  </a:schemeClr>
                </a:solidFill>
              </a:rPr>
              <a:t>aktivity – 30 minut</a:t>
            </a:r>
          </a:p>
          <a:p>
            <a:pPr algn="l">
              <a:lnSpc>
                <a:spcPct val="110000"/>
              </a:lnSpc>
            </a:pPr>
            <a:endParaRPr lang="cs-CZ" sz="1900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algn="l">
              <a:lnSpc>
                <a:spcPct val="110000"/>
              </a:lnSpc>
              <a:buFontTx/>
              <a:buChar char="-"/>
            </a:pPr>
            <a:r>
              <a:rPr lang="cs-CZ" sz="1900" dirty="0" smtClean="0">
                <a:solidFill>
                  <a:schemeClr val="accent2">
                    <a:lumMod val="50000"/>
                  </a:schemeClr>
                </a:solidFill>
              </a:rPr>
              <a:t> zkušenosti z </a:t>
            </a:r>
            <a:r>
              <a:rPr lang="cs-CZ" sz="1900" dirty="0" smtClean="0">
                <a:solidFill>
                  <a:schemeClr val="accent2">
                    <a:lumMod val="50000"/>
                  </a:schemeClr>
                </a:solidFill>
              </a:rPr>
              <a:t>pilotáže</a:t>
            </a:r>
          </a:p>
          <a:p>
            <a:pPr lvl="1" algn="l">
              <a:lnSpc>
                <a:spcPct val="110000"/>
              </a:lnSpc>
              <a:buFontTx/>
              <a:buChar char="-"/>
            </a:pPr>
            <a:r>
              <a:rPr lang="cs-CZ" sz="1900" dirty="0" smtClean="0">
                <a:solidFill>
                  <a:schemeClr val="accent2">
                    <a:lumMod val="50000"/>
                  </a:schemeClr>
                </a:solidFill>
              </a:rPr>
              <a:t> žák </a:t>
            </a:r>
            <a:r>
              <a:rPr lang="cs-CZ" sz="1900" dirty="0" smtClean="0">
                <a:solidFill>
                  <a:schemeClr val="accent2">
                    <a:lumMod val="50000"/>
                  </a:schemeClr>
                </a:solidFill>
              </a:rPr>
              <a:t>se seznámil s náplní práce geologa, jeho pracovními pomůckami</a:t>
            </a:r>
          </a:p>
          <a:p>
            <a:pPr lvl="1" algn="l">
              <a:lnSpc>
                <a:spcPct val="110000"/>
              </a:lnSpc>
              <a:buFontTx/>
              <a:buChar char="-"/>
            </a:pPr>
            <a:r>
              <a:rPr lang="cs-CZ" sz="1900" dirty="0" smtClean="0">
                <a:solidFill>
                  <a:schemeClr val="accent2">
                    <a:lumMod val="50000"/>
                  </a:schemeClr>
                </a:solidFill>
              </a:rPr>
              <a:t> orientace v nezjednodušené geologické mapě činila některým žákům potíže</a:t>
            </a:r>
          </a:p>
          <a:p>
            <a:pPr lvl="1" algn="l">
              <a:lnSpc>
                <a:spcPct val="110000"/>
              </a:lnSpc>
              <a:buFontTx/>
              <a:buChar char="-"/>
            </a:pPr>
            <a:endParaRPr lang="cs-CZ" sz="1900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algn="l">
              <a:lnSpc>
                <a:spcPct val="160000"/>
              </a:lnSpc>
              <a:buFontTx/>
              <a:buChar char="-"/>
            </a:pPr>
            <a:endParaRPr lang="cs-CZ" sz="18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571480"/>
            <a:ext cx="7772400" cy="1214445"/>
          </a:xfrm>
        </p:spPr>
        <p:txBody>
          <a:bodyPr>
            <a:noAutofit/>
          </a:bodyPr>
          <a:lstStyle/>
          <a:p>
            <a:r>
              <a:rPr lang="cs-CZ" sz="4000" b="1" u="sng" dirty="0" smtClean="0">
                <a:solidFill>
                  <a:schemeClr val="bg2">
                    <a:lumMod val="10000"/>
                  </a:schemeClr>
                </a:solidFill>
              </a:rPr>
              <a:t>Práce geologa v terénu</a:t>
            </a:r>
            <a:endParaRPr lang="cs-CZ" sz="4000" b="1" u="sng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285992"/>
            <a:ext cx="6400800" cy="3352808"/>
          </a:xfrm>
        </p:spPr>
        <p:txBody>
          <a:bodyPr>
            <a:normAutofit/>
          </a:bodyPr>
          <a:lstStyle/>
          <a:p>
            <a:pPr>
              <a:lnSpc>
                <a:spcPct val="160000"/>
              </a:lnSpc>
            </a:pPr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● opakování – geologické vědy ● </a:t>
            </a:r>
          </a:p>
          <a:p>
            <a:pPr>
              <a:lnSpc>
                <a:spcPct val="160000"/>
              </a:lnSpc>
            </a:pPr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● kdo je geolog ● </a:t>
            </a:r>
          </a:p>
          <a:p>
            <a:pPr>
              <a:lnSpc>
                <a:spcPct val="160000"/>
              </a:lnSpc>
            </a:pPr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● co je odkryv (výchoz), jejich dělení ● </a:t>
            </a:r>
          </a:p>
          <a:p>
            <a:pPr>
              <a:lnSpc>
                <a:spcPct val="160000"/>
              </a:lnSpc>
            </a:pPr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● pracovní pomůcky geologa ● </a:t>
            </a:r>
          </a:p>
          <a:p>
            <a:pPr>
              <a:lnSpc>
                <a:spcPct val="160000"/>
              </a:lnSpc>
            </a:pPr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● geologická mapa ●</a:t>
            </a:r>
            <a:endParaRPr lang="cs-CZ" sz="2400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571480"/>
            <a:ext cx="7772400" cy="1214445"/>
          </a:xfrm>
        </p:spPr>
        <p:txBody>
          <a:bodyPr>
            <a:noAutofit/>
          </a:bodyPr>
          <a:lstStyle/>
          <a:p>
            <a:r>
              <a:rPr lang="cs-CZ" sz="2400" b="1" u="sng" dirty="0" smtClean="0">
                <a:solidFill>
                  <a:schemeClr val="bg2">
                    <a:lumMod val="10000"/>
                  </a:schemeClr>
                </a:solidFill>
              </a:rPr>
              <a:t>Opakování</a:t>
            </a:r>
            <a:r>
              <a:rPr lang="cs-CZ" sz="4000" b="1" u="sng" dirty="0" smtClean="0">
                <a:solidFill>
                  <a:schemeClr val="bg2">
                    <a:lumMod val="10000"/>
                  </a:schemeClr>
                </a:solidFill>
              </a:rPr>
              <a:t/>
            </a:r>
            <a:br>
              <a:rPr lang="cs-CZ" sz="4000" b="1" u="sng" dirty="0" smtClean="0">
                <a:solidFill>
                  <a:schemeClr val="bg2">
                    <a:lumMod val="10000"/>
                  </a:schemeClr>
                </a:solidFill>
              </a:rPr>
            </a:br>
            <a:r>
              <a:rPr lang="cs-CZ" sz="1400" b="1" dirty="0" smtClean="0">
                <a:solidFill>
                  <a:schemeClr val="bg2">
                    <a:lumMod val="10000"/>
                  </a:schemeClr>
                </a:solidFill>
              </a:rPr>
              <a:t/>
            </a:r>
            <a:br>
              <a:rPr lang="cs-CZ" sz="1400" b="1" dirty="0" smtClean="0">
                <a:solidFill>
                  <a:schemeClr val="bg2">
                    <a:lumMod val="10000"/>
                  </a:schemeClr>
                </a:solidFill>
              </a:rPr>
            </a:br>
            <a:r>
              <a:rPr lang="cs-CZ" sz="1400" b="1" dirty="0" smtClean="0">
                <a:solidFill>
                  <a:schemeClr val="bg2">
                    <a:lumMod val="10000"/>
                  </a:schemeClr>
                </a:solidFill>
              </a:rPr>
              <a:t>(sešit zezadu, papírky)</a:t>
            </a:r>
            <a:endParaRPr lang="cs-CZ" sz="14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78793" y="1928802"/>
            <a:ext cx="5386414" cy="3709998"/>
          </a:xfrm>
        </p:spPr>
        <p:txBody>
          <a:bodyPr>
            <a:normAutofit/>
          </a:bodyPr>
          <a:lstStyle/>
          <a:p>
            <a:pPr marL="342900" indent="-342900" algn="l">
              <a:buAutoNum type="arabicPeriod"/>
            </a:pPr>
            <a:endParaRPr lang="cs-CZ" sz="1800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marL="342900" indent="-342900" algn="l">
              <a:buAutoNum type="arabicPeriod"/>
            </a:pPr>
            <a:endParaRPr lang="cs-CZ" sz="1800" dirty="0">
              <a:solidFill>
                <a:schemeClr val="accent2">
                  <a:lumMod val="50000"/>
                </a:schemeClr>
              </a:solidFill>
            </a:endParaRPr>
          </a:p>
          <a:p>
            <a:pPr marL="342900" indent="-342900" algn="l">
              <a:buAutoNum type="arabicPeriod"/>
            </a:pPr>
            <a:r>
              <a:rPr lang="cs-CZ" sz="1800" dirty="0" smtClean="0">
                <a:solidFill>
                  <a:schemeClr val="bg2">
                    <a:lumMod val="10000"/>
                  </a:schemeClr>
                </a:solidFill>
              </a:rPr>
              <a:t>Co je to geologie?</a:t>
            </a:r>
          </a:p>
          <a:p>
            <a:pPr marL="342900" indent="-342900" algn="l">
              <a:buAutoNum type="arabicPeriod"/>
            </a:pPr>
            <a:r>
              <a:rPr lang="cs-CZ" sz="1800" dirty="0" smtClean="0">
                <a:solidFill>
                  <a:schemeClr val="bg2">
                    <a:lumMod val="10000"/>
                  </a:schemeClr>
                </a:solidFill>
              </a:rPr>
              <a:t>Jmenuj 4 geologické vědy.</a:t>
            </a:r>
          </a:p>
          <a:p>
            <a:pPr marL="342900" indent="-342900" algn="l">
              <a:buAutoNum type="arabicPeriod"/>
            </a:pPr>
            <a:r>
              <a:rPr lang="cs-CZ" sz="1800" dirty="0" smtClean="0">
                <a:solidFill>
                  <a:schemeClr val="bg2">
                    <a:lumMod val="10000"/>
                  </a:schemeClr>
                </a:solidFill>
              </a:rPr>
              <a:t>Která věda zkoumá minerály?</a:t>
            </a:r>
          </a:p>
          <a:p>
            <a:pPr marL="342900" indent="-342900" algn="l">
              <a:buAutoNum type="arabicPeriod"/>
            </a:pPr>
            <a:r>
              <a:rPr lang="cs-CZ" sz="1800" dirty="0" smtClean="0">
                <a:solidFill>
                  <a:schemeClr val="bg2">
                    <a:lumMod val="10000"/>
                  </a:schemeClr>
                </a:solidFill>
              </a:rPr>
              <a:t>Která věda se zabývá horninami?</a:t>
            </a:r>
          </a:p>
          <a:p>
            <a:pPr marL="342900" indent="-342900" algn="l">
              <a:buAutoNum type="arabicPeriod"/>
            </a:pPr>
            <a:r>
              <a:rPr lang="cs-CZ" sz="1800" dirty="0" smtClean="0">
                <a:solidFill>
                  <a:schemeClr val="bg2">
                    <a:lumMod val="10000"/>
                  </a:schemeClr>
                </a:solidFill>
              </a:rPr>
              <a:t>Která věda zkoumá vývoj života na Zemi?</a:t>
            </a:r>
            <a:endParaRPr lang="cs-CZ" sz="1800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571480"/>
            <a:ext cx="7772400" cy="1214445"/>
          </a:xfrm>
        </p:spPr>
        <p:txBody>
          <a:bodyPr>
            <a:noAutofit/>
          </a:bodyPr>
          <a:lstStyle/>
          <a:p>
            <a:r>
              <a:rPr lang="cs-CZ" sz="2400" b="1" u="sng" dirty="0" smtClean="0">
                <a:solidFill>
                  <a:schemeClr val="bg2">
                    <a:lumMod val="10000"/>
                  </a:schemeClr>
                </a:solidFill>
              </a:rPr>
              <a:t>Opakování – správné odpovědi</a:t>
            </a:r>
            <a:r>
              <a:rPr lang="cs-CZ" sz="4000" b="1" u="sng" dirty="0" smtClean="0">
                <a:solidFill>
                  <a:schemeClr val="bg2">
                    <a:lumMod val="10000"/>
                  </a:schemeClr>
                </a:solidFill>
              </a:rPr>
              <a:t/>
            </a:r>
            <a:br>
              <a:rPr lang="cs-CZ" sz="4000" b="1" u="sng" dirty="0" smtClean="0">
                <a:solidFill>
                  <a:schemeClr val="bg2">
                    <a:lumMod val="10000"/>
                  </a:schemeClr>
                </a:solidFill>
              </a:rPr>
            </a:br>
            <a:r>
              <a:rPr lang="cs-CZ" sz="1400" b="1" dirty="0" smtClean="0">
                <a:solidFill>
                  <a:schemeClr val="bg2">
                    <a:lumMod val="10000"/>
                  </a:schemeClr>
                </a:solidFill>
              </a:rPr>
              <a:t/>
            </a:r>
            <a:br>
              <a:rPr lang="cs-CZ" sz="1400" b="1" dirty="0" smtClean="0">
                <a:solidFill>
                  <a:schemeClr val="bg2">
                    <a:lumMod val="10000"/>
                  </a:schemeClr>
                </a:solidFill>
              </a:rPr>
            </a:br>
            <a:r>
              <a:rPr lang="cs-CZ" sz="1400" b="1" dirty="0" smtClean="0">
                <a:solidFill>
                  <a:schemeClr val="bg2">
                    <a:lumMod val="10000"/>
                  </a:schemeClr>
                </a:solidFill>
              </a:rPr>
              <a:t>(sešit zezadu)</a:t>
            </a:r>
            <a:endParaRPr lang="cs-CZ" sz="14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98303" y="1928802"/>
            <a:ext cx="7347395" cy="3709998"/>
          </a:xfrm>
        </p:spPr>
        <p:txBody>
          <a:bodyPr>
            <a:normAutofit/>
          </a:bodyPr>
          <a:lstStyle/>
          <a:p>
            <a:pPr marL="342900" indent="-342900" algn="l">
              <a:buAutoNum type="arabicPeriod"/>
            </a:pPr>
            <a:r>
              <a:rPr lang="cs-CZ" sz="1800" dirty="0" smtClean="0">
                <a:solidFill>
                  <a:schemeClr val="bg2">
                    <a:lumMod val="10000"/>
                  </a:schemeClr>
                </a:solidFill>
              </a:rPr>
              <a:t>Co je to geologie?</a:t>
            </a:r>
          </a:p>
          <a:p>
            <a:pPr marL="342900" indent="-342900" algn="l"/>
            <a:r>
              <a:rPr lang="cs-CZ" sz="18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1800" dirty="0" smtClean="0">
                <a:solidFill>
                  <a:schemeClr val="accent2">
                    <a:lumMod val="50000"/>
                  </a:schemeClr>
                </a:solidFill>
              </a:rPr>
              <a:t>   </a:t>
            </a:r>
            <a:r>
              <a:rPr lang="cs-CZ" sz="1800" dirty="0" smtClean="0">
                <a:solidFill>
                  <a:srgbClr val="FFFF00"/>
                </a:solidFill>
              </a:rPr>
              <a:t>(věda studující neživou přírodu a její využití pro člověka)</a:t>
            </a:r>
          </a:p>
          <a:p>
            <a:pPr marL="342900" indent="-342900" algn="l">
              <a:buAutoNum type="arabicPeriod" startAt="2"/>
            </a:pPr>
            <a:r>
              <a:rPr lang="cs-CZ" sz="1800" dirty="0" smtClean="0">
                <a:solidFill>
                  <a:schemeClr val="bg2">
                    <a:lumMod val="10000"/>
                  </a:schemeClr>
                </a:solidFill>
              </a:rPr>
              <a:t>Jmenuj 4 geologické vědy.</a:t>
            </a:r>
          </a:p>
          <a:p>
            <a:pPr marL="342900" indent="-342900" algn="l"/>
            <a:r>
              <a:rPr lang="cs-CZ" sz="18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1800" dirty="0" smtClean="0">
                <a:solidFill>
                  <a:schemeClr val="accent2">
                    <a:lumMod val="50000"/>
                  </a:schemeClr>
                </a:solidFill>
              </a:rPr>
              <a:t>   </a:t>
            </a:r>
            <a:r>
              <a:rPr lang="cs-CZ" sz="1800" dirty="0" smtClean="0">
                <a:solidFill>
                  <a:srgbClr val="FFFF00"/>
                </a:solidFill>
              </a:rPr>
              <a:t>(mineralogie, petrologie, paleontologie, archeologie, geochemie, geofyzika, hydrogeologie)</a:t>
            </a:r>
          </a:p>
          <a:p>
            <a:pPr marL="342900" indent="-342900" algn="l"/>
            <a:r>
              <a:rPr lang="cs-CZ" sz="1800" dirty="0" smtClean="0">
                <a:solidFill>
                  <a:schemeClr val="bg2">
                    <a:lumMod val="10000"/>
                  </a:schemeClr>
                </a:solidFill>
              </a:rPr>
              <a:t>3. Která věda zkoumá minerály?</a:t>
            </a:r>
          </a:p>
          <a:p>
            <a:pPr marL="342900" indent="-342900" algn="l"/>
            <a:r>
              <a:rPr lang="cs-CZ" sz="18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1800" dirty="0" smtClean="0">
                <a:solidFill>
                  <a:schemeClr val="accent2">
                    <a:lumMod val="50000"/>
                  </a:schemeClr>
                </a:solidFill>
              </a:rPr>
              <a:t>   </a:t>
            </a:r>
            <a:r>
              <a:rPr lang="cs-CZ" sz="1800" dirty="0" smtClean="0">
                <a:solidFill>
                  <a:srgbClr val="FFFF00"/>
                </a:solidFill>
              </a:rPr>
              <a:t>(mineralogie)</a:t>
            </a:r>
          </a:p>
          <a:p>
            <a:pPr marL="342900" indent="-342900" algn="l"/>
            <a:r>
              <a:rPr lang="cs-CZ" sz="1800" dirty="0" smtClean="0">
                <a:solidFill>
                  <a:schemeClr val="bg2">
                    <a:lumMod val="10000"/>
                  </a:schemeClr>
                </a:solidFill>
              </a:rPr>
              <a:t>4. Která věda se zabývá horninami?</a:t>
            </a:r>
          </a:p>
          <a:p>
            <a:pPr marL="342900" indent="-342900" algn="l"/>
            <a:r>
              <a:rPr lang="cs-CZ" sz="18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1800" dirty="0" smtClean="0">
                <a:solidFill>
                  <a:schemeClr val="accent2">
                    <a:lumMod val="50000"/>
                  </a:schemeClr>
                </a:solidFill>
              </a:rPr>
              <a:t>   </a:t>
            </a:r>
            <a:r>
              <a:rPr lang="cs-CZ" sz="1800" dirty="0" smtClean="0">
                <a:solidFill>
                  <a:srgbClr val="FFFF00"/>
                </a:solidFill>
              </a:rPr>
              <a:t>(petrologie)</a:t>
            </a:r>
          </a:p>
          <a:p>
            <a:pPr marL="342900" indent="-342900" algn="l"/>
            <a:r>
              <a:rPr lang="cs-CZ" sz="1800" dirty="0" smtClean="0">
                <a:solidFill>
                  <a:schemeClr val="bg2">
                    <a:lumMod val="10000"/>
                  </a:schemeClr>
                </a:solidFill>
              </a:rPr>
              <a:t>5. Která věda zkoumá vývoj života na Zemi?</a:t>
            </a:r>
          </a:p>
          <a:p>
            <a:pPr marL="342900" indent="-342900" algn="l"/>
            <a:r>
              <a:rPr lang="cs-CZ" sz="18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1800" dirty="0" smtClean="0">
                <a:solidFill>
                  <a:schemeClr val="accent2">
                    <a:lumMod val="50000"/>
                  </a:schemeClr>
                </a:solidFill>
              </a:rPr>
              <a:t>   </a:t>
            </a:r>
            <a:r>
              <a:rPr lang="cs-CZ" sz="1800" dirty="0" smtClean="0">
                <a:solidFill>
                  <a:srgbClr val="FFFF00"/>
                </a:solidFill>
              </a:rPr>
              <a:t>(paleontologie)</a:t>
            </a:r>
            <a:endParaRPr lang="cs-CZ" sz="18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000108"/>
            <a:ext cx="8229600" cy="796908"/>
          </a:xfrm>
        </p:spPr>
        <p:txBody>
          <a:bodyPr>
            <a:noAutofit/>
          </a:bodyPr>
          <a:lstStyle/>
          <a:p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</a:rPr>
              <a:t>Kdo je geolog</a:t>
            </a:r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/>
            </a:r>
            <a:b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</a:br>
            <a:endParaRPr lang="cs-CZ" sz="1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428596" y="2285992"/>
            <a:ext cx="8229600" cy="1900238"/>
          </a:xfrm>
        </p:spPr>
        <p:txBody>
          <a:bodyPr anchor="t">
            <a:normAutofit/>
          </a:bodyPr>
          <a:lstStyle/>
          <a:p>
            <a:pPr marL="342900" indent="-342900" algn="l">
              <a:buClr>
                <a:schemeClr val="accent2">
                  <a:lumMod val="50000"/>
                </a:schemeClr>
              </a:buClr>
              <a:buSzPct val="100000"/>
              <a:buFont typeface="Verdana" pitchFamily="34" charset="0"/>
              <a:buChar char="●"/>
            </a:pPr>
            <a:r>
              <a:rPr lang="cs-CZ" sz="1800" dirty="0" smtClean="0">
                <a:solidFill>
                  <a:schemeClr val="bg2">
                    <a:lumMod val="10000"/>
                  </a:schemeClr>
                </a:solidFill>
              </a:rPr>
              <a:t>lidová představa geologa</a:t>
            </a:r>
          </a:p>
          <a:p>
            <a:pPr marL="342900" indent="-342900" algn="l">
              <a:buClr>
                <a:schemeClr val="accent2">
                  <a:lumMod val="50000"/>
                </a:schemeClr>
              </a:buClr>
              <a:buSzPct val="100000"/>
              <a:buFont typeface="Verdana" pitchFamily="34" charset="0"/>
              <a:buChar char="●"/>
            </a:pPr>
            <a:r>
              <a:rPr lang="cs-CZ" sz="1800" dirty="0" smtClean="0">
                <a:solidFill>
                  <a:schemeClr val="bg2">
                    <a:lumMod val="10000"/>
                  </a:schemeClr>
                </a:solidFill>
              </a:rPr>
              <a:t>geolog v terénu získává poznatky o geologické stavbě území, o zemské kůře</a:t>
            </a:r>
          </a:p>
          <a:p>
            <a:pPr>
              <a:buClr>
                <a:schemeClr val="accent2">
                  <a:lumMod val="50000"/>
                </a:schemeClr>
              </a:buClr>
              <a:buSzPct val="150000"/>
              <a:buNone/>
            </a:pPr>
            <a:endParaRPr lang="cs-CZ" sz="1800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marL="342900" indent="-342900" algn="l">
              <a:buNone/>
            </a:pPr>
            <a:endParaRPr lang="cs-CZ" sz="18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642918"/>
            <a:ext cx="8229600" cy="796908"/>
          </a:xfrm>
        </p:spPr>
        <p:txBody>
          <a:bodyPr>
            <a:noAutofit/>
          </a:bodyPr>
          <a:lstStyle/>
          <a:p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</a:rPr>
              <a:t>Odkryv (výchoz)</a:t>
            </a:r>
            <a:endParaRPr lang="cs-CZ" sz="14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/>
        <p:txBody>
          <a:bodyPr anchor="t">
            <a:normAutofit/>
          </a:bodyPr>
          <a:lstStyle/>
          <a:p>
            <a:pPr>
              <a:buClr>
                <a:schemeClr val="accent2">
                  <a:lumMod val="50000"/>
                </a:schemeClr>
              </a:buClr>
              <a:buSzPct val="100000"/>
              <a:buFont typeface="Verdana" pitchFamily="34" charset="0"/>
              <a:buChar char="●"/>
            </a:pPr>
            <a:r>
              <a:rPr lang="cs-CZ" sz="1800" dirty="0" smtClean="0">
                <a:solidFill>
                  <a:schemeClr val="bg2">
                    <a:lumMod val="10000"/>
                  </a:schemeClr>
                </a:solidFill>
              </a:rPr>
              <a:t>místo, kde hornina vystupuje na povrch a lze ji přímo pozorovat</a:t>
            </a:r>
          </a:p>
          <a:p>
            <a:pPr>
              <a:buClr>
                <a:schemeClr val="accent2">
                  <a:lumMod val="50000"/>
                </a:schemeClr>
              </a:buClr>
              <a:buSzPct val="100000"/>
              <a:buFont typeface="Verdana" pitchFamily="34" charset="0"/>
              <a:buChar char="●"/>
            </a:pPr>
            <a:r>
              <a:rPr lang="cs-CZ" sz="1800" dirty="0" smtClean="0">
                <a:solidFill>
                  <a:schemeClr val="bg2">
                    <a:lumMod val="10000"/>
                  </a:schemeClr>
                </a:solidFill>
              </a:rPr>
              <a:t>dokumentují se:</a:t>
            </a:r>
          </a:p>
          <a:p>
            <a:pPr lvl="1" indent="-342900">
              <a:buClr>
                <a:schemeClr val="accent2">
                  <a:lumMod val="50000"/>
                </a:schemeClr>
              </a:buClr>
              <a:buSzPct val="100000"/>
              <a:buFont typeface="Courier New" pitchFamily="49" charset="0"/>
              <a:buChar char="o"/>
            </a:pPr>
            <a:r>
              <a:rPr lang="cs-CZ" sz="1800" dirty="0">
                <a:solidFill>
                  <a:schemeClr val="bg2">
                    <a:lumMod val="10000"/>
                  </a:schemeClr>
                </a:solidFill>
              </a:rPr>
              <a:t>mapa</a:t>
            </a:r>
          </a:p>
          <a:p>
            <a:pPr lvl="1" indent="-342900">
              <a:buClr>
                <a:schemeClr val="accent2">
                  <a:lumMod val="50000"/>
                </a:schemeClr>
              </a:buClr>
              <a:buSzPct val="100000"/>
              <a:buFont typeface="Courier New" pitchFamily="49" charset="0"/>
              <a:buChar char="o"/>
            </a:pPr>
            <a:r>
              <a:rPr lang="cs-CZ" sz="1800" dirty="0">
                <a:solidFill>
                  <a:schemeClr val="bg2">
                    <a:lumMod val="10000"/>
                  </a:schemeClr>
                </a:solidFill>
              </a:rPr>
              <a:t>dokumentační deník</a:t>
            </a:r>
          </a:p>
          <a:p>
            <a:pPr marL="342900" indent="-342900" algn="l">
              <a:buClr>
                <a:schemeClr val="accent2">
                  <a:lumMod val="50000"/>
                </a:schemeClr>
              </a:buClr>
              <a:buFont typeface="Verdana" pitchFamily="34" charset="0"/>
              <a:buChar char="●"/>
            </a:pPr>
            <a:r>
              <a:rPr lang="cs-CZ" sz="1800" dirty="0" smtClean="0">
                <a:solidFill>
                  <a:schemeClr val="bg2">
                    <a:lumMod val="10000"/>
                  </a:schemeClr>
                </a:solidFill>
              </a:rPr>
              <a:t>dělení odkryvů:</a:t>
            </a:r>
          </a:p>
          <a:p>
            <a:pPr lvl="1" indent="-342900">
              <a:buClr>
                <a:schemeClr val="accent2">
                  <a:lumMod val="50000"/>
                </a:schemeClr>
              </a:buClr>
              <a:buFont typeface="Courier New" pitchFamily="49" charset="0"/>
              <a:buChar char="o"/>
            </a:pPr>
            <a:r>
              <a:rPr lang="cs-CZ" sz="1800" dirty="0" smtClean="0">
                <a:solidFill>
                  <a:schemeClr val="bg2">
                    <a:lumMod val="10000"/>
                  </a:schemeClr>
                </a:solidFill>
              </a:rPr>
              <a:t>přirozené (skála)</a:t>
            </a:r>
          </a:p>
          <a:p>
            <a:pPr lvl="1" indent="-342900">
              <a:buClr>
                <a:schemeClr val="accent2">
                  <a:lumMod val="50000"/>
                </a:schemeClr>
              </a:buClr>
              <a:buFont typeface="Courier New" pitchFamily="49" charset="0"/>
              <a:buChar char="o"/>
            </a:pPr>
            <a:r>
              <a:rPr lang="cs-CZ" sz="1800" dirty="0" smtClean="0">
                <a:solidFill>
                  <a:schemeClr val="bg2">
                    <a:lumMod val="10000"/>
                  </a:schemeClr>
                </a:solidFill>
              </a:rPr>
              <a:t>umělé (lom, pískovna)</a:t>
            </a:r>
          </a:p>
          <a:p>
            <a:pPr marL="342900" indent="-342900" algn="l">
              <a:buNone/>
            </a:pPr>
            <a:r>
              <a:rPr lang="cs-CZ" sz="1800" dirty="0" smtClean="0">
                <a:solidFill>
                  <a:schemeClr val="accent2">
                    <a:lumMod val="50000"/>
                  </a:schemeClr>
                </a:solidFill>
              </a:rPr>
              <a:t>	</a:t>
            </a:r>
          </a:p>
          <a:p>
            <a:pPr marL="342900" indent="-342900" algn="l">
              <a:buNone/>
            </a:pPr>
            <a:endParaRPr lang="cs-CZ" sz="1800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6248" y="2571744"/>
            <a:ext cx="3902075" cy="312102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642918"/>
            <a:ext cx="8229600" cy="796908"/>
          </a:xfrm>
        </p:spPr>
        <p:txBody>
          <a:bodyPr>
            <a:noAutofit/>
          </a:bodyPr>
          <a:lstStyle/>
          <a:p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</a:rPr>
              <a:t>Pracovní pomůcky geologa</a:t>
            </a:r>
            <a:endParaRPr lang="cs-CZ" sz="1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/>
        <p:txBody>
          <a:bodyPr anchor="t">
            <a:normAutofit/>
          </a:bodyPr>
          <a:lstStyle/>
          <a:p>
            <a:pPr>
              <a:buClr>
                <a:schemeClr val="accent2">
                  <a:lumMod val="50000"/>
                </a:schemeClr>
              </a:buClr>
              <a:buSzPct val="150000"/>
              <a:buNone/>
            </a:pPr>
            <a:endParaRPr lang="cs-CZ" sz="1800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marL="342900" indent="-342900" algn="l">
              <a:buNone/>
            </a:pPr>
            <a:r>
              <a:rPr lang="cs-CZ" sz="1800" dirty="0" smtClean="0">
                <a:solidFill>
                  <a:schemeClr val="accent2">
                    <a:lumMod val="50000"/>
                  </a:schemeClr>
                </a:solidFill>
              </a:rPr>
              <a:t>●  geologický kompas</a:t>
            </a:r>
          </a:p>
          <a:p>
            <a:pPr>
              <a:buNone/>
            </a:pPr>
            <a:r>
              <a:rPr lang="cs-CZ" sz="1800" dirty="0" smtClean="0">
                <a:solidFill>
                  <a:schemeClr val="accent2">
                    <a:lumMod val="50000"/>
                  </a:schemeClr>
                </a:solidFill>
              </a:rPr>
              <a:t>●  sonda pro odběr vzorku</a:t>
            </a:r>
          </a:p>
          <a:p>
            <a:pPr>
              <a:buNone/>
            </a:pPr>
            <a:r>
              <a:rPr lang="cs-CZ" sz="1800" dirty="0" smtClean="0">
                <a:solidFill>
                  <a:schemeClr val="accent2">
                    <a:lumMod val="50000"/>
                  </a:schemeClr>
                </a:solidFill>
              </a:rPr>
              <a:t>●  geologické kladívko</a:t>
            </a:r>
          </a:p>
          <a:p>
            <a:pPr>
              <a:buNone/>
            </a:pPr>
            <a:r>
              <a:rPr lang="cs-CZ" sz="1800" dirty="0" smtClean="0">
                <a:solidFill>
                  <a:schemeClr val="accent2">
                    <a:lumMod val="50000"/>
                  </a:schemeClr>
                </a:solidFill>
              </a:rPr>
              <a:t>●  speciální přístroje a měřící aparatury</a:t>
            </a:r>
          </a:p>
          <a:p>
            <a:pPr>
              <a:buNone/>
            </a:pPr>
            <a:r>
              <a:rPr lang="cs-CZ" sz="1800" dirty="0" smtClean="0">
                <a:solidFill>
                  <a:schemeClr val="accent2">
                    <a:lumMod val="50000"/>
                  </a:schemeClr>
                </a:solidFill>
              </a:rPr>
              <a:t>●  geologická mapa</a:t>
            </a:r>
          </a:p>
          <a:p>
            <a:pPr>
              <a:buNone/>
            </a:pPr>
            <a:r>
              <a:rPr lang="cs-CZ" sz="1800" dirty="0" smtClean="0">
                <a:solidFill>
                  <a:schemeClr val="accent2">
                    <a:lumMod val="50000"/>
                  </a:schemeClr>
                </a:solidFill>
              </a:rPr>
              <a:t>●  geologický deník</a:t>
            </a:r>
            <a:endParaRPr lang="cs-CZ" sz="1800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 l="12044" r="21780"/>
          <a:stretch>
            <a:fillRect/>
          </a:stretch>
        </p:blipFill>
        <p:spPr bwMode="auto">
          <a:xfrm>
            <a:off x="5357818" y="2000240"/>
            <a:ext cx="2962575" cy="335758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Geologická mapa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7031"/>
          </a:xfrm>
        </p:spPr>
        <p:txBody>
          <a:bodyPr anchor="t">
            <a:normAutofit/>
          </a:bodyPr>
          <a:lstStyle/>
          <a:p>
            <a:pPr>
              <a:buClr>
                <a:schemeClr val="accent2">
                  <a:lumMod val="50000"/>
                </a:schemeClr>
              </a:buClr>
              <a:buSzPct val="150000"/>
              <a:buNone/>
            </a:pPr>
            <a:endParaRPr lang="cs-CZ" sz="1800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marL="342900" indent="-342900" algn="l"/>
            <a:r>
              <a:rPr lang="cs-CZ" sz="1800" dirty="0" smtClean="0">
                <a:solidFill>
                  <a:schemeClr val="accent2">
                    <a:lumMod val="50000"/>
                  </a:schemeClr>
                </a:solidFill>
              </a:rPr>
              <a:t>geologická mapa znázorňuje </a:t>
            </a:r>
            <a:r>
              <a:rPr lang="cs-CZ" sz="1800" dirty="0" smtClean="0">
                <a:solidFill>
                  <a:schemeClr val="accent2">
                    <a:lumMod val="50000"/>
                  </a:schemeClr>
                </a:solidFill>
              </a:rPr>
              <a:t>2 hlediska</a:t>
            </a:r>
          </a:p>
          <a:p>
            <a:pPr lvl="1" indent="-342900">
              <a:buFont typeface="Arial" pitchFamily="34" charset="0"/>
              <a:buChar char="•"/>
            </a:pPr>
            <a:r>
              <a:rPr lang="cs-CZ" sz="1800" dirty="0" smtClean="0">
                <a:solidFill>
                  <a:schemeClr val="accent2">
                    <a:lumMod val="50000"/>
                  </a:schemeClr>
                </a:solidFill>
              </a:rPr>
              <a:t>geologické (druh hornin)</a:t>
            </a:r>
          </a:p>
          <a:p>
            <a:pPr lvl="1" indent="-342900">
              <a:buFont typeface="Arial" pitchFamily="34" charset="0"/>
              <a:buChar char="•"/>
            </a:pPr>
            <a:r>
              <a:rPr lang="cs-CZ" sz="1800" dirty="0" smtClean="0">
                <a:solidFill>
                  <a:schemeClr val="accent2">
                    <a:lumMod val="50000"/>
                  </a:schemeClr>
                </a:solidFill>
              </a:rPr>
              <a:t>časové (kdy horniny vznikly)  </a:t>
            </a:r>
            <a:endParaRPr lang="cs-CZ" sz="1800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lvl="1" indent="-342900">
              <a:buFont typeface="Arial" pitchFamily="34" charset="0"/>
              <a:buChar char="•"/>
            </a:pPr>
            <a:endParaRPr lang="cs-CZ" sz="1800" dirty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sz="1800" u="sng" dirty="0" smtClean="0">
                <a:solidFill>
                  <a:schemeClr val="accent2">
                    <a:lumMod val="50000"/>
                  </a:schemeClr>
                </a:solidFill>
              </a:rPr>
              <a:t>Úkol</a:t>
            </a:r>
            <a:r>
              <a:rPr lang="cs-CZ" sz="1800" dirty="0" smtClean="0">
                <a:solidFill>
                  <a:schemeClr val="accent2">
                    <a:lumMod val="50000"/>
                  </a:schemeClr>
                </a:solidFill>
              </a:rPr>
              <a:t> (</a:t>
            </a:r>
            <a:r>
              <a:rPr lang="cs-CZ" sz="1800" dirty="0">
                <a:solidFill>
                  <a:schemeClr val="accent2">
                    <a:lumMod val="50000"/>
                  </a:schemeClr>
                </a:solidFill>
              </a:rPr>
              <a:t>obr. v učebnici strana </a:t>
            </a:r>
            <a:r>
              <a:rPr lang="cs-CZ" sz="1800" dirty="0" smtClean="0">
                <a:solidFill>
                  <a:schemeClr val="accent2">
                    <a:lumMod val="50000"/>
                  </a:schemeClr>
                </a:solidFill>
              </a:rPr>
              <a:t>112 nebo nástěnná geologická mapa ČR)</a:t>
            </a:r>
          </a:p>
          <a:p>
            <a:pPr marL="0" indent="0">
              <a:buNone/>
            </a:pPr>
            <a:r>
              <a:rPr lang="cs-CZ" sz="1800" dirty="0" smtClean="0">
                <a:solidFill>
                  <a:schemeClr val="accent2">
                    <a:lumMod val="50000"/>
                  </a:schemeClr>
                </a:solidFill>
              </a:rPr>
              <a:t>Najděte na mapě vaše bydliště a určete, v kterém geologickém období vzniklo, jakými horninami je okolí bydliště tvořeno.</a:t>
            </a:r>
            <a:endParaRPr lang="cs-CZ" sz="16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642918"/>
            <a:ext cx="8229600" cy="714380"/>
          </a:xfrm>
        </p:spPr>
        <p:txBody>
          <a:bodyPr>
            <a:noAutofit/>
          </a:bodyPr>
          <a:lstStyle/>
          <a:p>
            <a:r>
              <a:rPr lang="cs-CZ" sz="2400" b="1" u="sng" dirty="0" smtClean="0"/>
              <a:t>Citace</a:t>
            </a:r>
            <a:endParaRPr lang="cs-CZ" sz="14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642910" y="1571612"/>
            <a:ext cx="7758138" cy="3297547"/>
          </a:xfrm>
        </p:spPr>
        <p:txBody>
          <a:bodyPr anchor="t">
            <a:normAutofit/>
          </a:bodyPr>
          <a:lstStyle/>
          <a:p>
            <a:pPr marL="342900" indent="-342900" algn="l">
              <a:buFont typeface="Wingdings" pitchFamily="2" charset="2"/>
              <a:buChar char="§"/>
            </a:pPr>
            <a:r>
              <a:rPr lang="cs-CZ" sz="1800" dirty="0" smtClean="0">
                <a:solidFill>
                  <a:schemeClr val="accent2">
                    <a:lumMod val="50000"/>
                  </a:schemeClr>
                </a:solidFill>
              </a:rPr>
              <a:t>ilustrace</a:t>
            </a:r>
            <a:r>
              <a:rPr lang="cs-CZ" sz="1800" dirty="0" smtClean="0">
                <a:solidFill>
                  <a:schemeClr val="accent2">
                    <a:lumMod val="50000"/>
                  </a:schemeClr>
                </a:solidFill>
              </a:rPr>
              <a:t>: </a:t>
            </a:r>
          </a:p>
          <a:p>
            <a:pPr>
              <a:buNone/>
            </a:pPr>
            <a:r>
              <a:rPr lang="cs-CZ" sz="1800" u="sng" dirty="0" smtClean="0">
                <a:hlinkClick r:id="rId2"/>
              </a:rPr>
              <a:t>www.office.microsoft.com</a:t>
            </a:r>
            <a:endParaRPr lang="cs-CZ" sz="1800" u="sng" dirty="0" smtClean="0"/>
          </a:p>
          <a:p>
            <a:pPr>
              <a:buFont typeface="Wingdings" pitchFamily="2" charset="2"/>
              <a:buChar char="§"/>
            </a:pPr>
            <a:endParaRPr lang="cs-CZ" sz="1800" dirty="0" smtClean="0">
              <a:solidFill>
                <a:schemeClr val="accent2">
                  <a:lumMod val="50000"/>
                </a:schemeClr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1800" dirty="0" smtClean="0">
                <a:solidFill>
                  <a:schemeClr val="accent2">
                    <a:lumMod val="50000"/>
                  </a:schemeClr>
                </a:solidFill>
              </a:rPr>
              <a:t>pomůcka: </a:t>
            </a:r>
            <a:endParaRPr lang="cs-CZ" sz="1800" dirty="0">
              <a:solidFill>
                <a:schemeClr val="accent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1800" dirty="0">
                <a:solidFill>
                  <a:schemeClr val="accent2">
                    <a:lumMod val="50000"/>
                  </a:schemeClr>
                </a:solidFill>
              </a:rPr>
              <a:t>ŠVECOVÁ</a:t>
            </a:r>
            <a:r>
              <a:rPr lang="cs-CZ" sz="1800" dirty="0">
                <a:solidFill>
                  <a:schemeClr val="accent2">
                    <a:lumMod val="50000"/>
                  </a:schemeClr>
                </a:solidFill>
              </a:rPr>
              <a:t>, Milada. MATĚJKA, Dobroslav. Přírodopis 9 : Učebnice pro základní školy a víceletá gymnázia. 1. vyd. Plzeň : Nakladatelství Fraus, 2007. ISBN 978-80-7238-587-4. </a:t>
            </a:r>
            <a:r>
              <a:rPr lang="cs-CZ" sz="1800" dirty="0">
                <a:solidFill>
                  <a:schemeClr val="accent2">
                    <a:lumMod val="50000"/>
                  </a:schemeClr>
                </a:solidFill>
              </a:rPr>
              <a:t>s. </a:t>
            </a:r>
            <a:r>
              <a:rPr lang="cs-CZ" sz="1800" dirty="0" smtClean="0">
                <a:solidFill>
                  <a:schemeClr val="accent2">
                    <a:lumMod val="50000"/>
                  </a:schemeClr>
                </a:solidFill>
              </a:rPr>
              <a:t>112.</a:t>
            </a:r>
          </a:p>
          <a:p>
            <a:pPr marL="0" indent="0">
              <a:buNone/>
            </a:pPr>
            <a:endParaRPr lang="cs-CZ" sz="1800" dirty="0">
              <a:solidFill>
                <a:schemeClr val="accent2">
                  <a:lumMod val="50000"/>
                </a:schemeClr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1800" dirty="0">
                <a:solidFill>
                  <a:schemeClr val="accent2">
                    <a:lumMod val="50000"/>
                  </a:schemeClr>
                </a:solidFill>
              </a:rPr>
              <a:t>vlastní tvorba</a:t>
            </a:r>
          </a:p>
          <a:p>
            <a:pPr>
              <a:buFont typeface="Wingdings" pitchFamily="2" charset="2"/>
              <a:buChar char="§"/>
            </a:pPr>
            <a:endParaRPr lang="cs-CZ" sz="18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Verdana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211</TotalTime>
  <Words>343</Words>
  <Application>Microsoft Office PowerPoint</Application>
  <PresentationFormat>Předvádění na obrazovce (4:3)</PresentationFormat>
  <Paragraphs>94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Anotace</vt:lpstr>
      <vt:lpstr>Práce geologa v terénu</vt:lpstr>
      <vt:lpstr>Opakování  (sešit zezadu, papírky)</vt:lpstr>
      <vt:lpstr>Opakování – správné odpovědi  (sešit zezadu)</vt:lpstr>
      <vt:lpstr>Kdo je geolog </vt:lpstr>
      <vt:lpstr>Odkryv (výchoz)</vt:lpstr>
      <vt:lpstr>Pracovní pomůcky geologa</vt:lpstr>
      <vt:lpstr>Geologická mapa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Práce geologa v terénu</dc:title>
  <dc:creator>Romy</dc:creator>
  <cp:lastModifiedBy>Romy</cp:lastModifiedBy>
  <cp:revision>27</cp:revision>
  <dcterms:created xsi:type="dcterms:W3CDTF">2011-06-25T20:39:55Z</dcterms:created>
  <dcterms:modified xsi:type="dcterms:W3CDTF">2012-05-16T16:00:17Z</dcterms:modified>
</cp:coreProperties>
</file>