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66" r:id="rId2"/>
    <p:sldId id="268" r:id="rId3"/>
    <p:sldId id="256" r:id="rId4"/>
    <p:sldId id="257" r:id="rId5"/>
    <p:sldId id="259" r:id="rId6"/>
    <p:sldId id="258" r:id="rId7"/>
    <p:sldId id="260" r:id="rId8"/>
    <p:sldId id="261" r:id="rId9"/>
    <p:sldId id="262" r:id="rId10"/>
    <p:sldId id="263" r:id="rId11"/>
    <p:sldId id="264" r:id="rId12"/>
    <p:sldId id="267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804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7" d="100"/>
          <a:sy n="57" d="100"/>
        </p:scale>
        <p:origin x="-170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D00FB-8756-4F67-8343-772579261C5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FA64DE-CAEC-4C74-A9D7-F890A6F932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20898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D00FB-8756-4F67-8343-772579261C5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FA64DE-CAEC-4C74-A9D7-F890A6F932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68942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D00FB-8756-4F67-8343-772579261C5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FA64DE-CAEC-4C74-A9D7-F890A6F932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13535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D00FB-8756-4F67-8343-772579261C5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FA64DE-CAEC-4C74-A9D7-F890A6F932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47416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D00FB-8756-4F67-8343-772579261C5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FA64DE-CAEC-4C74-A9D7-F890A6F932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83170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D00FB-8756-4F67-8343-772579261C5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FA64DE-CAEC-4C74-A9D7-F890A6F932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39534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D00FB-8756-4F67-8343-772579261C5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FA64DE-CAEC-4C74-A9D7-F890A6F932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00860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D00FB-8756-4F67-8343-772579261C5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FA64DE-CAEC-4C74-A9D7-F890A6F932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3607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D00FB-8756-4F67-8343-772579261C5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FA64DE-CAEC-4C74-A9D7-F890A6F932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22074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D00FB-8756-4F67-8343-772579261C5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FA64DE-CAEC-4C74-A9D7-F890A6F932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15202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D00FB-8756-4F67-8343-772579261C5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FA64DE-CAEC-4C74-A9D7-F890A6F932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68079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4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ED00FB-8756-4F67-8343-772579261C54}" type="datetimeFigureOut">
              <a:rPr lang="cs-CZ" smtClean="0"/>
              <a:t>24.5.2012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FA64DE-CAEC-4C74-A9D7-F890A6F932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1609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3000" y="1340768"/>
            <a:ext cx="8712968" cy="49552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PŘEDMĚT: </a:t>
            </a:r>
            <a:r>
              <a:rPr lang="cs-CZ" b="1" dirty="0" smtClean="0"/>
              <a:t>Chemie</a:t>
            </a:r>
          </a:p>
          <a:p>
            <a:r>
              <a:rPr lang="cs-CZ" dirty="0" smtClean="0"/>
              <a:t>ROČNÍK: </a:t>
            </a:r>
            <a:r>
              <a:rPr lang="cs-CZ" b="1" dirty="0" smtClean="0"/>
              <a:t>8. ročník</a:t>
            </a:r>
          </a:p>
          <a:p>
            <a:r>
              <a:rPr lang="cs-CZ" dirty="0" smtClean="0"/>
              <a:t>TÉMA: </a:t>
            </a:r>
            <a:r>
              <a:rPr lang="cs-CZ" b="1" dirty="0" smtClean="0"/>
              <a:t>Chemické prvky – obecná charakteristika</a:t>
            </a:r>
          </a:p>
          <a:p>
            <a:r>
              <a:rPr lang="cs-CZ" dirty="0" smtClean="0"/>
              <a:t>AUTOR: </a:t>
            </a:r>
            <a:r>
              <a:rPr lang="cs-CZ" b="1" dirty="0" smtClean="0"/>
              <a:t>Ing. Pavla Zezulová</a:t>
            </a:r>
          </a:p>
          <a:p>
            <a:r>
              <a:rPr lang="cs-CZ" dirty="0" smtClean="0"/>
              <a:t>DATUM VYTVOŘENÍ: </a:t>
            </a:r>
            <a:r>
              <a:rPr lang="cs-CZ" b="1" dirty="0" smtClean="0"/>
              <a:t>10. 1. 2012</a:t>
            </a:r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VY_32_INOVACE_06_PZ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9877" y="260648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37795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692696"/>
            <a:ext cx="903649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Anotace</a:t>
            </a:r>
          </a:p>
          <a:p>
            <a:endParaRPr lang="cs-CZ" sz="2000" dirty="0">
              <a:latin typeface="Arial Black" pitchFamily="34" charset="0"/>
            </a:endParaRPr>
          </a:p>
          <a:p>
            <a:r>
              <a:rPr lang="cs-CZ" sz="2000" dirty="0" smtClean="0"/>
              <a:t>Učební materiál je určen pro žáky osmého ročníku.</a:t>
            </a:r>
          </a:p>
          <a:p>
            <a:r>
              <a:rPr lang="cs-CZ" sz="2000" dirty="0" smtClean="0"/>
              <a:t>Je úvodem do kapitoly „Chemické prvky“ zpracovaný v </a:t>
            </a:r>
            <a:r>
              <a:rPr lang="cs-CZ" sz="2000" dirty="0" err="1" smtClean="0"/>
              <a:t>Power</a:t>
            </a:r>
            <a:r>
              <a:rPr lang="cs-CZ" sz="2000" dirty="0" smtClean="0"/>
              <a:t>-Pointu. Navazuje na znalosti z částicového složení  látek, kde se žáci poprvé setkávají s pojmem </a:t>
            </a:r>
            <a:r>
              <a:rPr lang="cs-CZ" sz="2000" i="1" dirty="0" smtClean="0"/>
              <a:t>chemický prvek </a:t>
            </a:r>
            <a:r>
              <a:rPr lang="cs-CZ" sz="2000" dirty="0" smtClean="0"/>
              <a:t>a jeho definicí prostřednictvím stavby atomu, </a:t>
            </a:r>
            <a:r>
              <a:rPr lang="cs-CZ" sz="2000" i="1" dirty="0" smtClean="0"/>
              <a:t>s periodickou soustavou prvků a periodickým zákonem</a:t>
            </a:r>
            <a:r>
              <a:rPr lang="cs-CZ" sz="2000" dirty="0" smtClean="0"/>
              <a:t>. </a:t>
            </a:r>
          </a:p>
          <a:p>
            <a:r>
              <a:rPr lang="cs-CZ" sz="2000" dirty="0" smtClean="0"/>
              <a:t>Žáci si osvojí další pojmy – </a:t>
            </a:r>
            <a:r>
              <a:rPr lang="cs-CZ" sz="2000" i="1" dirty="0" smtClean="0"/>
              <a:t>nekov, polokov, kov, </a:t>
            </a:r>
            <a:r>
              <a:rPr lang="cs-CZ" sz="2000" dirty="0" smtClean="0"/>
              <a:t>jejich charakteristické vlastnosti a umístění s periodické soustavě.</a:t>
            </a:r>
          </a:p>
          <a:p>
            <a:endParaRPr lang="cs-CZ" sz="2000" dirty="0"/>
          </a:p>
          <a:p>
            <a:r>
              <a:rPr lang="cs-CZ" sz="2000" b="1" dirty="0" smtClean="0"/>
              <a:t>Pilotáž:</a:t>
            </a:r>
          </a:p>
          <a:p>
            <a:r>
              <a:rPr lang="cs-CZ" sz="2000" dirty="0" smtClean="0"/>
              <a:t>Materiál byl ověřován ve dvou paralelních třídách osmého ročníku. Při ověřování materiálu se žáci velmi aktivně zapojovali do spolupráce a poměrně dobře zvládli jak úvodní tak i závěrečné otázky</a:t>
            </a:r>
            <a:r>
              <a:rPr lang="cs-CZ" sz="2000" dirty="0" smtClean="0"/>
              <a:t>. Promítané obrázky byly pro žáky dobrou motivací.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773836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47664" y="1628800"/>
            <a:ext cx="523104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Chemické prvky</a:t>
            </a:r>
            <a:endParaRPr lang="cs-CZ" sz="6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43221" y="3284984"/>
            <a:ext cx="12491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úvod</a:t>
            </a:r>
            <a:endParaRPr lang="cs-CZ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 rot="1852261">
            <a:off x="1187624" y="5229200"/>
            <a:ext cx="7657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vodík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 rot="19813607">
            <a:off x="6467783" y="5229200"/>
            <a:ext cx="56214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síra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 rot="772865">
            <a:off x="2733841" y="5405803"/>
            <a:ext cx="8383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železo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452320" y="4221088"/>
            <a:ext cx="7216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chlor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68766" y="4253968"/>
            <a:ext cx="74090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zinek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63688" y="3423632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uhlík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 rot="880587">
            <a:off x="7813156" y="6077757"/>
            <a:ext cx="7713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hliník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 rot="20753835">
            <a:off x="3837235" y="4053913"/>
            <a:ext cx="7793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kyslík</a:t>
            </a:r>
            <a:endParaRPr lang="cs-CZ" sz="2000" b="1" dirty="0"/>
          </a:p>
        </p:txBody>
      </p:sp>
      <p:pic>
        <p:nvPicPr>
          <p:cNvPr id="1032" name="Picture 8" descr="C:\Users\ZS SLOVAN\AppData\Local\Microsoft\Windows\Temporary Internet Files\Content.IE5\VET4BNQR\MC9004114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596933"/>
            <a:ext cx="1686857" cy="1611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248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82769"/>
            <a:ext cx="347550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Otázky na úvod</a:t>
            </a:r>
            <a:endParaRPr lang="cs-CZ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1" y="1260266"/>
            <a:ext cx="8892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Základní stavební částice látky  je . . . . . . . . . . 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7035" y="1845041"/>
            <a:ext cx="872745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3200" b="1" dirty="0" smtClean="0"/>
          </a:p>
          <a:p>
            <a:r>
              <a:rPr lang="cs-CZ" sz="3200" b="1" dirty="0" smtClean="0"/>
              <a:t>Atomy se mohou lišit počtem . . . . . . . . . . .,</a:t>
            </a:r>
          </a:p>
          <a:p>
            <a:endParaRPr lang="cs-CZ" sz="3200" b="1" dirty="0" smtClean="0"/>
          </a:p>
          <a:p>
            <a:r>
              <a:rPr lang="cs-CZ" sz="3200" b="1" dirty="0" smtClean="0"/>
              <a:t>které se nachází v jádře tj. . . . . . . . . . . . . . .číslem.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0" y="4213135"/>
            <a:ext cx="9144001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Arial Black" pitchFamily="34" charset="0"/>
              </a:rPr>
              <a:t>Chemický prvek </a:t>
            </a:r>
          </a:p>
          <a:p>
            <a:endParaRPr lang="cs-CZ" sz="2800" b="1" dirty="0" smtClean="0">
              <a:solidFill>
                <a:srgbClr val="00B050"/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rgbClr val="00B050"/>
                </a:solidFill>
                <a:latin typeface="Arial Black" pitchFamily="34" charset="0"/>
              </a:rPr>
              <a:t>– látka, která obsahuje stejné atomy, </a:t>
            </a:r>
          </a:p>
          <a:p>
            <a:endParaRPr lang="cs-CZ" sz="2800" b="1" dirty="0" smtClean="0">
              <a:solidFill>
                <a:srgbClr val="00B050"/>
              </a:solidFill>
              <a:latin typeface="Arial Black" pitchFamily="34" charset="0"/>
            </a:endParaRPr>
          </a:p>
          <a:p>
            <a:r>
              <a:rPr lang="cs-CZ" sz="2800" b="1" dirty="0" smtClean="0">
                <a:solidFill>
                  <a:srgbClr val="00B050"/>
                </a:solidFill>
                <a:latin typeface="Arial Black" pitchFamily="34" charset="0"/>
              </a:rPr>
              <a:t>tj. atomy se stejným . . . . . . . . . .   . . . . . . . . 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228184" y="1190655"/>
            <a:ext cx="10338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atom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428281" y="2308230"/>
            <a:ext cx="14880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protonů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41418" y="3128499"/>
            <a:ext cx="21604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protonovým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58104" y="5730515"/>
            <a:ext cx="40655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protonovým	číslem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4283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4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1658183" y="3121497"/>
            <a:ext cx="8494633" cy="230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9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									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5986561"/>
              </p:ext>
            </p:extLst>
          </p:nvPr>
        </p:nvGraphicFramePr>
        <p:xfrm>
          <a:off x="2051720" y="1896914"/>
          <a:ext cx="4032450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4025"/>
                <a:gridCol w="224025"/>
                <a:gridCol w="221581"/>
                <a:gridCol w="226469"/>
                <a:gridCol w="224025"/>
                <a:gridCol w="224025"/>
                <a:gridCol w="224025"/>
                <a:gridCol w="224025"/>
                <a:gridCol w="224025"/>
                <a:gridCol w="224025"/>
                <a:gridCol w="224025"/>
                <a:gridCol w="224025"/>
                <a:gridCol w="224025"/>
                <a:gridCol w="224025"/>
                <a:gridCol w="224025"/>
                <a:gridCol w="224025"/>
                <a:gridCol w="224025"/>
                <a:gridCol w="224025"/>
              </a:tblGrid>
              <a:tr h="3246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3246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3246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3246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3246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3246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3246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0" y="472520"/>
            <a:ext cx="88204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-prvky jsou uspořádané v . . . . . . . . . . . . .</a:t>
            </a:r>
          </a:p>
          <a:p>
            <a:r>
              <a:rPr lang="cs-CZ" sz="4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. . . . . . . . . . . . . . . . .  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4804673"/>
            <a:ext cx="87849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podle vzrůstajícího . . . . . . . . . . . . . . . . . .</a:t>
            </a:r>
            <a:endParaRPr lang="cs-CZ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645971" y="436022"/>
            <a:ext cx="19571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periodické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5178" y="1109795"/>
            <a:ext cx="27588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soustavě prvků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571998" y="4809867"/>
            <a:ext cx="31863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protonového čísla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0840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2" grpId="0"/>
      <p:bldP spid="5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8718" y="200834"/>
            <a:ext cx="47302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Charakteristiky prvků</a:t>
            </a:r>
            <a:endParaRPr lang="cs-CZ" sz="40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251519" y="4039344"/>
            <a:ext cx="2016224" cy="914400"/>
          </a:xfrm>
          <a:prstGeom prst="roundRect">
            <a:avLst/>
          </a:prstGeom>
          <a:gradFill flip="none" rotWithShape="1">
            <a:gsLst>
              <a:gs pos="0">
                <a:schemeClr val="accent6">
                  <a:lumMod val="75000"/>
                  <a:shade val="30000"/>
                  <a:satMod val="115000"/>
                </a:schemeClr>
              </a:gs>
              <a:gs pos="50000">
                <a:schemeClr val="accent6">
                  <a:lumMod val="75000"/>
                  <a:shade val="67500"/>
                  <a:satMod val="115000"/>
                </a:schemeClr>
              </a:gs>
              <a:gs pos="100000">
                <a:schemeClr val="accent6">
                  <a:lumMod val="75000"/>
                  <a:shade val="100000"/>
                  <a:satMod val="115000"/>
                </a:schemeClr>
              </a:gs>
            </a:gsLst>
            <a:lin ang="2700000" scaled="1"/>
            <a:tileRect/>
          </a:gra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FF00"/>
                </a:solidFill>
              </a:rPr>
              <a:t>značka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012160" y="2398857"/>
            <a:ext cx="3131840" cy="914400"/>
          </a:xfrm>
          <a:prstGeom prst="roundRect">
            <a:avLst/>
          </a:prstGeom>
          <a:solidFill>
            <a:srgbClr val="FFFF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Hydrogenium</a:t>
            </a:r>
            <a:endParaRPr lang="cs-CZ" sz="36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97712" y="5559132"/>
            <a:ext cx="3481536" cy="914400"/>
          </a:xfrm>
          <a:prstGeom prst="roundRect">
            <a:avLst/>
          </a:prstGeom>
          <a:gradFill flip="none" rotWithShape="1">
            <a:gsLst>
              <a:gs pos="0">
                <a:schemeClr val="accent6">
                  <a:lumMod val="75000"/>
                  <a:shade val="30000"/>
                  <a:satMod val="115000"/>
                </a:schemeClr>
              </a:gs>
              <a:gs pos="50000">
                <a:schemeClr val="accent6">
                  <a:lumMod val="75000"/>
                  <a:shade val="67500"/>
                  <a:satMod val="115000"/>
                </a:schemeClr>
              </a:gs>
              <a:gs pos="100000">
                <a:schemeClr val="accent6">
                  <a:lumMod val="75000"/>
                  <a:shade val="100000"/>
                  <a:satMod val="115000"/>
                </a:schemeClr>
              </a:gs>
            </a:gsLst>
            <a:lin ang="2700000" scaled="1"/>
            <a:tileRect/>
          </a:gra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FF00"/>
                </a:solidFill>
              </a:rPr>
              <a:t>protonové číslo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427984" y="5381952"/>
            <a:ext cx="1944216" cy="1268760"/>
          </a:xfrm>
          <a:prstGeom prst="roundRect">
            <a:avLst/>
          </a:prstGeom>
          <a:solidFill>
            <a:srgbClr val="FFFF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baseline="-2500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8</a:t>
            </a:r>
            <a:r>
              <a:rPr lang="cs-CZ" sz="8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</a:t>
            </a:r>
            <a:endParaRPr lang="cs-CZ" sz="8000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5220072" y="1262663"/>
            <a:ext cx="2016224" cy="914400"/>
          </a:xfrm>
          <a:prstGeom prst="roundRect">
            <a:avLst/>
          </a:prstGeom>
          <a:solidFill>
            <a:srgbClr val="FFFF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kyslík</a:t>
            </a:r>
            <a:endParaRPr lang="cs-CZ" sz="36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2771096" y="2532896"/>
            <a:ext cx="2737008" cy="914400"/>
          </a:xfrm>
          <a:prstGeom prst="roundRect">
            <a:avLst/>
          </a:prstGeom>
          <a:gradFill flip="none" rotWithShape="1">
            <a:gsLst>
              <a:gs pos="0">
                <a:schemeClr val="accent6">
                  <a:lumMod val="75000"/>
                  <a:shade val="30000"/>
                  <a:satMod val="115000"/>
                </a:schemeClr>
              </a:gs>
              <a:gs pos="50000">
                <a:schemeClr val="accent6">
                  <a:lumMod val="75000"/>
                  <a:shade val="67500"/>
                  <a:satMod val="115000"/>
                </a:schemeClr>
              </a:gs>
              <a:gs pos="100000">
                <a:schemeClr val="accent6">
                  <a:lumMod val="75000"/>
                  <a:shade val="100000"/>
                  <a:satMod val="115000"/>
                </a:schemeClr>
              </a:gs>
            </a:gsLst>
            <a:lin ang="2700000" scaled="1"/>
            <a:tileRect/>
          </a:gra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FF00"/>
                </a:solidFill>
              </a:rPr>
              <a:t>mezinárodní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771096" y="1292434"/>
            <a:ext cx="2016224" cy="914400"/>
          </a:xfrm>
          <a:prstGeom prst="roundRect">
            <a:avLst/>
          </a:prstGeom>
          <a:gradFill flip="none" rotWithShape="1">
            <a:gsLst>
              <a:gs pos="0">
                <a:schemeClr val="accent6">
                  <a:lumMod val="75000"/>
                  <a:shade val="30000"/>
                  <a:satMod val="115000"/>
                </a:schemeClr>
              </a:gs>
              <a:gs pos="50000">
                <a:schemeClr val="accent6">
                  <a:lumMod val="75000"/>
                  <a:shade val="67500"/>
                  <a:satMod val="115000"/>
                </a:schemeClr>
              </a:gs>
              <a:gs pos="100000">
                <a:schemeClr val="accent6">
                  <a:lumMod val="75000"/>
                  <a:shade val="100000"/>
                  <a:satMod val="115000"/>
                </a:schemeClr>
              </a:gs>
            </a:gsLst>
            <a:lin ang="2700000" scaled="1"/>
            <a:tileRect/>
          </a:gra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FF00"/>
                </a:solidFill>
              </a:rPr>
              <a:t>národní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51519" y="1941657"/>
            <a:ext cx="2016224" cy="914400"/>
          </a:xfrm>
          <a:prstGeom prst="roundRect">
            <a:avLst/>
          </a:prstGeom>
          <a:gradFill flip="none" rotWithShape="1">
            <a:gsLst>
              <a:gs pos="0">
                <a:schemeClr val="accent6">
                  <a:lumMod val="75000"/>
                  <a:shade val="30000"/>
                  <a:satMod val="115000"/>
                </a:schemeClr>
              </a:gs>
              <a:gs pos="50000">
                <a:schemeClr val="accent6">
                  <a:lumMod val="75000"/>
                  <a:shade val="67500"/>
                  <a:satMod val="115000"/>
                </a:schemeClr>
              </a:gs>
              <a:gs pos="100000">
                <a:schemeClr val="accent6">
                  <a:lumMod val="75000"/>
                  <a:shade val="100000"/>
                  <a:satMod val="115000"/>
                </a:schemeClr>
              </a:gs>
            </a:gsLst>
            <a:lin ang="2700000" scaled="1"/>
            <a:tileRect/>
          </a:gra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FFFF00"/>
                </a:solidFill>
              </a:rPr>
              <a:t>název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211960" y="4077072"/>
            <a:ext cx="2016224" cy="914400"/>
          </a:xfrm>
          <a:prstGeom prst="roundRect">
            <a:avLst/>
          </a:prstGeom>
          <a:solidFill>
            <a:srgbClr val="FFFF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</a:t>
            </a:r>
            <a:endParaRPr lang="cs-CZ" sz="8000" b="1" dirty="0"/>
          </a:p>
        </p:txBody>
      </p:sp>
      <p:cxnSp>
        <p:nvCxnSpPr>
          <p:cNvPr id="17" name="Přímá spojnice 16"/>
          <p:cNvCxnSpPr/>
          <p:nvPr/>
        </p:nvCxnSpPr>
        <p:spPr>
          <a:xfrm flipV="1">
            <a:off x="2255168" y="1937857"/>
            <a:ext cx="457200" cy="268977"/>
          </a:xfrm>
          <a:prstGeom prst="line">
            <a:avLst/>
          </a:prstGeom>
          <a:ln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483768" y="4528787"/>
            <a:ext cx="1295440" cy="5485"/>
          </a:xfrm>
          <a:prstGeom prst="line">
            <a:avLst/>
          </a:prstGeom>
          <a:ln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787320" y="1786251"/>
            <a:ext cx="457200" cy="0"/>
          </a:xfrm>
          <a:prstGeom prst="line">
            <a:avLst/>
          </a:prstGeom>
          <a:ln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554960" y="2990096"/>
            <a:ext cx="457200" cy="0"/>
          </a:xfrm>
          <a:prstGeom prst="line">
            <a:avLst/>
          </a:prstGeom>
          <a:ln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267743" y="2536132"/>
            <a:ext cx="457200" cy="319925"/>
          </a:xfrm>
          <a:prstGeom prst="line">
            <a:avLst/>
          </a:prstGeom>
          <a:ln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3911000" y="6016332"/>
            <a:ext cx="457200" cy="0"/>
          </a:xfrm>
          <a:prstGeom prst="line">
            <a:avLst/>
          </a:prstGeom>
          <a:ln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3455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7941" y="620688"/>
            <a:ext cx="863654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Vlastnosti prvků - platí periodický zákon </a:t>
            </a:r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Franklin Gothic Book"/>
              </a:rPr>
              <a:t>→</a:t>
            </a:r>
          </a:p>
          <a:p>
            <a:r>
              <a:rPr lang="cs-CZ" sz="3600" b="1" dirty="0" smtClean="0">
                <a:ln w="1905"/>
                <a:solidFill>
                  <a:srgbClr val="0804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prvky umístěné v jedné skupině mají</a:t>
            </a:r>
          </a:p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Franklin Gothic Book"/>
              </a:rPr>
              <a:t> </a:t>
            </a:r>
            <a:r>
              <a:rPr lang="cs-CZ" sz="3600" b="1" dirty="0" smtClean="0">
                <a:ln w="1905"/>
                <a:solidFill>
                  <a:srgbClr val="0804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Franklin Gothic Book"/>
              </a:rPr>
              <a:t>. . . . . . . . . . . .  </a:t>
            </a:r>
            <a:r>
              <a:rPr lang="cs-CZ" sz="3600" b="1" dirty="0" smtClean="0">
                <a:ln w="1905"/>
                <a:solidFill>
                  <a:srgbClr val="0804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Calibri" pitchFamily="34" charset="0"/>
                <a:cs typeface="Calibri" pitchFamily="34" charset="0"/>
              </a:rPr>
              <a:t>vlastnosti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5534789"/>
              </p:ext>
            </p:extLst>
          </p:nvPr>
        </p:nvGraphicFramePr>
        <p:xfrm>
          <a:off x="4646214" y="2386846"/>
          <a:ext cx="4032450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4025"/>
                <a:gridCol w="224025"/>
                <a:gridCol w="221581"/>
                <a:gridCol w="226469"/>
                <a:gridCol w="224025"/>
                <a:gridCol w="224025"/>
                <a:gridCol w="224025"/>
                <a:gridCol w="224025"/>
                <a:gridCol w="224025"/>
                <a:gridCol w="224025"/>
                <a:gridCol w="224025"/>
                <a:gridCol w="224025"/>
                <a:gridCol w="224025"/>
                <a:gridCol w="224025"/>
                <a:gridCol w="224025"/>
                <a:gridCol w="224025"/>
                <a:gridCol w="224025"/>
                <a:gridCol w="224025"/>
              </a:tblGrid>
              <a:tr h="3246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3246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3246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3246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3246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3246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3246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" name="Minus 3"/>
          <p:cNvSpPr/>
          <p:nvPr/>
        </p:nvSpPr>
        <p:spPr>
          <a:xfrm>
            <a:off x="181080" y="2708920"/>
            <a:ext cx="914400" cy="914400"/>
          </a:xfrm>
          <a:prstGeom prst="mathMinu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307845" y="2873732"/>
            <a:ext cx="23829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Vzácné plyny</a:t>
            </a:r>
            <a:endParaRPr lang="cs-CZ" sz="3200" b="1" dirty="0"/>
          </a:p>
        </p:txBody>
      </p:sp>
      <p:sp>
        <p:nvSpPr>
          <p:cNvPr id="6" name="Minus 5"/>
          <p:cNvSpPr/>
          <p:nvPr/>
        </p:nvSpPr>
        <p:spPr>
          <a:xfrm>
            <a:off x="181080" y="3578736"/>
            <a:ext cx="914400" cy="91440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432396" y="3681616"/>
            <a:ext cx="25839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Alkalické kovy</a:t>
            </a:r>
            <a:endParaRPr lang="cs-CZ" sz="3200" b="1" dirty="0"/>
          </a:p>
        </p:txBody>
      </p:sp>
      <p:sp>
        <p:nvSpPr>
          <p:cNvPr id="8" name="Minus 7"/>
          <p:cNvSpPr/>
          <p:nvPr/>
        </p:nvSpPr>
        <p:spPr>
          <a:xfrm>
            <a:off x="181080" y="4493136"/>
            <a:ext cx="914400" cy="914400"/>
          </a:xfrm>
          <a:prstGeom prst="mathMinus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432396" y="4612024"/>
            <a:ext cx="17709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Halogeny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63845" y="1624444"/>
            <a:ext cx="17123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podobné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449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/>
      <p:bldP spid="6" grpId="0" animBg="1"/>
      <p:bldP spid="7" grpId="0"/>
      <p:bldP spid="8" grpId="0" animBg="1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0000750"/>
              </p:ext>
            </p:extLst>
          </p:nvPr>
        </p:nvGraphicFramePr>
        <p:xfrm>
          <a:off x="2474119" y="1340768"/>
          <a:ext cx="4032450" cy="2560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4025"/>
                <a:gridCol w="224025"/>
                <a:gridCol w="221581"/>
                <a:gridCol w="226469"/>
                <a:gridCol w="224025"/>
                <a:gridCol w="224025"/>
                <a:gridCol w="224025"/>
                <a:gridCol w="224025"/>
                <a:gridCol w="224025"/>
                <a:gridCol w="224025"/>
                <a:gridCol w="224025"/>
                <a:gridCol w="224025"/>
                <a:gridCol w="224025"/>
                <a:gridCol w="224025"/>
                <a:gridCol w="224025"/>
                <a:gridCol w="224025"/>
                <a:gridCol w="224025"/>
                <a:gridCol w="224025"/>
              </a:tblGrid>
              <a:tr h="3246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3246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3246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3246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3246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3246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32461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763688" y="548679"/>
            <a:ext cx="57006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dělení prvků podle vlastností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4402048"/>
            <a:ext cx="167629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kovy</a:t>
            </a:r>
            <a:endParaRPr lang="cs-CZ" sz="6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28184" y="4365104"/>
            <a:ext cx="247779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n>
                  <a:solidFill>
                    <a:schemeClr val="tx1"/>
                  </a:solidFill>
                </a:ln>
                <a:solidFill>
                  <a:srgbClr val="FFFF00"/>
                </a:solidFill>
              </a:rPr>
              <a:t>nekovy</a:t>
            </a:r>
            <a:endParaRPr lang="cs-CZ" sz="6000" b="1" dirty="0">
              <a:ln>
                <a:solidFill>
                  <a:schemeClr val="tx1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71800" y="5008135"/>
            <a:ext cx="310617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polokovy</a:t>
            </a:r>
            <a:endParaRPr lang="cs-CZ" sz="6000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87213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6536" y="442040"/>
            <a:ext cx="167629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kovy</a:t>
            </a:r>
            <a:endParaRPr lang="cs-CZ" sz="6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5919" y="1673810"/>
            <a:ext cx="30153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- většina prvků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59832" y="764704"/>
            <a:ext cx="46089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( železo, zlato, měď, zinek, hliník…)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3624" y="2564904"/>
            <a:ext cx="2743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- skupenství :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2024" y="3497490"/>
            <a:ext cx="30489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- typická barva</a:t>
            </a:r>
            <a:endParaRPr lang="cs-CZ" sz="3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267744" y="4561123"/>
            <a:ext cx="59185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- elektrická a tepelná vodivost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6536" y="5764170"/>
            <a:ext cx="37203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- kujnost a tažnost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97493" y="2564904"/>
            <a:ext cx="13622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pevné</a:t>
            </a:r>
            <a:endParaRPr lang="cs-CZ" sz="36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572000" y="2564903"/>
            <a:ext cx="39679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(pouze </a:t>
            </a:r>
            <a:r>
              <a:rPr lang="cs-CZ" sz="3600" b="1" dirty="0" err="1" smtClean="0">
                <a:solidFill>
                  <a:srgbClr val="FF0000"/>
                </a:solidFill>
              </a:rPr>
              <a:t>Hg</a:t>
            </a:r>
            <a:r>
              <a:rPr lang="cs-CZ" sz="3600" b="1" dirty="0" smtClean="0">
                <a:solidFill>
                  <a:srgbClr val="FF0000"/>
                </a:solidFill>
              </a:rPr>
              <a:t> kapalina)</a:t>
            </a:r>
            <a:endParaRPr lang="cs-CZ" sz="3600" b="1" dirty="0">
              <a:solidFill>
                <a:srgbClr val="FF0000"/>
              </a:solidFill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777298" y="5330821"/>
            <a:ext cx="3715487" cy="1364458"/>
            <a:chOff x="4777298" y="5330821"/>
            <a:chExt cx="3715487" cy="1364458"/>
          </a:xfrm>
        </p:grpSpPr>
        <p:pic>
          <p:nvPicPr>
            <p:cNvPr id="3076" name="Picture 4" descr="C:\Users\ZS SLOVAN\AppData\Local\Microsoft\Windows\Temporary Internet Files\Content.IE5\VET4BNQR\MC900280452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77298" y="5330821"/>
              <a:ext cx="1484008" cy="135579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080" name="Picture 8" descr="C:\Users\ZS SLOVAN\AppData\Local\Microsoft\Windows\Temporary Internet Files\Content.IE5\VET4BNQR\MP900178668[1]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55973" y="5404071"/>
              <a:ext cx="1936812" cy="12912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3082" name="Picture 10" descr="C:\Users\ZS SLOVAN\AppData\Local\Microsoft\Windows\Temporary Internet Files\Content.IE5\UTPKSC1G\MP90044906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712" y="4213904"/>
            <a:ext cx="1340768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ZS SLOVAN\AppData\Local\Microsoft\Windows\Temporary Internet Files\Content.IE5\60FK4V51\MP90039955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0936" y="3447640"/>
            <a:ext cx="708786" cy="886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4441763" y="3497490"/>
            <a:ext cx="10775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šedá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1862712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00360"/>
            <a:ext cx="247779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n>
                  <a:solidFill>
                    <a:srgbClr val="080400"/>
                  </a:solidFill>
                </a:ln>
                <a:solidFill>
                  <a:srgbClr val="FFFF00"/>
                </a:solidFill>
              </a:rPr>
              <a:t>nekovy</a:t>
            </a:r>
            <a:endParaRPr lang="cs-CZ" sz="6000" b="1" dirty="0">
              <a:ln>
                <a:solidFill>
                  <a:srgbClr val="0804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1844824"/>
            <a:ext cx="24789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- skupenství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15816" y="1437481"/>
            <a:ext cx="13622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pevné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07684" y="2653632"/>
            <a:ext cx="16986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kapalné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34064" y="2131412"/>
            <a:ext cx="14943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plynné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8" name="Krychle 7"/>
          <p:cNvSpPr/>
          <p:nvPr/>
        </p:nvSpPr>
        <p:spPr>
          <a:xfrm>
            <a:off x="3596932" y="2083812"/>
            <a:ext cx="608076" cy="569821"/>
          </a:xfrm>
          <a:prstGeom prst="cube">
            <a:avLst/>
          </a:prstGeom>
          <a:solidFill>
            <a:schemeClr val="tx1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Slza 8"/>
          <p:cNvSpPr/>
          <p:nvPr/>
        </p:nvSpPr>
        <p:spPr>
          <a:xfrm rot="19519321">
            <a:off x="5180407" y="3424911"/>
            <a:ext cx="537322" cy="554360"/>
          </a:xfrm>
          <a:prstGeom prst="teardrop">
            <a:avLst>
              <a:gd name="adj" fmla="val 150000"/>
            </a:avLst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6952360" y="2801701"/>
            <a:ext cx="1062272" cy="533600"/>
          </a:xfrm>
          <a:prstGeom prst="cloud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627784" y="2500943"/>
            <a:ext cx="8691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(uhlík)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14776" y="3502036"/>
            <a:ext cx="9173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(brom)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59176" y="3301981"/>
            <a:ext cx="108369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(kyslík)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425019" y="4827447"/>
            <a:ext cx="414382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- elektricky nevodivé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23968" y="5473778"/>
            <a:ext cx="41514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(</a:t>
            </a:r>
            <a:r>
              <a:rPr lang="cs-CZ" sz="3600" b="1" dirty="0" smtClean="0">
                <a:solidFill>
                  <a:srgbClr val="FF0000"/>
                </a:solidFill>
              </a:rPr>
              <a:t>výjimka tuha - uhlík</a:t>
            </a:r>
            <a:r>
              <a:rPr lang="cs-CZ" sz="2400" b="1" dirty="0" smtClean="0">
                <a:solidFill>
                  <a:srgbClr val="FF0000"/>
                </a:solidFill>
              </a:rPr>
              <a:t>)</a:t>
            </a:r>
            <a:endParaRPr lang="cs-CZ" sz="2400" b="1" dirty="0">
              <a:solidFill>
                <a:srgbClr val="FF0000"/>
              </a:solidFill>
            </a:endParaRPr>
          </a:p>
        </p:txBody>
      </p:sp>
      <p:grpSp>
        <p:nvGrpSpPr>
          <p:cNvPr id="21" name="Skupina 20"/>
          <p:cNvGrpSpPr/>
          <p:nvPr/>
        </p:nvGrpSpPr>
        <p:grpSpPr>
          <a:xfrm>
            <a:off x="228328" y="4618890"/>
            <a:ext cx="914400" cy="1079876"/>
            <a:chOff x="190364" y="3445907"/>
            <a:chExt cx="914400" cy="1079876"/>
          </a:xfrm>
        </p:grpSpPr>
        <p:sp>
          <p:nvSpPr>
            <p:cNvPr id="16" name="Litebulb"/>
            <p:cNvSpPr>
              <a:spLocks noEditPoints="1" noChangeArrowheads="1"/>
            </p:cNvSpPr>
            <p:nvPr/>
          </p:nvSpPr>
          <p:spPr bwMode="auto">
            <a:xfrm>
              <a:off x="323528" y="3548498"/>
              <a:ext cx="648072" cy="977285"/>
            </a:xfrm>
            <a:custGeom>
              <a:avLst/>
              <a:gdLst>
                <a:gd name="T0" fmla="*/ 10800 w 21600"/>
                <a:gd name="T1" fmla="*/ 0 h 21600"/>
                <a:gd name="T2" fmla="*/ 21600 w 21600"/>
                <a:gd name="T3" fmla="*/ 7782 h 21600"/>
                <a:gd name="T4" fmla="*/ 0 w 21600"/>
                <a:gd name="T5" fmla="*/ 7782 h 21600"/>
                <a:gd name="T6" fmla="*/ 10800 w 21600"/>
                <a:gd name="T7" fmla="*/ 21600 h 21600"/>
                <a:gd name="T8" fmla="*/ 3556 w 21600"/>
                <a:gd name="T9" fmla="*/ 2188 h 21600"/>
                <a:gd name="T10" fmla="*/ 18277 w 21600"/>
                <a:gd name="T11" fmla="*/ 9282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 extrusionOk="0">
                  <a:moveTo>
                    <a:pt x="10825" y="21723"/>
                  </a:moveTo>
                  <a:lnTo>
                    <a:pt x="11215" y="21723"/>
                  </a:lnTo>
                  <a:lnTo>
                    <a:pt x="11552" y="21688"/>
                  </a:lnTo>
                  <a:lnTo>
                    <a:pt x="11916" y="21617"/>
                  </a:lnTo>
                  <a:lnTo>
                    <a:pt x="12253" y="21547"/>
                  </a:lnTo>
                  <a:lnTo>
                    <a:pt x="12617" y="21441"/>
                  </a:lnTo>
                  <a:lnTo>
                    <a:pt x="12902" y="21317"/>
                  </a:lnTo>
                  <a:lnTo>
                    <a:pt x="13162" y="21176"/>
                  </a:lnTo>
                  <a:lnTo>
                    <a:pt x="13396" y="21000"/>
                  </a:lnTo>
                  <a:lnTo>
                    <a:pt x="13655" y="20841"/>
                  </a:lnTo>
                  <a:lnTo>
                    <a:pt x="13863" y="20629"/>
                  </a:lnTo>
                  <a:lnTo>
                    <a:pt x="14045" y="20435"/>
                  </a:lnTo>
                  <a:lnTo>
                    <a:pt x="14200" y="20223"/>
                  </a:lnTo>
                  <a:lnTo>
                    <a:pt x="14356" y="19994"/>
                  </a:lnTo>
                  <a:lnTo>
                    <a:pt x="14460" y="19747"/>
                  </a:lnTo>
                  <a:lnTo>
                    <a:pt x="14512" y="19482"/>
                  </a:lnTo>
                  <a:lnTo>
                    <a:pt x="14512" y="19235"/>
                  </a:lnTo>
                  <a:lnTo>
                    <a:pt x="14512" y="19147"/>
                  </a:lnTo>
                  <a:lnTo>
                    <a:pt x="14512" y="18900"/>
                  </a:lnTo>
                  <a:lnTo>
                    <a:pt x="14512" y="18529"/>
                  </a:lnTo>
                  <a:lnTo>
                    <a:pt x="14512" y="18052"/>
                  </a:lnTo>
                  <a:lnTo>
                    <a:pt x="14512" y="17505"/>
                  </a:lnTo>
                  <a:lnTo>
                    <a:pt x="14512" y="16976"/>
                  </a:lnTo>
                  <a:lnTo>
                    <a:pt x="14512" y="16464"/>
                  </a:lnTo>
                  <a:lnTo>
                    <a:pt x="14512" y="15952"/>
                  </a:lnTo>
                  <a:lnTo>
                    <a:pt x="14512" y="15758"/>
                  </a:lnTo>
                  <a:lnTo>
                    <a:pt x="14616" y="15547"/>
                  </a:lnTo>
                  <a:lnTo>
                    <a:pt x="14694" y="15352"/>
                  </a:lnTo>
                  <a:lnTo>
                    <a:pt x="14798" y="15141"/>
                  </a:lnTo>
                  <a:lnTo>
                    <a:pt x="15161" y="14735"/>
                  </a:lnTo>
                  <a:lnTo>
                    <a:pt x="15602" y="14329"/>
                  </a:lnTo>
                  <a:lnTo>
                    <a:pt x="16745" y="13552"/>
                  </a:lnTo>
                  <a:lnTo>
                    <a:pt x="18043" y="12670"/>
                  </a:lnTo>
                  <a:lnTo>
                    <a:pt x="18744" y="12194"/>
                  </a:lnTo>
                  <a:lnTo>
                    <a:pt x="19341" y="11647"/>
                  </a:lnTo>
                  <a:lnTo>
                    <a:pt x="19938" y="11099"/>
                  </a:lnTo>
                  <a:lnTo>
                    <a:pt x="20483" y="10464"/>
                  </a:lnTo>
                  <a:lnTo>
                    <a:pt x="20743" y="10164"/>
                  </a:lnTo>
                  <a:lnTo>
                    <a:pt x="20950" y="9794"/>
                  </a:lnTo>
                  <a:lnTo>
                    <a:pt x="21132" y="9441"/>
                  </a:lnTo>
                  <a:lnTo>
                    <a:pt x="21288" y="9035"/>
                  </a:lnTo>
                  <a:lnTo>
                    <a:pt x="21444" y="8664"/>
                  </a:lnTo>
                  <a:lnTo>
                    <a:pt x="21548" y="8223"/>
                  </a:lnTo>
                  <a:lnTo>
                    <a:pt x="21600" y="7782"/>
                  </a:lnTo>
                  <a:lnTo>
                    <a:pt x="21600" y="7341"/>
                  </a:lnTo>
                  <a:lnTo>
                    <a:pt x="21600" y="6935"/>
                  </a:lnTo>
                  <a:lnTo>
                    <a:pt x="21548" y="6564"/>
                  </a:lnTo>
                  <a:lnTo>
                    <a:pt x="21496" y="6229"/>
                  </a:lnTo>
                  <a:lnTo>
                    <a:pt x="21392" y="5858"/>
                  </a:lnTo>
                  <a:lnTo>
                    <a:pt x="21288" y="5523"/>
                  </a:lnTo>
                  <a:lnTo>
                    <a:pt x="21132" y="5135"/>
                  </a:lnTo>
                  <a:lnTo>
                    <a:pt x="20950" y="4800"/>
                  </a:lnTo>
                  <a:lnTo>
                    <a:pt x="20743" y="4464"/>
                  </a:lnTo>
                  <a:lnTo>
                    <a:pt x="20535" y="4164"/>
                  </a:lnTo>
                  <a:lnTo>
                    <a:pt x="20301" y="3847"/>
                  </a:lnTo>
                  <a:lnTo>
                    <a:pt x="20042" y="3547"/>
                  </a:lnTo>
                  <a:lnTo>
                    <a:pt x="19782" y="3247"/>
                  </a:lnTo>
                  <a:lnTo>
                    <a:pt x="19133" y="2664"/>
                  </a:lnTo>
                  <a:lnTo>
                    <a:pt x="18458" y="2152"/>
                  </a:lnTo>
                  <a:lnTo>
                    <a:pt x="17705" y="1694"/>
                  </a:lnTo>
                  <a:lnTo>
                    <a:pt x="16849" y="1252"/>
                  </a:lnTo>
                  <a:lnTo>
                    <a:pt x="16407" y="1076"/>
                  </a:lnTo>
                  <a:lnTo>
                    <a:pt x="15940" y="900"/>
                  </a:lnTo>
                  <a:lnTo>
                    <a:pt x="15499" y="741"/>
                  </a:lnTo>
                  <a:lnTo>
                    <a:pt x="15057" y="600"/>
                  </a:lnTo>
                  <a:lnTo>
                    <a:pt x="14564" y="458"/>
                  </a:lnTo>
                  <a:lnTo>
                    <a:pt x="14045" y="335"/>
                  </a:lnTo>
                  <a:lnTo>
                    <a:pt x="13500" y="229"/>
                  </a:lnTo>
                  <a:lnTo>
                    <a:pt x="13006" y="158"/>
                  </a:lnTo>
                  <a:lnTo>
                    <a:pt x="12461" y="88"/>
                  </a:lnTo>
                  <a:lnTo>
                    <a:pt x="11968" y="52"/>
                  </a:lnTo>
                  <a:lnTo>
                    <a:pt x="11423" y="17"/>
                  </a:lnTo>
                  <a:lnTo>
                    <a:pt x="10825" y="17"/>
                  </a:lnTo>
                  <a:lnTo>
                    <a:pt x="10254" y="17"/>
                  </a:lnTo>
                  <a:lnTo>
                    <a:pt x="9709" y="52"/>
                  </a:lnTo>
                  <a:lnTo>
                    <a:pt x="9216" y="88"/>
                  </a:lnTo>
                  <a:lnTo>
                    <a:pt x="8671" y="158"/>
                  </a:lnTo>
                  <a:lnTo>
                    <a:pt x="8177" y="229"/>
                  </a:lnTo>
                  <a:lnTo>
                    <a:pt x="7632" y="335"/>
                  </a:lnTo>
                  <a:lnTo>
                    <a:pt x="7113" y="458"/>
                  </a:lnTo>
                  <a:lnTo>
                    <a:pt x="6620" y="600"/>
                  </a:lnTo>
                  <a:lnTo>
                    <a:pt x="6178" y="741"/>
                  </a:lnTo>
                  <a:lnTo>
                    <a:pt x="5737" y="900"/>
                  </a:lnTo>
                  <a:lnTo>
                    <a:pt x="5270" y="1076"/>
                  </a:lnTo>
                  <a:lnTo>
                    <a:pt x="4828" y="1252"/>
                  </a:lnTo>
                  <a:lnTo>
                    <a:pt x="3972" y="1694"/>
                  </a:lnTo>
                  <a:lnTo>
                    <a:pt x="3219" y="2152"/>
                  </a:lnTo>
                  <a:lnTo>
                    <a:pt x="2544" y="2664"/>
                  </a:lnTo>
                  <a:lnTo>
                    <a:pt x="1895" y="3247"/>
                  </a:lnTo>
                  <a:lnTo>
                    <a:pt x="1635" y="3547"/>
                  </a:lnTo>
                  <a:lnTo>
                    <a:pt x="1375" y="3847"/>
                  </a:lnTo>
                  <a:lnTo>
                    <a:pt x="1142" y="4164"/>
                  </a:lnTo>
                  <a:lnTo>
                    <a:pt x="934" y="4464"/>
                  </a:lnTo>
                  <a:lnTo>
                    <a:pt x="726" y="4800"/>
                  </a:lnTo>
                  <a:lnTo>
                    <a:pt x="545" y="5135"/>
                  </a:lnTo>
                  <a:lnTo>
                    <a:pt x="389" y="5523"/>
                  </a:lnTo>
                  <a:lnTo>
                    <a:pt x="285" y="5858"/>
                  </a:lnTo>
                  <a:lnTo>
                    <a:pt x="181" y="6229"/>
                  </a:lnTo>
                  <a:lnTo>
                    <a:pt x="129" y="6564"/>
                  </a:lnTo>
                  <a:lnTo>
                    <a:pt x="77" y="6935"/>
                  </a:lnTo>
                  <a:lnTo>
                    <a:pt x="77" y="7341"/>
                  </a:lnTo>
                  <a:lnTo>
                    <a:pt x="77" y="7782"/>
                  </a:lnTo>
                  <a:lnTo>
                    <a:pt x="129" y="8223"/>
                  </a:lnTo>
                  <a:lnTo>
                    <a:pt x="233" y="8664"/>
                  </a:lnTo>
                  <a:lnTo>
                    <a:pt x="389" y="9035"/>
                  </a:lnTo>
                  <a:lnTo>
                    <a:pt x="545" y="9441"/>
                  </a:lnTo>
                  <a:lnTo>
                    <a:pt x="726" y="9794"/>
                  </a:lnTo>
                  <a:lnTo>
                    <a:pt x="934" y="10164"/>
                  </a:lnTo>
                  <a:lnTo>
                    <a:pt x="1194" y="10464"/>
                  </a:lnTo>
                  <a:lnTo>
                    <a:pt x="1739" y="11099"/>
                  </a:lnTo>
                  <a:lnTo>
                    <a:pt x="2336" y="11647"/>
                  </a:lnTo>
                  <a:lnTo>
                    <a:pt x="2933" y="12194"/>
                  </a:lnTo>
                  <a:lnTo>
                    <a:pt x="3634" y="12670"/>
                  </a:lnTo>
                  <a:lnTo>
                    <a:pt x="4932" y="13552"/>
                  </a:lnTo>
                  <a:lnTo>
                    <a:pt x="6075" y="14329"/>
                  </a:lnTo>
                  <a:lnTo>
                    <a:pt x="6516" y="14735"/>
                  </a:lnTo>
                  <a:lnTo>
                    <a:pt x="6879" y="15141"/>
                  </a:lnTo>
                  <a:lnTo>
                    <a:pt x="6983" y="15352"/>
                  </a:lnTo>
                  <a:lnTo>
                    <a:pt x="7061" y="15547"/>
                  </a:lnTo>
                  <a:lnTo>
                    <a:pt x="7165" y="15758"/>
                  </a:lnTo>
                  <a:lnTo>
                    <a:pt x="7165" y="15952"/>
                  </a:lnTo>
                  <a:lnTo>
                    <a:pt x="7165" y="16464"/>
                  </a:lnTo>
                  <a:lnTo>
                    <a:pt x="7165" y="16976"/>
                  </a:lnTo>
                  <a:lnTo>
                    <a:pt x="7165" y="17505"/>
                  </a:lnTo>
                  <a:lnTo>
                    <a:pt x="7165" y="18052"/>
                  </a:lnTo>
                  <a:lnTo>
                    <a:pt x="7165" y="18529"/>
                  </a:lnTo>
                  <a:lnTo>
                    <a:pt x="7165" y="18900"/>
                  </a:lnTo>
                  <a:lnTo>
                    <a:pt x="7165" y="19147"/>
                  </a:lnTo>
                  <a:lnTo>
                    <a:pt x="7165" y="19235"/>
                  </a:lnTo>
                  <a:lnTo>
                    <a:pt x="7165" y="19482"/>
                  </a:lnTo>
                  <a:lnTo>
                    <a:pt x="7217" y="19747"/>
                  </a:lnTo>
                  <a:lnTo>
                    <a:pt x="7321" y="19994"/>
                  </a:lnTo>
                  <a:lnTo>
                    <a:pt x="7476" y="20223"/>
                  </a:lnTo>
                  <a:lnTo>
                    <a:pt x="7632" y="20435"/>
                  </a:lnTo>
                  <a:lnTo>
                    <a:pt x="7814" y="20629"/>
                  </a:lnTo>
                  <a:lnTo>
                    <a:pt x="8022" y="20841"/>
                  </a:lnTo>
                  <a:lnTo>
                    <a:pt x="8281" y="21000"/>
                  </a:lnTo>
                  <a:lnTo>
                    <a:pt x="8515" y="21176"/>
                  </a:lnTo>
                  <a:lnTo>
                    <a:pt x="8775" y="21317"/>
                  </a:lnTo>
                  <a:lnTo>
                    <a:pt x="9060" y="21441"/>
                  </a:lnTo>
                  <a:lnTo>
                    <a:pt x="9424" y="21547"/>
                  </a:lnTo>
                  <a:lnTo>
                    <a:pt x="9761" y="21617"/>
                  </a:lnTo>
                  <a:lnTo>
                    <a:pt x="10125" y="21688"/>
                  </a:lnTo>
                  <a:lnTo>
                    <a:pt x="10462" y="21723"/>
                  </a:lnTo>
                  <a:lnTo>
                    <a:pt x="10825" y="21723"/>
                  </a:lnTo>
                  <a:close/>
                </a:path>
                <a:path w="21600" h="21600" extrusionOk="0">
                  <a:moveTo>
                    <a:pt x="9242" y="14417"/>
                  </a:moveTo>
                  <a:lnTo>
                    <a:pt x="8541" y="12035"/>
                  </a:lnTo>
                  <a:lnTo>
                    <a:pt x="7295" y="10129"/>
                  </a:lnTo>
                  <a:lnTo>
                    <a:pt x="6905" y="9652"/>
                  </a:lnTo>
                  <a:lnTo>
                    <a:pt x="8541" y="10182"/>
                  </a:lnTo>
                  <a:lnTo>
                    <a:pt x="9787" y="9547"/>
                  </a:lnTo>
                  <a:lnTo>
                    <a:pt x="11189" y="10129"/>
                  </a:lnTo>
                  <a:lnTo>
                    <a:pt x="12279" y="9547"/>
                  </a:lnTo>
                  <a:lnTo>
                    <a:pt x="13370" y="10076"/>
                  </a:lnTo>
                  <a:lnTo>
                    <a:pt x="14850" y="9652"/>
                  </a:lnTo>
                  <a:lnTo>
                    <a:pt x="12902" y="12247"/>
                  </a:lnTo>
                  <a:lnTo>
                    <a:pt x="12357" y="14417"/>
                  </a:lnTo>
                  <a:moveTo>
                    <a:pt x="7191" y="15952"/>
                  </a:moveTo>
                  <a:lnTo>
                    <a:pt x="14512" y="15952"/>
                  </a:lnTo>
                  <a:lnTo>
                    <a:pt x="14512" y="17064"/>
                  </a:lnTo>
                  <a:lnTo>
                    <a:pt x="7191" y="17047"/>
                  </a:lnTo>
                  <a:lnTo>
                    <a:pt x="7191" y="18123"/>
                  </a:lnTo>
                  <a:lnTo>
                    <a:pt x="14512" y="18158"/>
                  </a:lnTo>
                  <a:lnTo>
                    <a:pt x="14538" y="19182"/>
                  </a:lnTo>
                  <a:lnTo>
                    <a:pt x="7217" y="19182"/>
                  </a:lnTo>
                </a:path>
              </a:pathLst>
            </a:custGeom>
            <a:solidFill>
              <a:srgbClr val="FFFFCC"/>
            </a:solidFill>
            <a:ln w="57150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cxnSp>
          <p:nvCxnSpPr>
            <p:cNvPr id="18" name="Přímá spojnice 17"/>
            <p:cNvCxnSpPr/>
            <p:nvPr/>
          </p:nvCxnSpPr>
          <p:spPr>
            <a:xfrm>
              <a:off x="190364" y="3445907"/>
              <a:ext cx="914400" cy="914400"/>
            </a:xfrm>
            <a:prstGeom prst="line">
              <a:avLst/>
            </a:prstGeom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 flipH="1">
              <a:off x="190364" y="3467179"/>
              <a:ext cx="914400" cy="914400"/>
            </a:xfrm>
            <a:prstGeom prst="line">
              <a:avLst/>
            </a:prstGeom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779687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 animBg="1"/>
      <p:bldP spid="9" grpId="0" animBg="1"/>
      <p:bldP spid="10" grpId="0" animBg="1"/>
      <p:bldP spid="11" grpId="0"/>
      <p:bldP spid="12" grpId="0"/>
      <p:bldP spid="13" grpId="0"/>
      <p:bldP spid="14" grpId="0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3106171" cy="1015663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n>
                  <a:solidFill>
                    <a:srgbClr val="080400"/>
                  </a:solidFill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polokovy</a:t>
            </a:r>
            <a:endParaRPr lang="cs-CZ" sz="6000" b="1" dirty="0">
              <a:ln>
                <a:solidFill>
                  <a:srgbClr val="080400"/>
                </a:solidFill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0077" y="1809502"/>
            <a:ext cx="65775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- nejméně početná skupina prvků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5178" y="3078479"/>
            <a:ext cx="68267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- tvoří přechod mezi kovy a nekovy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718584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6283" y="742399"/>
            <a:ext cx="91015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Napiš chemické prvky, které se vyskytují ve vzduchu: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1162" y="1327174"/>
            <a:ext cx="34188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kyslík, dusík, argon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7" y="2170691"/>
            <a:ext cx="67204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Ve které části PSP najdeme tyto prvky: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4796" y="2813854"/>
            <a:ext cx="22877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 pravé části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6283" y="3480192"/>
            <a:ext cx="898771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Podle umístění kovů polokovů a nekovů v PSP doplň následující větu: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4042" y="4941168"/>
            <a:ext cx="891378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/>
              <a:t>Kovové vlastnosti prvků zleva doprava . . . . . . . . . . .</a:t>
            </a:r>
          </a:p>
          <a:p>
            <a:r>
              <a:rPr lang="cs-CZ" sz="3200" b="1" i="1" dirty="0" smtClean="0"/>
              <a:t>a) zesilují			b) ubývají</a:t>
            </a:r>
            <a:endParaRPr lang="cs-CZ" sz="3200" b="1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43956" y="4648779"/>
            <a:ext cx="14137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ubývají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213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7159" y="616332"/>
            <a:ext cx="76058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Které kovy začal člověk používat jako první?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2688" y="1346930"/>
            <a:ext cx="24021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železo a měď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7159" y="2348880"/>
            <a:ext cx="851771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Který nekovový prvek se nachází v „kovové části“</a:t>
            </a:r>
          </a:p>
          <a:p>
            <a:r>
              <a:rPr lang="cs-CZ" sz="3200" b="1" dirty="0" smtClean="0"/>
              <a:t>PSP?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9955" y="3568660"/>
            <a:ext cx="84949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Vodík – na základě stavby atomu je zařazen do I.A skupiny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9452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609636"/>
            <a:ext cx="13419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Ilustrace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431005" y="2132856"/>
            <a:ext cx="29215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http://</a:t>
            </a:r>
            <a:r>
              <a:rPr lang="cs-CZ" dirty="0" smtClean="0"/>
              <a:t>office.microsoft.com/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5" y="681510"/>
            <a:ext cx="8676456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Zdroje:</a:t>
            </a:r>
          </a:p>
          <a:p>
            <a:r>
              <a:rPr lang="cs-CZ" dirty="0"/>
              <a:t>MACH, J., PLUCKOVÁ, I., ŠIBOR, J. Chemie, Úvod do obecné a anorganické chemie. 1. vyd. Brno: Nová škola, 2010. ISBN 978-80-7289-133-7. s. </a:t>
            </a:r>
            <a:r>
              <a:rPr lang="cs-CZ" dirty="0" smtClean="0"/>
              <a:t>46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5073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294</TotalTime>
  <Words>610</Words>
  <Application>Microsoft Office PowerPoint</Application>
  <PresentationFormat>Předvádění na obrazovce (4:3)</PresentationFormat>
  <Paragraphs>118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 Zezulová</dc:creator>
  <cp:lastModifiedBy>ZS SLOVAN Zezulová</cp:lastModifiedBy>
  <cp:revision>27</cp:revision>
  <dcterms:created xsi:type="dcterms:W3CDTF">2012-03-01T16:13:58Z</dcterms:created>
  <dcterms:modified xsi:type="dcterms:W3CDTF">2012-05-24T19:16:45Z</dcterms:modified>
</cp:coreProperties>
</file>