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56" r:id="rId4"/>
    <p:sldId id="262" r:id="rId5"/>
    <p:sldId id="264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7D1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650EF-42D9-4F0E-B37F-3030AE5AEB30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7514F-3127-44FB-9079-7192AE28C30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650EF-42D9-4F0E-B37F-3030AE5AEB30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7514F-3127-44FB-9079-7192AE28C30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650EF-42D9-4F0E-B37F-3030AE5AEB30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7514F-3127-44FB-9079-7192AE28C30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650EF-42D9-4F0E-B37F-3030AE5AEB30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7514F-3127-44FB-9079-7192AE28C30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650EF-42D9-4F0E-B37F-3030AE5AEB30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7514F-3127-44FB-9079-7192AE28C30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650EF-42D9-4F0E-B37F-3030AE5AEB30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7514F-3127-44FB-9079-7192AE28C30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650EF-42D9-4F0E-B37F-3030AE5AEB30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7514F-3127-44FB-9079-7192AE28C30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650EF-42D9-4F0E-B37F-3030AE5AEB30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7514F-3127-44FB-9079-7192AE28C30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650EF-42D9-4F0E-B37F-3030AE5AEB30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7514F-3127-44FB-9079-7192AE28C30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650EF-42D9-4F0E-B37F-3030AE5AEB30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7514F-3127-44FB-9079-7192AE28C30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650EF-42D9-4F0E-B37F-3030AE5AEB30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7514F-3127-44FB-9079-7192AE28C30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8650EF-42D9-4F0E-B37F-3030AE5AEB30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F7514F-3127-44FB-9079-7192AE28C30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trips dir="r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asiterit" TargetMode="External"/><Relationship Id="rId2" Type="http://schemas.openxmlformats.org/officeDocument/2006/relationships/hyperlink" Target="http://cs.wikipedia.org/wiki/K%C5%99i%C5%A1%C5%A5%C3%A1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Limonit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amenica3_(js)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14744" y="928670"/>
            <a:ext cx="1785950" cy="142876"/>
          </a:xfrm>
        </p:spPr>
        <p:txBody>
          <a:bodyPr>
            <a:normAutofit fontScale="90000"/>
          </a:bodyPr>
          <a:lstStyle/>
          <a:p>
            <a:endParaRPr lang="cs-CZ" sz="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4348" y="1928802"/>
            <a:ext cx="7715304" cy="4643470"/>
          </a:xfrm>
        </p:spPr>
        <p:txBody>
          <a:bodyPr>
            <a:normAutofit fontScale="47500" lnSpcReduction="20000"/>
          </a:bodyPr>
          <a:lstStyle/>
          <a:p>
            <a:pPr lvl="1">
              <a:buClr>
                <a:schemeClr val="tx1"/>
              </a:buClr>
              <a:buNone/>
            </a:pPr>
            <a:endParaRPr lang="cs-CZ" sz="1400" dirty="0" smtClean="0"/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b="1" dirty="0" smtClean="0"/>
              <a:t>ZÁKLADNÍ ŠKOLA SLOVAN, KROMĚŘÍŽ, PŘÍSPĚVKOVÁ ORGANIZACE</a:t>
            </a:r>
            <a:endParaRPr lang="cs-CZ" sz="4000" dirty="0" smtClean="0"/>
          </a:p>
          <a:p>
            <a:pPr algn="ctr">
              <a:buNone/>
            </a:pPr>
            <a:r>
              <a:rPr lang="cs-CZ" b="1" dirty="0" smtClean="0"/>
              <a:t>ZEYEROVA 3354, 767 01 KROMĚŘÍŽ</a:t>
            </a:r>
            <a:endParaRPr lang="cs-CZ" sz="4000" dirty="0" smtClean="0"/>
          </a:p>
          <a:p>
            <a:pPr algn="ctr">
              <a:buNone/>
            </a:pPr>
            <a:r>
              <a:rPr lang="cs-CZ" dirty="0" smtClean="0"/>
              <a:t> </a:t>
            </a:r>
            <a:endParaRPr lang="cs-CZ" sz="4000" dirty="0" smtClean="0"/>
          </a:p>
          <a:p>
            <a:pPr algn="ctr">
              <a:buNone/>
            </a:pPr>
            <a:r>
              <a:rPr lang="cs-CZ" dirty="0" smtClean="0"/>
              <a:t>projekt v rámci vzdělávacího programu</a:t>
            </a:r>
            <a:endParaRPr lang="cs-CZ" sz="4000" dirty="0" smtClean="0"/>
          </a:p>
          <a:p>
            <a:pPr algn="ctr">
              <a:buNone/>
            </a:pPr>
            <a:r>
              <a:rPr lang="cs-CZ" dirty="0" smtClean="0"/>
              <a:t>VZDĚLÁNÍ PRO KONKURENCESCHOPNOST</a:t>
            </a:r>
            <a:endParaRPr lang="cs-CZ" sz="4000" dirty="0" smtClean="0"/>
          </a:p>
          <a:p>
            <a:pPr algn="ctr">
              <a:buNone/>
            </a:pPr>
            <a:r>
              <a:rPr lang="cs-CZ" dirty="0" smtClean="0"/>
              <a:t> </a:t>
            </a:r>
            <a:endParaRPr lang="cs-CZ" sz="4000" dirty="0" smtClean="0"/>
          </a:p>
          <a:p>
            <a:pPr algn="ctr">
              <a:buNone/>
            </a:pPr>
            <a:r>
              <a:rPr lang="cs-CZ" dirty="0" smtClean="0"/>
              <a:t>ŠABLONA ČÍSLO: III/2</a:t>
            </a:r>
            <a:endParaRPr lang="cs-CZ" sz="4000" dirty="0" smtClean="0"/>
          </a:p>
          <a:p>
            <a:pPr algn="ctr">
              <a:buNone/>
            </a:pPr>
            <a:r>
              <a:rPr lang="cs-CZ" dirty="0" smtClean="0"/>
              <a:t>NÁZEV:  INOVACE A ZKVALITNĚNÍ VÝUKY PROSTŘEDNICTVÍM ICT</a:t>
            </a:r>
            <a:endParaRPr lang="cs-CZ" sz="4000" dirty="0" smtClean="0"/>
          </a:p>
          <a:p>
            <a:pPr algn="ctr">
              <a:buNone/>
            </a:pPr>
            <a:r>
              <a:rPr lang="cs-CZ" dirty="0" smtClean="0"/>
              <a:t> </a:t>
            </a:r>
            <a:endParaRPr lang="cs-CZ" sz="4000" dirty="0" smtClean="0"/>
          </a:p>
          <a:p>
            <a:pPr algn="ctr">
              <a:buNone/>
            </a:pPr>
            <a:r>
              <a:rPr lang="cs-CZ" dirty="0" smtClean="0"/>
              <a:t>PŘEDMĚT:  PŘÍRODOPIS</a:t>
            </a:r>
            <a:endParaRPr lang="cs-CZ" sz="4000" dirty="0" smtClean="0"/>
          </a:p>
          <a:p>
            <a:pPr algn="ctr">
              <a:buNone/>
            </a:pPr>
            <a:r>
              <a:rPr lang="cs-CZ" dirty="0" smtClean="0"/>
              <a:t>ROČNÍK:  IX.</a:t>
            </a:r>
            <a:endParaRPr lang="cs-CZ" sz="4000" dirty="0" smtClean="0"/>
          </a:p>
          <a:p>
            <a:pPr algn="ctr">
              <a:buNone/>
            </a:pPr>
            <a:r>
              <a:rPr lang="cs-CZ" dirty="0" smtClean="0"/>
              <a:t>TÉMA: MINERÁLY A HORNINY</a:t>
            </a:r>
            <a:endParaRPr lang="cs-CZ" sz="4000" dirty="0" smtClean="0"/>
          </a:p>
          <a:p>
            <a:pPr algn="ctr">
              <a:buNone/>
            </a:pPr>
            <a:r>
              <a:rPr lang="cs-CZ" dirty="0" smtClean="0"/>
              <a:t>AUTOR: MGR. ROMANA HOLUBOVÁ</a:t>
            </a:r>
            <a:endParaRPr lang="cs-CZ" sz="4000" dirty="0" smtClean="0"/>
          </a:p>
          <a:p>
            <a:pPr algn="ctr">
              <a:buNone/>
            </a:pPr>
            <a:r>
              <a:rPr lang="cs-CZ" dirty="0" smtClean="0"/>
              <a:t>DATUM VYTVOŘENÍ: 7. 9. 2011</a:t>
            </a:r>
            <a:endParaRPr lang="cs-CZ" sz="4000" dirty="0" smtClean="0"/>
          </a:p>
          <a:p>
            <a:pPr algn="ctr">
              <a:buNone/>
            </a:pPr>
            <a:r>
              <a:rPr lang="cs-CZ" dirty="0" smtClean="0"/>
              <a:t> </a:t>
            </a:r>
            <a:endParaRPr lang="cs-CZ" sz="4000" dirty="0" smtClean="0"/>
          </a:p>
          <a:p>
            <a:pPr algn="ctr">
              <a:buNone/>
            </a:pPr>
            <a:r>
              <a:rPr lang="cs-CZ" dirty="0" smtClean="0"/>
              <a:t> </a:t>
            </a:r>
            <a:endParaRPr lang="cs-CZ" sz="4000" dirty="0" smtClean="0"/>
          </a:p>
          <a:p>
            <a:pPr algn="ctr">
              <a:buNone/>
            </a:pPr>
            <a:r>
              <a:rPr lang="cs-CZ" b="1" dirty="0" smtClean="0"/>
              <a:t>VY_32_INOVACE_03_RH </a:t>
            </a:r>
            <a:endParaRPr lang="cs-CZ" sz="4000" dirty="0" smtClean="0"/>
          </a:p>
          <a:p>
            <a:pPr lvl="1" algn="ctr">
              <a:buClr>
                <a:schemeClr val="tx1"/>
              </a:buClr>
              <a:buNone/>
            </a:pPr>
            <a:endParaRPr lang="cs-CZ" sz="14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571480"/>
            <a:ext cx="4257675" cy="1085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428604"/>
            <a:ext cx="6929486" cy="642942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4348" y="1214422"/>
            <a:ext cx="7715304" cy="538293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-  prezentace je vytvořena jako doplněk k učivu 9. ročníku Minerály a horniny</a:t>
            </a:r>
          </a:p>
          <a:p>
            <a:pPr>
              <a:buNone/>
            </a:pPr>
            <a:r>
              <a:rPr lang="cs-CZ" sz="1800" dirty="0" smtClean="0"/>
              <a:t>-  v rámci prezentace se žáci:</a:t>
            </a:r>
          </a:p>
          <a:p>
            <a:pPr>
              <a:buNone/>
            </a:pPr>
            <a:r>
              <a:rPr lang="cs-CZ" sz="1800" dirty="0" smtClean="0"/>
              <a:t>		- seznámí s pojmy: minerál (nerost), hornina</a:t>
            </a:r>
          </a:p>
          <a:p>
            <a:pPr>
              <a:buNone/>
            </a:pPr>
            <a:r>
              <a:rPr lang="cs-CZ" sz="1800" dirty="0" smtClean="0"/>
              <a:t>		- dozví se, jak minerály vznikají</a:t>
            </a:r>
          </a:p>
          <a:p>
            <a:pPr>
              <a:buNone/>
            </a:pPr>
            <a:r>
              <a:rPr lang="cs-CZ" sz="1800" dirty="0" smtClean="0"/>
              <a:t>		- poznají, v jaké formě se nerosty vyskytují</a:t>
            </a:r>
          </a:p>
          <a:p>
            <a:pPr>
              <a:buNone/>
            </a:pPr>
            <a:r>
              <a:rPr lang="cs-CZ" sz="1800" dirty="0" smtClean="0"/>
              <a:t>		- shrnou si rozdíly mezi minerálem a nerostem</a:t>
            </a:r>
          </a:p>
          <a:p>
            <a:pPr>
              <a:buFontTx/>
              <a:buChar char="-"/>
            </a:pPr>
            <a:r>
              <a:rPr lang="cs-CZ" sz="1800" dirty="0" smtClean="0"/>
              <a:t>prezentace obsahuje internetové </a:t>
            </a:r>
            <a:r>
              <a:rPr lang="cs-CZ" sz="1800" dirty="0" smtClean="0"/>
              <a:t>odkazy a na závěr samostatnou práci s učebnicí</a:t>
            </a:r>
            <a:endParaRPr lang="cs-CZ" sz="1800" dirty="0" smtClean="0"/>
          </a:p>
          <a:p>
            <a:pPr>
              <a:buFontTx/>
              <a:buChar char="-"/>
            </a:pPr>
            <a:r>
              <a:rPr lang="cs-CZ" sz="1800" dirty="0" smtClean="0"/>
              <a:t>pomůcky </a:t>
            </a:r>
            <a:r>
              <a:rPr lang="cs-CZ" sz="1800" dirty="0" smtClean="0"/>
              <a:t>– učebnice Přírodopis pro 9. ročník (Fraus)</a:t>
            </a:r>
          </a:p>
          <a:p>
            <a:pPr>
              <a:buFontTx/>
              <a:buChar char="-"/>
            </a:pPr>
            <a:r>
              <a:rPr lang="cs-CZ" sz="1800" dirty="0" smtClean="0"/>
              <a:t>délka aktivity – 30 minut</a:t>
            </a:r>
          </a:p>
          <a:p>
            <a:pPr>
              <a:buFontTx/>
              <a:buChar char="-"/>
            </a:pPr>
            <a:r>
              <a:rPr lang="cs-CZ" sz="1800" dirty="0" smtClean="0"/>
              <a:t>zkušenosti z pilotáže</a:t>
            </a:r>
          </a:p>
          <a:p>
            <a:pPr lvl="2">
              <a:buFontTx/>
              <a:buChar char="-"/>
            </a:pPr>
            <a:r>
              <a:rPr lang="cs-CZ" sz="1800" dirty="0" smtClean="0"/>
              <a:t>žáci znají rozdíl mezi horninou a minerálem, ví, jak minerály vznikají a v jakých formách se </a:t>
            </a:r>
            <a:r>
              <a:rPr lang="cs-CZ" sz="1800" dirty="0" smtClean="0"/>
              <a:t>vyskytují</a:t>
            </a:r>
          </a:p>
          <a:p>
            <a:pPr lvl="2">
              <a:buFontTx/>
              <a:buChar char="-"/>
            </a:pPr>
            <a:r>
              <a:rPr lang="cs-CZ" sz="1800" dirty="0" smtClean="0"/>
              <a:t>je vhodné výklad doplnit řadou vzorků minerálů a hornin a prakticky rozlišení přírodnin procvičit</a:t>
            </a:r>
            <a:endParaRPr lang="cs-CZ" sz="1800" dirty="0" smtClean="0"/>
          </a:p>
          <a:p>
            <a:pPr lvl="2">
              <a:buFontTx/>
              <a:buChar char="-"/>
            </a:pPr>
            <a:endParaRPr lang="cs-CZ" sz="1000" dirty="0" smtClean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857232"/>
            <a:ext cx="7772400" cy="1470025"/>
          </a:xfrm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</a:rPr>
              <a:t>Minerály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</a:rPr>
              <a:t> a horniny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3286124"/>
            <a:ext cx="6400800" cy="1752600"/>
          </a:xfrm>
        </p:spPr>
        <p:txBody>
          <a:bodyPr>
            <a:normAutofit lnSpcReduction="10000"/>
          </a:bodyPr>
          <a:lstStyle/>
          <a:p>
            <a:r>
              <a:rPr lang="cs-CZ" sz="2400" b="1" dirty="0" smtClean="0">
                <a:solidFill>
                  <a:schemeClr val="accent6"/>
                </a:solidFill>
              </a:rPr>
              <a:t>Co je nerost (minerál)</a:t>
            </a:r>
          </a:p>
          <a:p>
            <a:r>
              <a:rPr lang="cs-CZ" sz="2400" b="1" dirty="0" smtClean="0">
                <a:solidFill>
                  <a:schemeClr val="accent6"/>
                </a:solidFill>
              </a:rPr>
              <a:t>Vznik nerostů</a:t>
            </a:r>
          </a:p>
          <a:p>
            <a:r>
              <a:rPr lang="cs-CZ" sz="2400" b="1" dirty="0" smtClean="0">
                <a:solidFill>
                  <a:schemeClr val="accent6"/>
                </a:solidFill>
              </a:rPr>
              <a:t>Formy výskytu nerostů</a:t>
            </a:r>
          </a:p>
          <a:p>
            <a:r>
              <a:rPr lang="cs-CZ" sz="2400" b="1" dirty="0" smtClean="0">
                <a:solidFill>
                  <a:schemeClr val="accent6"/>
                </a:solidFill>
              </a:rPr>
              <a:t>Co je hornina</a:t>
            </a:r>
            <a:endParaRPr lang="cs-CZ" sz="2400" b="1" dirty="0">
              <a:solidFill>
                <a:schemeClr val="accent6"/>
              </a:solidFill>
            </a:endParaRP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796908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Nerost (minerál)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4348" y="1500174"/>
            <a:ext cx="7715304" cy="4357718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800" dirty="0" smtClean="0"/>
              <a:t>stejnorodá přírodnina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800" dirty="0" smtClean="0"/>
              <a:t>složení lze vyjádřit chemickým vzorcem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800" dirty="0" smtClean="0"/>
              <a:t>věda – mineralogie</a:t>
            </a:r>
          </a:p>
          <a:p>
            <a:pPr>
              <a:buClr>
                <a:schemeClr val="tx1"/>
              </a:buClr>
              <a:buNone/>
            </a:pPr>
            <a:endParaRPr lang="cs-CZ" sz="1800" dirty="0"/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800" dirty="0" smtClean="0"/>
              <a:t>výskyt ve formě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800" dirty="0" smtClean="0"/>
              <a:t>krystalované  - křišťál, ametyst, granát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800" dirty="0" smtClean="0"/>
              <a:t>krystalické (vytvářejí agregáty) - kasiterit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800" dirty="0" smtClean="0"/>
              <a:t>beztvaré (amorfní) – opál, limonit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endParaRPr lang="cs-CZ" sz="1800" dirty="0" smtClean="0"/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600" dirty="0" smtClean="0">
                <a:hlinkClick r:id="rId2"/>
              </a:rPr>
              <a:t>http://cs.wikipedia.org/wiki/K%C5%99i%C5%A1%C5%A5%C3%A1l</a:t>
            </a:r>
            <a:r>
              <a:rPr lang="cs-CZ" sz="1600" dirty="0" smtClean="0"/>
              <a:t> 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600" dirty="0" smtClean="0">
                <a:hlinkClick r:id="rId3"/>
              </a:rPr>
              <a:t>http://cs.wikipedia.org/wiki/Kasiterit</a:t>
            </a:r>
            <a:endParaRPr lang="cs-CZ" sz="1600" dirty="0" smtClean="0"/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600" dirty="0" smtClean="0">
                <a:hlinkClick r:id="rId4"/>
              </a:rPr>
              <a:t>http://cs.wikipedia.org/wiki/Limonit</a:t>
            </a:r>
            <a:endParaRPr lang="cs-CZ" sz="1800" dirty="0" smtClean="0"/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endParaRPr lang="cs-CZ" sz="1800" dirty="0" smtClean="0"/>
          </a:p>
          <a:p>
            <a:pPr>
              <a:buClr>
                <a:schemeClr val="tx1"/>
              </a:buClr>
              <a:buNone/>
            </a:pPr>
            <a:endParaRPr lang="cs-CZ" sz="1800" dirty="0" smtClean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714356"/>
            <a:ext cx="8229600" cy="2357454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800" b="1" dirty="0" smtClean="0"/>
              <a:t>vznik minerálů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800" dirty="0" smtClean="0"/>
              <a:t>krystalizací z magmatu =&gt; vyvřelá hornina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800" dirty="0" smtClean="0"/>
              <a:t>krystalizací (srážením) z roztoků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800" dirty="0" smtClean="0"/>
              <a:t>přeměnou (metamorfózou)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800" dirty="0" smtClean="0"/>
              <a:t>chemickým zvětráváním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800" dirty="0" smtClean="0"/>
              <a:t>činností organismů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1588" y="3214686"/>
            <a:ext cx="4180824" cy="278608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 spd="slow">
    <p:strips dir="r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Hornina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4348" y="1214423"/>
            <a:ext cx="7500990" cy="178595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800" dirty="0" smtClean="0"/>
              <a:t>nestejnorodá přírodnina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tvořená z jednoho nebo více druhů nerostů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nelze její složení vyjádřit chemickým vzorcem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je součástí zemské kůry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vytváří geologická tělesa</a:t>
            </a:r>
            <a:endParaRPr lang="cs-CZ" sz="1800" dirty="0"/>
          </a:p>
        </p:txBody>
      </p:sp>
      <p:pic>
        <p:nvPicPr>
          <p:cNvPr id="4098" name="Picture 2" descr="Soubor:Skalní město u Holého vrchu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3429000"/>
            <a:ext cx="3786214" cy="241454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4100" name="Picture 4" descr="Soubor:Kamenica3 (js).jpg"/>
          <p:cNvPicPr>
            <a:picLocks noChangeAspect="1" noChangeArrowheads="1"/>
          </p:cNvPicPr>
          <p:nvPr/>
        </p:nvPicPr>
        <p:blipFill>
          <a:blip r:embed="rId3" cstate="print"/>
          <a:srcRect t="1512" b="6272"/>
          <a:stretch>
            <a:fillRect/>
          </a:stretch>
        </p:blipFill>
        <p:spPr bwMode="auto">
          <a:xfrm>
            <a:off x="5429256" y="2285992"/>
            <a:ext cx="2957507" cy="41569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Samostatná práce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2285992"/>
            <a:ext cx="8001056" cy="247174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800" dirty="0" smtClean="0"/>
              <a:t>Vyhledej v učebnici příklady 4 hornin a zjisti, které minerály se podílejí na jejich </a:t>
            </a:r>
            <a:r>
              <a:rPr lang="cs-CZ" sz="1800" dirty="0" smtClean="0"/>
              <a:t>složení (str. 56 – 59, 62 – 64, 76 – 79).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Minerálem, bez kterého se náš organismus neobejde, je sůl kamenná. Jaký je chemický název a vzorec této sloučeniny?</a:t>
            </a:r>
            <a:endParaRPr lang="cs-CZ" sz="1800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714380"/>
          </a:xfrm>
        </p:spPr>
        <p:txBody>
          <a:bodyPr>
            <a:normAutofit/>
          </a:bodyPr>
          <a:lstStyle/>
          <a:p>
            <a:r>
              <a:rPr lang="cs-CZ" sz="2400" b="1" u="sng" dirty="0" smtClean="0"/>
              <a:t>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714488"/>
            <a:ext cx="8001056" cy="3874752"/>
          </a:xfrm>
        </p:spPr>
        <p:txBody>
          <a:bodyPr>
            <a:norm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800" dirty="0" smtClean="0"/>
              <a:t>ilustrace</a:t>
            </a:r>
            <a:r>
              <a:rPr lang="cs-CZ" sz="1800" dirty="0" smtClean="0"/>
              <a:t>: </a:t>
            </a:r>
            <a:r>
              <a:rPr lang="cs-CZ" sz="1800" u="sng" dirty="0" smtClean="0">
                <a:hlinkClick r:id="rId2"/>
              </a:rPr>
              <a:t>www.office.microsoft.com</a:t>
            </a:r>
            <a:r>
              <a:rPr lang="cs-CZ" sz="1800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STRZELECKI, Jerzy. </a:t>
            </a:r>
            <a:r>
              <a:rPr lang="cs-CZ" sz="1800" i="1" dirty="0" smtClean="0"/>
              <a:t>cs.wikipedia.org</a:t>
            </a:r>
            <a:r>
              <a:rPr lang="cs-CZ" sz="1800" dirty="0" smtClean="0"/>
              <a:t> [online]. 6. 11. 2007, 16:22 [cit. 2011-09-07]. Soubor:Kamenica3 (js).jpg. Dostupné z WWW: &lt; </a:t>
            </a:r>
            <a:r>
              <a:rPr lang="cs-CZ" sz="1800" dirty="0" smtClean="0">
                <a:hlinkClick r:id="rId3"/>
              </a:rPr>
              <a:t>http://cs.wikipedia.org/wiki/Soubor:Kamenica3_(js).jpg</a:t>
            </a:r>
            <a:r>
              <a:rPr lang="cs-CZ" sz="1800" dirty="0" smtClean="0"/>
              <a:t>&gt;.</a:t>
            </a:r>
          </a:p>
          <a:p>
            <a:pPr>
              <a:buFont typeface="Wingdings" pitchFamily="2" charset="2"/>
              <a:buChar char="Ø"/>
            </a:pPr>
            <a:endParaRPr lang="cs-CZ" sz="1800" dirty="0" smtClean="0"/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pomůcka: </a:t>
            </a:r>
            <a:r>
              <a:rPr lang="cs-CZ" sz="1800" dirty="0"/>
              <a:t>ŠVECOVÁ, Milada. MATĚJKA, Dobroslav. Přírodopis 9 : Učebnice pro základní školy a víceletá gymnázia. 1. vyd. Plzeň : Nakladatelství Fraus, 2007. ISBN 978-80-7238-587-4</a:t>
            </a:r>
            <a:r>
              <a:rPr lang="cs-CZ" sz="1800" dirty="0" smtClean="0"/>
              <a:t>.</a:t>
            </a:r>
            <a:endParaRPr lang="cs-CZ" sz="1800" dirty="0"/>
          </a:p>
          <a:p>
            <a:pPr>
              <a:buFont typeface="Wingdings" pitchFamily="2" charset="2"/>
              <a:buChar char="Ø"/>
            </a:pPr>
            <a:endParaRPr lang="cs-CZ" sz="1800" dirty="0" smtClean="0"/>
          </a:p>
          <a:p>
            <a:pPr lvl="0">
              <a:buFont typeface="Wingdings" pitchFamily="2" charset="2"/>
              <a:buChar char="Ø"/>
            </a:pPr>
            <a:r>
              <a:rPr lang="cs-CZ" sz="1800" dirty="0" smtClean="0"/>
              <a:t>vlastní </a:t>
            </a:r>
            <a:r>
              <a:rPr lang="cs-CZ" sz="1800" dirty="0" smtClean="0"/>
              <a:t>tvorba </a:t>
            </a:r>
          </a:p>
          <a:p>
            <a:pPr>
              <a:buFont typeface="Wingdings" pitchFamily="2" charset="2"/>
              <a:buChar char="Ø"/>
            </a:pPr>
            <a:endParaRPr lang="cs-CZ" sz="1800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C000"/>
      </a:hlink>
      <a:folHlink>
        <a:srgbClr val="FFC000"/>
      </a:folHlink>
    </a:clrScheme>
    <a:fontScheme name="Verdana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267</Words>
  <Application>Microsoft Office PowerPoint</Application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Minerály a horniny</vt:lpstr>
      <vt:lpstr>Nerost (minerál)</vt:lpstr>
      <vt:lpstr>Prezentace aplikace PowerPoint</vt:lpstr>
      <vt:lpstr>Hornina</vt:lpstr>
      <vt:lpstr>Samostatná práce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Minerály a horniny</dc:title>
  <dc:creator>Romy</dc:creator>
  <cp:lastModifiedBy>Romy</cp:lastModifiedBy>
  <cp:revision>22</cp:revision>
  <dcterms:created xsi:type="dcterms:W3CDTF">2011-08-17T09:24:52Z</dcterms:created>
  <dcterms:modified xsi:type="dcterms:W3CDTF">2012-05-16T16:07:53Z</dcterms:modified>
</cp:coreProperties>
</file>