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96" r:id="rId2"/>
  </p:sldMasterIdLst>
  <p:notesMasterIdLst>
    <p:notesMasterId r:id="rId15"/>
  </p:notesMasterIdLst>
  <p:sldIdLst>
    <p:sldId id="264" r:id="rId3"/>
    <p:sldId id="265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8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C2195-C6CD-4056-95B8-0418FD48AF8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268389-CC42-4856-8365-7A25C043A3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1377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83493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40436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0723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63570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48501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269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76610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72799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54991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76981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6256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FA4A53-A77A-4DD3-8B49-7F8A782EEB09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8CD399-FC21-42C1-8DAA-D1A879A311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902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340767"/>
            <a:ext cx="8208912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b="1" dirty="0" smtClean="0"/>
              <a:t>Chemie</a:t>
            </a:r>
            <a:endParaRPr lang="cs-CZ" b="1" dirty="0"/>
          </a:p>
          <a:p>
            <a:r>
              <a:rPr lang="cs-CZ" dirty="0"/>
              <a:t>ROČNÍK</a:t>
            </a:r>
            <a:r>
              <a:rPr lang="cs-CZ" dirty="0" smtClean="0"/>
              <a:t>: </a:t>
            </a:r>
            <a:r>
              <a:rPr lang="cs-CZ" b="1" dirty="0" smtClean="0"/>
              <a:t>8. ročník</a:t>
            </a:r>
            <a:endParaRPr lang="cs-CZ" b="1" dirty="0"/>
          </a:p>
          <a:p>
            <a:r>
              <a:rPr lang="cs-CZ" dirty="0"/>
              <a:t>TÉMA</a:t>
            </a:r>
            <a:r>
              <a:rPr lang="cs-CZ" dirty="0" smtClean="0"/>
              <a:t>: </a:t>
            </a:r>
            <a:r>
              <a:rPr lang="cs-CZ" b="1" dirty="0" smtClean="0"/>
              <a:t>Vodík</a:t>
            </a:r>
            <a:endParaRPr lang="cs-CZ" b="1" dirty="0"/>
          </a:p>
          <a:p>
            <a:r>
              <a:rPr lang="cs-CZ" dirty="0"/>
              <a:t>AUTOR</a:t>
            </a:r>
            <a:r>
              <a:rPr lang="cs-CZ" dirty="0" smtClean="0"/>
              <a:t>: </a:t>
            </a:r>
            <a:r>
              <a:rPr lang="cs-CZ" b="1" dirty="0" smtClean="0"/>
              <a:t>Ing. Pavla Zezulová</a:t>
            </a:r>
            <a:endParaRPr lang="cs-CZ" b="1" dirty="0"/>
          </a:p>
          <a:p>
            <a:r>
              <a:rPr lang="cs-CZ" dirty="0"/>
              <a:t>DATUM VYTVOŘENÍ</a:t>
            </a:r>
            <a:r>
              <a:rPr lang="cs-CZ" dirty="0" smtClean="0"/>
              <a:t>: </a:t>
            </a:r>
            <a:r>
              <a:rPr lang="cs-CZ" b="1" dirty="0" smtClean="0"/>
              <a:t>14. 1. 2012</a:t>
            </a:r>
            <a:endParaRPr lang="cs-CZ" b="1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VY_32_INOVACE_07_PZ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ZS SLOVAN\Pictures\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03288" y="289603"/>
            <a:ext cx="4049391" cy="994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69573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3319" y="332656"/>
            <a:ext cx="863245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Anotace:</a:t>
            </a:r>
          </a:p>
          <a:p>
            <a:endParaRPr lang="cs-CZ" dirty="0" smtClean="0"/>
          </a:p>
          <a:p>
            <a:r>
              <a:rPr lang="cs-CZ" dirty="0" smtClean="0"/>
              <a:t>Materiál je určen pro žáky osmého ročníku. Žáci jsou prostřednictvím výkladu, promítaných obrázků a pokusů seznámeni se základní charakteristikou vodíku – výskytem, vlastnostmi a využitím. V průběhu výkladu se žáci mohou aktivně zapojit do práce tím, že reagují na předem promítané obrázky a doplňují text.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7838" y="2086982"/>
            <a:ext cx="88143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Cílem výukového materiálu je</a:t>
            </a:r>
            <a:r>
              <a:rPr lang="cs-CZ" b="1" dirty="0" smtClean="0"/>
              <a:t> </a:t>
            </a:r>
            <a:r>
              <a:rPr lang="cs-CZ" dirty="0" smtClean="0"/>
              <a:t>ukázat vodík jako perspektivní chemický prvek v oblasti paliv a vysvětlit důležitost  ochrany zdraví i životního prostředí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8457" y="3842386"/>
            <a:ext cx="896554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Pilotáž:</a:t>
            </a:r>
          </a:p>
          <a:p>
            <a:r>
              <a:rPr lang="cs-CZ" dirty="0" smtClean="0"/>
              <a:t>Materiál byl  pilotován ve dvou třídách osmého ročníku. Žáci velmi aktivně reagovali na otázky</a:t>
            </a:r>
          </a:p>
          <a:p>
            <a:r>
              <a:rPr lang="cs-CZ" dirty="0" smtClean="0"/>
              <a:t>kladené v průběhu prezentace. Promítané obrázky motivovali žáky k aktivnímu zapojení se do výuky. Problémy </a:t>
            </a:r>
            <a:r>
              <a:rPr lang="cs-CZ" dirty="0" smtClean="0"/>
              <a:t>dělaly </a:t>
            </a:r>
            <a:r>
              <a:rPr lang="cs-CZ" dirty="0" smtClean="0"/>
              <a:t>žákům samostatné zápisy chemických rovnic na základě prováděných pokusů – byla nutná pomoc vyučujícího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72637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9600" dirty="0" smtClean="0"/>
              <a:t>Vodík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Hydrogenium H</a:t>
            </a:r>
            <a:r>
              <a:rPr lang="cs-CZ" sz="4400" baseline="-25000" dirty="0" smtClean="0"/>
              <a:t>2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2321665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92706" y="554777"/>
            <a:ext cx="3640868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b="1" u="sng" dirty="0" smtClean="0"/>
              <a:t>Výskyt v přírodě</a:t>
            </a:r>
            <a:endParaRPr lang="cs-CZ" sz="40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09018" y="1994937"/>
            <a:ext cx="19788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a) volný 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9018" y="3429000"/>
            <a:ext cx="5688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b) vázaný ve sloučeninách</a:t>
            </a:r>
            <a:endParaRPr lang="cs-CZ" sz="4000" b="1" dirty="0"/>
          </a:p>
        </p:txBody>
      </p:sp>
      <p:pic>
        <p:nvPicPr>
          <p:cNvPr id="1026" name="Picture 2" descr="C:\Users\ZS SLOVAN\Pictures\vod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107268"/>
            <a:ext cx="1773124" cy="1329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 SLOVAN\Pictures\120px-Žíravina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778" y="4338310"/>
            <a:ext cx="11430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Pictures\cukr-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581128"/>
            <a:ext cx="1801383" cy="135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092280" y="4725144"/>
            <a:ext cx="13856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voda H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68789" y="5481310"/>
            <a:ext cx="18763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kyseliny - </a:t>
            </a:r>
            <a:r>
              <a:rPr lang="cs-CZ" sz="2400" b="1" dirty="0" err="1" smtClean="0"/>
              <a:t>HCl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26776" y="6006479"/>
            <a:ext cx="48630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ústrojné látky – cukr  C</a:t>
            </a:r>
            <a:r>
              <a:rPr lang="cs-CZ" sz="2400" b="1" baseline="-25000" dirty="0" smtClean="0"/>
              <a:t>12</a:t>
            </a:r>
            <a:r>
              <a:rPr lang="cs-CZ" sz="2400" b="1" dirty="0" smtClean="0"/>
              <a:t>H</a:t>
            </a:r>
            <a:r>
              <a:rPr lang="cs-CZ" sz="2400" b="1" baseline="-25000" dirty="0" smtClean="0"/>
              <a:t>22</a:t>
            </a:r>
            <a:r>
              <a:rPr lang="cs-CZ" sz="2400" b="1" dirty="0" smtClean="0"/>
              <a:t>O</a:t>
            </a:r>
            <a:r>
              <a:rPr lang="cs-CZ" sz="2400" b="1" baseline="-25000" dirty="0" smtClean="0"/>
              <a:t>11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33134" y="1994937"/>
            <a:ext cx="31510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- </a:t>
            </a:r>
            <a:r>
              <a:rPr lang="cs-CZ" sz="4000" b="1" dirty="0" smtClean="0"/>
              <a:t>ve vesmíru</a:t>
            </a:r>
            <a:endParaRPr lang="cs-CZ" sz="4000" b="1" dirty="0"/>
          </a:p>
        </p:txBody>
      </p:sp>
      <p:pic>
        <p:nvPicPr>
          <p:cNvPr id="2" name="Picture 2" descr="C:\Users\ZS SLOVAN\AppData\Local\Microsoft\Windows\Temporary Internet Files\Content.IE5\JQOUJ3RR\MC90043313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40668" y="1155065"/>
            <a:ext cx="1473305" cy="1105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 SLOVAN\AppData\Local\Microsoft\Windows\Temporary Internet Files\Content.IE5\YR197ESD\MC9004387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7635" y="795888"/>
            <a:ext cx="1224171" cy="1224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243247" y="2348880"/>
            <a:ext cx="2408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92280" y="4909810"/>
            <a:ext cx="1497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1026041" y="5758309"/>
            <a:ext cx="19447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. . . . . . . . . </a:t>
            </a:r>
            <a:r>
              <a:rPr lang="cs-CZ" b="1" dirty="0" smtClean="0"/>
              <a:t>. . . . . .  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3853290" y="6345774"/>
            <a:ext cx="41152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. . . . . . . . . </a:t>
            </a:r>
            <a:r>
              <a:rPr lang="cs-CZ" b="1" dirty="0" smtClean="0"/>
              <a:t>. . . . . . . . . . . . . . . . . .. . . . . . . 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909658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5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5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500"/>
                            </p:stCondLst>
                            <p:childTnLst>
                              <p:par>
                                <p:cTn id="7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8" grpId="0"/>
      <p:bldP spid="9" grpId="0"/>
      <p:bldP spid="3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53595" y="509642"/>
            <a:ext cx="2300310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b="1" u="sng" dirty="0" smtClean="0"/>
              <a:t>Vlastnosti</a:t>
            </a:r>
            <a:endParaRPr lang="cs-CZ" sz="40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8960" y="1844824"/>
            <a:ext cx="34409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- bezbarvý plyn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01815" y="2665287"/>
            <a:ext cx="30505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- bez zápachu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560204"/>
            <a:ext cx="47525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b="1" dirty="0" smtClean="0"/>
              <a:t>- nejmenší hustota      (</a:t>
            </a:r>
            <a:r>
              <a:rPr lang="el-GR" sz="4000" b="1" dirty="0" smtClean="0"/>
              <a:t>ρ</a:t>
            </a:r>
            <a:r>
              <a:rPr lang="cs-CZ" sz="4000" b="1" dirty="0" smtClean="0"/>
              <a:t> = 0,0899 kg/m</a:t>
            </a:r>
            <a:r>
              <a:rPr lang="cs-CZ" sz="4000" b="1" baseline="30000" dirty="0" smtClean="0"/>
              <a:t>3</a:t>
            </a:r>
            <a:r>
              <a:rPr lang="cs-CZ" sz="4000" b="1" dirty="0" smtClean="0"/>
              <a:t>)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80515" y="5281420"/>
            <a:ext cx="72125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- tvoří dvouatomové molekuly H</a:t>
            </a:r>
            <a:r>
              <a:rPr lang="cs-CZ" sz="4000" b="1" baseline="-25000" dirty="0" smtClean="0"/>
              <a:t>2</a:t>
            </a:r>
            <a:endParaRPr lang="cs-CZ" sz="4000" b="1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8100726" y="5532106"/>
            <a:ext cx="699308" cy="607106"/>
            <a:chOff x="8013629" y="4225306"/>
            <a:chExt cx="699308" cy="607106"/>
          </a:xfrm>
        </p:grpSpPr>
        <p:sp>
          <p:nvSpPr>
            <p:cNvPr id="9" name="Vývojový diagram: spojnice 8"/>
            <p:cNvSpPr/>
            <p:nvPr/>
          </p:nvSpPr>
          <p:spPr>
            <a:xfrm>
              <a:off x="8013629" y="4225306"/>
              <a:ext cx="457200" cy="457200"/>
            </a:xfrm>
            <a:prstGeom prst="flowChartConnector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ývojový diagram: spojnice 9"/>
            <p:cNvSpPr/>
            <p:nvPr/>
          </p:nvSpPr>
          <p:spPr>
            <a:xfrm>
              <a:off x="8255737" y="4375212"/>
              <a:ext cx="457200" cy="457200"/>
            </a:xfrm>
            <a:prstGeom prst="flowChartConnector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37021" y="300375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Mrak 5"/>
          <p:cNvSpPr/>
          <p:nvPr/>
        </p:nvSpPr>
        <p:spPr>
          <a:xfrm>
            <a:off x="4030638" y="957638"/>
            <a:ext cx="2088232" cy="1151200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053595" y="2420888"/>
            <a:ext cx="34323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 . . . .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41860" y="3190872"/>
            <a:ext cx="34323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 . . . .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05995" y="3918150"/>
            <a:ext cx="4229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 . . . . . . . . . . .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13240" y="5910612"/>
            <a:ext cx="7074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 . . . . . . . . . . . . . . . . . . . . . . . . . . . . . . . . . . . .</a:t>
            </a:r>
            <a:endParaRPr lang="cs-CZ" b="1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4903131" y="2198767"/>
            <a:ext cx="1269988" cy="1268456"/>
            <a:chOff x="4903131" y="2198767"/>
            <a:chExt cx="1269988" cy="1268456"/>
          </a:xfrm>
        </p:grpSpPr>
        <p:pic>
          <p:nvPicPr>
            <p:cNvPr id="2050" name="Picture 2" descr="C:\Users\ZS SLOVAN\AppData\Local\Microsoft\Windows\Temporary Internet Files\Content.IE5\Z3HQ0LRZ\MP900430481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04663" y="2198767"/>
              <a:ext cx="1268456" cy="12684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9" name="Přímá spojnice 18"/>
            <p:cNvCxnSpPr/>
            <p:nvPr/>
          </p:nvCxnSpPr>
          <p:spPr>
            <a:xfrm flipH="1">
              <a:off x="4904663" y="2242574"/>
              <a:ext cx="1268456" cy="1200871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4903131" y="2227743"/>
              <a:ext cx="1215739" cy="123948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296062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00"/>
                            </p:stCondLst>
                            <p:childTnLst>
                              <p:par>
                                <p:cTn id="48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7037E-6 L -0.00364 -0.49861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" y="-24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5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000"/>
                            </p:stCondLst>
                            <p:childTnLst>
                              <p:par>
                                <p:cTn id="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500"/>
                            </p:stCondLst>
                            <p:childTnLst>
                              <p:par>
                                <p:cTn id="7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8" grpId="0"/>
      <p:bldP spid="6" grpId="0" animBg="1"/>
      <p:bldP spid="7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764704"/>
            <a:ext cx="205351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- hořlavý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2132856"/>
            <a:ext cx="512242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- ve směsi se </a:t>
            </a:r>
            <a:r>
              <a:rPr lang="cs-CZ" sz="4000" b="1" dirty="0" smtClean="0"/>
              <a:t>vzduchem</a:t>
            </a:r>
            <a:endParaRPr lang="cs-CZ" sz="4000" b="1" dirty="0"/>
          </a:p>
        </p:txBody>
      </p:sp>
      <p:sp>
        <p:nvSpPr>
          <p:cNvPr id="19" name="Freeform 45"/>
          <p:cNvSpPr>
            <a:spLocks/>
          </p:cNvSpPr>
          <p:nvPr/>
        </p:nvSpPr>
        <p:spPr bwMode="auto">
          <a:xfrm>
            <a:off x="6061128" y="4974126"/>
            <a:ext cx="7093" cy="1773"/>
          </a:xfrm>
          <a:custGeom>
            <a:avLst/>
            <a:gdLst>
              <a:gd name="T0" fmla="*/ 0 w 8"/>
              <a:gd name="T1" fmla="*/ 0 h 2"/>
              <a:gd name="T2" fmla="*/ 8 w 8"/>
              <a:gd name="T3" fmla="*/ 2 h 2"/>
              <a:gd name="T4" fmla="*/ 4 w 8"/>
              <a:gd name="T5" fmla="*/ 0 h 2"/>
              <a:gd name="T6" fmla="*/ 0 w 8"/>
              <a:gd name="T7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" h="2">
                <a:moveTo>
                  <a:pt x="0" y="0"/>
                </a:moveTo>
                <a:lnTo>
                  <a:pt x="8" y="2"/>
                </a:lnTo>
                <a:lnTo>
                  <a:pt x="4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4199483" y="3947401"/>
            <a:ext cx="293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(demonstrační pokus)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grpSp>
        <p:nvGrpSpPr>
          <p:cNvPr id="25" name="Skupina 24"/>
          <p:cNvGrpSpPr/>
          <p:nvPr/>
        </p:nvGrpSpPr>
        <p:grpSpPr>
          <a:xfrm>
            <a:off x="948016" y="2265048"/>
            <a:ext cx="4438869" cy="3203052"/>
            <a:chOff x="948016" y="2265048"/>
            <a:chExt cx="4438869" cy="3203052"/>
          </a:xfrm>
        </p:grpSpPr>
        <p:sp>
          <p:nvSpPr>
            <p:cNvPr id="18" name="Freeform 41"/>
            <p:cNvSpPr>
              <a:spLocks/>
            </p:cNvSpPr>
            <p:nvPr/>
          </p:nvSpPr>
          <p:spPr bwMode="auto">
            <a:xfrm>
              <a:off x="2598356" y="4503402"/>
              <a:ext cx="274868" cy="331615"/>
            </a:xfrm>
            <a:custGeom>
              <a:avLst/>
              <a:gdLst>
                <a:gd name="T0" fmla="*/ 59 w 310"/>
                <a:gd name="T1" fmla="*/ 349 h 376"/>
                <a:gd name="T2" fmla="*/ 101 w 310"/>
                <a:gd name="T3" fmla="*/ 361 h 376"/>
                <a:gd name="T4" fmla="*/ 136 w 310"/>
                <a:gd name="T5" fmla="*/ 365 h 376"/>
                <a:gd name="T6" fmla="*/ 151 w 310"/>
                <a:gd name="T7" fmla="*/ 368 h 376"/>
                <a:gd name="T8" fmla="*/ 181 w 310"/>
                <a:gd name="T9" fmla="*/ 373 h 376"/>
                <a:gd name="T10" fmla="*/ 206 w 310"/>
                <a:gd name="T11" fmla="*/ 376 h 376"/>
                <a:gd name="T12" fmla="*/ 230 w 310"/>
                <a:gd name="T13" fmla="*/ 373 h 376"/>
                <a:gd name="T14" fmla="*/ 250 w 310"/>
                <a:gd name="T15" fmla="*/ 368 h 376"/>
                <a:gd name="T16" fmla="*/ 268 w 310"/>
                <a:gd name="T17" fmla="*/ 365 h 376"/>
                <a:gd name="T18" fmla="*/ 280 w 310"/>
                <a:gd name="T19" fmla="*/ 361 h 376"/>
                <a:gd name="T20" fmla="*/ 288 w 310"/>
                <a:gd name="T21" fmla="*/ 358 h 376"/>
                <a:gd name="T22" fmla="*/ 290 w 310"/>
                <a:gd name="T23" fmla="*/ 356 h 376"/>
                <a:gd name="T24" fmla="*/ 200 w 310"/>
                <a:gd name="T25" fmla="*/ 347 h 376"/>
                <a:gd name="T26" fmla="*/ 146 w 310"/>
                <a:gd name="T27" fmla="*/ 330 h 376"/>
                <a:gd name="T28" fmla="*/ 116 w 310"/>
                <a:gd name="T29" fmla="*/ 306 h 376"/>
                <a:gd name="T30" fmla="*/ 109 w 310"/>
                <a:gd name="T31" fmla="*/ 279 h 376"/>
                <a:gd name="T32" fmla="*/ 116 w 310"/>
                <a:gd name="T33" fmla="*/ 256 h 376"/>
                <a:gd name="T34" fmla="*/ 129 w 310"/>
                <a:gd name="T35" fmla="*/ 234 h 376"/>
                <a:gd name="T36" fmla="*/ 142 w 310"/>
                <a:gd name="T37" fmla="*/ 217 h 376"/>
                <a:gd name="T38" fmla="*/ 146 w 310"/>
                <a:gd name="T39" fmla="*/ 212 h 376"/>
                <a:gd name="T40" fmla="*/ 208 w 310"/>
                <a:gd name="T41" fmla="*/ 179 h 376"/>
                <a:gd name="T42" fmla="*/ 250 w 310"/>
                <a:gd name="T43" fmla="*/ 141 h 376"/>
                <a:gd name="T44" fmla="*/ 280 w 310"/>
                <a:gd name="T45" fmla="*/ 106 h 376"/>
                <a:gd name="T46" fmla="*/ 301 w 310"/>
                <a:gd name="T47" fmla="*/ 73 h 376"/>
                <a:gd name="T48" fmla="*/ 307 w 310"/>
                <a:gd name="T49" fmla="*/ 42 h 376"/>
                <a:gd name="T50" fmla="*/ 310 w 310"/>
                <a:gd name="T51" fmla="*/ 20 h 376"/>
                <a:gd name="T52" fmla="*/ 310 w 310"/>
                <a:gd name="T53" fmla="*/ 4 h 376"/>
                <a:gd name="T54" fmla="*/ 310 w 310"/>
                <a:gd name="T55" fmla="*/ 0 h 376"/>
                <a:gd name="T56" fmla="*/ 301 w 310"/>
                <a:gd name="T57" fmla="*/ 23 h 376"/>
                <a:gd name="T58" fmla="*/ 283 w 310"/>
                <a:gd name="T59" fmla="*/ 44 h 376"/>
                <a:gd name="T60" fmla="*/ 258 w 310"/>
                <a:gd name="T61" fmla="*/ 66 h 376"/>
                <a:gd name="T62" fmla="*/ 233 w 310"/>
                <a:gd name="T63" fmla="*/ 83 h 376"/>
                <a:gd name="T64" fmla="*/ 206 w 310"/>
                <a:gd name="T65" fmla="*/ 97 h 376"/>
                <a:gd name="T66" fmla="*/ 185 w 310"/>
                <a:gd name="T67" fmla="*/ 106 h 376"/>
                <a:gd name="T68" fmla="*/ 168 w 310"/>
                <a:gd name="T69" fmla="*/ 114 h 376"/>
                <a:gd name="T70" fmla="*/ 163 w 310"/>
                <a:gd name="T71" fmla="*/ 117 h 376"/>
                <a:gd name="T72" fmla="*/ 59 w 310"/>
                <a:gd name="T73" fmla="*/ 193 h 376"/>
                <a:gd name="T74" fmla="*/ 9 w 310"/>
                <a:gd name="T75" fmla="*/ 250 h 376"/>
                <a:gd name="T76" fmla="*/ 0 w 310"/>
                <a:gd name="T77" fmla="*/ 296 h 376"/>
                <a:gd name="T78" fmla="*/ 22 w 310"/>
                <a:gd name="T79" fmla="*/ 327 h 376"/>
                <a:gd name="T80" fmla="*/ 59 w 310"/>
                <a:gd name="T81" fmla="*/ 349 h 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10" h="376">
                  <a:moveTo>
                    <a:pt x="59" y="349"/>
                  </a:moveTo>
                  <a:lnTo>
                    <a:pt x="101" y="361"/>
                  </a:lnTo>
                  <a:lnTo>
                    <a:pt x="136" y="365"/>
                  </a:lnTo>
                  <a:lnTo>
                    <a:pt x="151" y="368"/>
                  </a:lnTo>
                  <a:lnTo>
                    <a:pt x="181" y="373"/>
                  </a:lnTo>
                  <a:lnTo>
                    <a:pt x="206" y="376"/>
                  </a:lnTo>
                  <a:lnTo>
                    <a:pt x="230" y="373"/>
                  </a:lnTo>
                  <a:lnTo>
                    <a:pt x="250" y="368"/>
                  </a:lnTo>
                  <a:lnTo>
                    <a:pt x="268" y="365"/>
                  </a:lnTo>
                  <a:lnTo>
                    <a:pt x="280" y="361"/>
                  </a:lnTo>
                  <a:lnTo>
                    <a:pt x="288" y="358"/>
                  </a:lnTo>
                  <a:lnTo>
                    <a:pt x="290" y="356"/>
                  </a:lnTo>
                  <a:lnTo>
                    <a:pt x="200" y="347"/>
                  </a:lnTo>
                  <a:lnTo>
                    <a:pt x="146" y="330"/>
                  </a:lnTo>
                  <a:lnTo>
                    <a:pt x="116" y="306"/>
                  </a:lnTo>
                  <a:lnTo>
                    <a:pt x="109" y="279"/>
                  </a:lnTo>
                  <a:lnTo>
                    <a:pt x="116" y="256"/>
                  </a:lnTo>
                  <a:lnTo>
                    <a:pt x="129" y="234"/>
                  </a:lnTo>
                  <a:lnTo>
                    <a:pt x="142" y="217"/>
                  </a:lnTo>
                  <a:lnTo>
                    <a:pt x="146" y="212"/>
                  </a:lnTo>
                  <a:lnTo>
                    <a:pt x="208" y="179"/>
                  </a:lnTo>
                  <a:lnTo>
                    <a:pt x="250" y="141"/>
                  </a:lnTo>
                  <a:lnTo>
                    <a:pt x="280" y="106"/>
                  </a:lnTo>
                  <a:lnTo>
                    <a:pt x="301" y="73"/>
                  </a:lnTo>
                  <a:lnTo>
                    <a:pt x="307" y="42"/>
                  </a:lnTo>
                  <a:lnTo>
                    <a:pt x="310" y="20"/>
                  </a:lnTo>
                  <a:lnTo>
                    <a:pt x="310" y="4"/>
                  </a:lnTo>
                  <a:lnTo>
                    <a:pt x="310" y="0"/>
                  </a:lnTo>
                  <a:lnTo>
                    <a:pt x="301" y="23"/>
                  </a:lnTo>
                  <a:lnTo>
                    <a:pt x="283" y="44"/>
                  </a:lnTo>
                  <a:lnTo>
                    <a:pt x="258" y="66"/>
                  </a:lnTo>
                  <a:lnTo>
                    <a:pt x="233" y="83"/>
                  </a:lnTo>
                  <a:lnTo>
                    <a:pt x="206" y="97"/>
                  </a:lnTo>
                  <a:lnTo>
                    <a:pt x="185" y="106"/>
                  </a:lnTo>
                  <a:lnTo>
                    <a:pt x="168" y="114"/>
                  </a:lnTo>
                  <a:lnTo>
                    <a:pt x="163" y="117"/>
                  </a:lnTo>
                  <a:lnTo>
                    <a:pt x="59" y="193"/>
                  </a:lnTo>
                  <a:lnTo>
                    <a:pt x="9" y="250"/>
                  </a:lnTo>
                  <a:lnTo>
                    <a:pt x="0" y="296"/>
                  </a:lnTo>
                  <a:lnTo>
                    <a:pt x="22" y="327"/>
                  </a:lnTo>
                  <a:lnTo>
                    <a:pt x="59" y="34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grpSp>
          <p:nvGrpSpPr>
            <p:cNvPr id="24" name="Skupina 23"/>
            <p:cNvGrpSpPr/>
            <p:nvPr/>
          </p:nvGrpSpPr>
          <p:grpSpPr>
            <a:xfrm>
              <a:off x="948016" y="2265048"/>
              <a:ext cx="4438869" cy="3203052"/>
              <a:chOff x="2250079" y="3239237"/>
              <a:chExt cx="4438869" cy="3203052"/>
            </a:xfrm>
          </p:grpSpPr>
          <p:grpSp>
            <p:nvGrpSpPr>
              <p:cNvPr id="7" name="Skupina 6"/>
              <p:cNvGrpSpPr/>
              <p:nvPr/>
            </p:nvGrpSpPr>
            <p:grpSpPr>
              <a:xfrm>
                <a:off x="2250079" y="3239237"/>
                <a:ext cx="4438869" cy="3203052"/>
                <a:chOff x="2250080" y="3344028"/>
                <a:chExt cx="4438869" cy="3203052"/>
              </a:xfrm>
            </p:grpSpPr>
            <p:grpSp>
              <p:nvGrpSpPr>
                <p:cNvPr id="2" name="Skupina 1"/>
                <p:cNvGrpSpPr/>
                <p:nvPr/>
              </p:nvGrpSpPr>
              <p:grpSpPr>
                <a:xfrm>
                  <a:off x="3580639" y="5554009"/>
                  <a:ext cx="1111885" cy="993071"/>
                  <a:chOff x="3580639" y="5554009"/>
                  <a:chExt cx="1111885" cy="993071"/>
                </a:xfrm>
              </p:grpSpPr>
              <p:sp>
                <p:nvSpPr>
                  <p:cNvPr id="16" name="Freeform 39"/>
                  <p:cNvSpPr>
                    <a:spLocks/>
                  </p:cNvSpPr>
                  <p:nvPr/>
                </p:nvSpPr>
                <p:spPr bwMode="auto">
                  <a:xfrm>
                    <a:off x="4018239" y="5554009"/>
                    <a:ext cx="335162" cy="388362"/>
                  </a:xfrm>
                  <a:custGeom>
                    <a:avLst/>
                    <a:gdLst>
                      <a:gd name="T0" fmla="*/ 67 w 378"/>
                      <a:gd name="T1" fmla="*/ 421 h 438"/>
                      <a:gd name="T2" fmla="*/ 58 w 378"/>
                      <a:gd name="T3" fmla="*/ 416 h 438"/>
                      <a:gd name="T4" fmla="*/ 37 w 378"/>
                      <a:gd name="T5" fmla="*/ 400 h 438"/>
                      <a:gd name="T6" fmla="*/ 15 w 378"/>
                      <a:gd name="T7" fmla="*/ 371 h 438"/>
                      <a:gd name="T8" fmla="*/ 0 w 378"/>
                      <a:gd name="T9" fmla="*/ 327 h 438"/>
                      <a:gd name="T10" fmla="*/ 2 w 378"/>
                      <a:gd name="T11" fmla="*/ 272 h 438"/>
                      <a:gd name="T12" fmla="*/ 34 w 378"/>
                      <a:gd name="T13" fmla="*/ 198 h 438"/>
                      <a:gd name="T14" fmla="*/ 101 w 378"/>
                      <a:gd name="T15" fmla="*/ 107 h 438"/>
                      <a:gd name="T16" fmla="*/ 219 w 378"/>
                      <a:gd name="T17" fmla="*/ 0 h 438"/>
                      <a:gd name="T18" fmla="*/ 228 w 378"/>
                      <a:gd name="T19" fmla="*/ 5 h 438"/>
                      <a:gd name="T20" fmla="*/ 256 w 378"/>
                      <a:gd name="T21" fmla="*/ 24 h 438"/>
                      <a:gd name="T22" fmla="*/ 290 w 378"/>
                      <a:gd name="T23" fmla="*/ 51 h 438"/>
                      <a:gd name="T24" fmla="*/ 328 w 378"/>
                      <a:gd name="T25" fmla="*/ 86 h 438"/>
                      <a:gd name="T26" fmla="*/ 358 w 378"/>
                      <a:gd name="T27" fmla="*/ 134 h 438"/>
                      <a:gd name="T28" fmla="*/ 378 w 378"/>
                      <a:gd name="T29" fmla="*/ 186 h 438"/>
                      <a:gd name="T30" fmla="*/ 376 w 378"/>
                      <a:gd name="T31" fmla="*/ 248 h 438"/>
                      <a:gd name="T32" fmla="*/ 346 w 378"/>
                      <a:gd name="T33" fmla="*/ 316 h 438"/>
                      <a:gd name="T34" fmla="*/ 340 w 378"/>
                      <a:gd name="T35" fmla="*/ 323 h 438"/>
                      <a:gd name="T36" fmla="*/ 326 w 378"/>
                      <a:gd name="T37" fmla="*/ 342 h 438"/>
                      <a:gd name="T38" fmla="*/ 298 w 378"/>
                      <a:gd name="T39" fmla="*/ 369 h 438"/>
                      <a:gd name="T40" fmla="*/ 266 w 378"/>
                      <a:gd name="T41" fmla="*/ 395 h 438"/>
                      <a:gd name="T42" fmla="*/ 226 w 378"/>
                      <a:gd name="T43" fmla="*/ 418 h 438"/>
                      <a:gd name="T44" fmla="*/ 179 w 378"/>
                      <a:gd name="T45" fmla="*/ 436 h 438"/>
                      <a:gd name="T46" fmla="*/ 124 w 378"/>
                      <a:gd name="T47" fmla="*/ 438 h 438"/>
                      <a:gd name="T48" fmla="*/ 67 w 378"/>
                      <a:gd name="T49" fmla="*/ 421 h 438"/>
                      <a:gd name="T50" fmla="*/ 67 w 378"/>
                      <a:gd name="T51" fmla="*/ 421 h 43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</a:cxnLst>
                    <a:rect l="0" t="0" r="r" b="b"/>
                    <a:pathLst>
                      <a:path w="378" h="438">
                        <a:moveTo>
                          <a:pt x="67" y="421"/>
                        </a:moveTo>
                        <a:lnTo>
                          <a:pt x="58" y="416"/>
                        </a:lnTo>
                        <a:lnTo>
                          <a:pt x="37" y="400"/>
                        </a:lnTo>
                        <a:lnTo>
                          <a:pt x="15" y="371"/>
                        </a:lnTo>
                        <a:lnTo>
                          <a:pt x="0" y="327"/>
                        </a:lnTo>
                        <a:lnTo>
                          <a:pt x="2" y="272"/>
                        </a:lnTo>
                        <a:lnTo>
                          <a:pt x="34" y="198"/>
                        </a:lnTo>
                        <a:lnTo>
                          <a:pt x="101" y="107"/>
                        </a:lnTo>
                        <a:lnTo>
                          <a:pt x="219" y="0"/>
                        </a:lnTo>
                        <a:lnTo>
                          <a:pt x="228" y="5"/>
                        </a:lnTo>
                        <a:lnTo>
                          <a:pt x="256" y="24"/>
                        </a:lnTo>
                        <a:lnTo>
                          <a:pt x="290" y="51"/>
                        </a:lnTo>
                        <a:lnTo>
                          <a:pt x="328" y="86"/>
                        </a:lnTo>
                        <a:lnTo>
                          <a:pt x="358" y="134"/>
                        </a:lnTo>
                        <a:lnTo>
                          <a:pt x="378" y="186"/>
                        </a:lnTo>
                        <a:lnTo>
                          <a:pt x="376" y="248"/>
                        </a:lnTo>
                        <a:lnTo>
                          <a:pt x="346" y="316"/>
                        </a:lnTo>
                        <a:lnTo>
                          <a:pt x="340" y="323"/>
                        </a:lnTo>
                        <a:lnTo>
                          <a:pt x="326" y="342"/>
                        </a:lnTo>
                        <a:lnTo>
                          <a:pt x="298" y="369"/>
                        </a:lnTo>
                        <a:lnTo>
                          <a:pt x="266" y="395"/>
                        </a:lnTo>
                        <a:lnTo>
                          <a:pt x="226" y="418"/>
                        </a:lnTo>
                        <a:lnTo>
                          <a:pt x="179" y="436"/>
                        </a:lnTo>
                        <a:lnTo>
                          <a:pt x="124" y="438"/>
                        </a:lnTo>
                        <a:lnTo>
                          <a:pt x="67" y="421"/>
                        </a:lnTo>
                        <a:lnTo>
                          <a:pt x="67" y="421"/>
                        </a:lnTo>
                        <a:close/>
                      </a:path>
                    </a:pathLst>
                  </a:custGeom>
                  <a:solidFill>
                    <a:srgbClr val="FFFF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7" name="Freeform 40"/>
                  <p:cNvSpPr>
                    <a:spLocks/>
                  </p:cNvSpPr>
                  <p:nvPr/>
                </p:nvSpPr>
                <p:spPr bwMode="auto">
                  <a:xfrm>
                    <a:off x="3580639" y="5963651"/>
                    <a:ext cx="1111885" cy="583429"/>
                  </a:xfrm>
                  <a:custGeom>
                    <a:avLst/>
                    <a:gdLst>
                      <a:gd name="T0" fmla="*/ 1227 w 1254"/>
                      <a:gd name="T1" fmla="*/ 238 h 658"/>
                      <a:gd name="T2" fmla="*/ 1145 w 1254"/>
                      <a:gd name="T3" fmla="*/ 180 h 658"/>
                      <a:gd name="T4" fmla="*/ 999 w 1254"/>
                      <a:gd name="T5" fmla="*/ 168 h 658"/>
                      <a:gd name="T6" fmla="*/ 848 w 1254"/>
                      <a:gd name="T7" fmla="*/ 202 h 658"/>
                      <a:gd name="T8" fmla="*/ 743 w 1254"/>
                      <a:gd name="T9" fmla="*/ 200 h 658"/>
                      <a:gd name="T10" fmla="*/ 687 w 1254"/>
                      <a:gd name="T11" fmla="*/ 84 h 658"/>
                      <a:gd name="T12" fmla="*/ 687 w 1254"/>
                      <a:gd name="T13" fmla="*/ 7 h 658"/>
                      <a:gd name="T14" fmla="*/ 587 w 1254"/>
                      <a:gd name="T15" fmla="*/ 27 h 658"/>
                      <a:gd name="T16" fmla="*/ 440 w 1254"/>
                      <a:gd name="T17" fmla="*/ 12 h 658"/>
                      <a:gd name="T18" fmla="*/ 477 w 1254"/>
                      <a:gd name="T19" fmla="*/ 34 h 658"/>
                      <a:gd name="T20" fmla="*/ 569 w 1254"/>
                      <a:gd name="T21" fmla="*/ 65 h 658"/>
                      <a:gd name="T22" fmla="*/ 646 w 1254"/>
                      <a:gd name="T23" fmla="*/ 67 h 658"/>
                      <a:gd name="T24" fmla="*/ 636 w 1254"/>
                      <a:gd name="T25" fmla="*/ 109 h 658"/>
                      <a:gd name="T26" fmla="*/ 634 w 1254"/>
                      <a:gd name="T27" fmla="*/ 173 h 658"/>
                      <a:gd name="T28" fmla="*/ 676 w 1254"/>
                      <a:gd name="T29" fmla="*/ 233 h 658"/>
                      <a:gd name="T30" fmla="*/ 788 w 1254"/>
                      <a:gd name="T31" fmla="*/ 257 h 658"/>
                      <a:gd name="T32" fmla="*/ 1001 w 1254"/>
                      <a:gd name="T33" fmla="*/ 216 h 658"/>
                      <a:gd name="T34" fmla="*/ 1023 w 1254"/>
                      <a:gd name="T35" fmla="*/ 219 h 658"/>
                      <a:gd name="T36" fmla="*/ 1077 w 1254"/>
                      <a:gd name="T37" fmla="*/ 228 h 658"/>
                      <a:gd name="T38" fmla="*/ 1125 w 1254"/>
                      <a:gd name="T39" fmla="*/ 250 h 658"/>
                      <a:gd name="T40" fmla="*/ 1170 w 1254"/>
                      <a:gd name="T41" fmla="*/ 337 h 658"/>
                      <a:gd name="T42" fmla="*/ 1133 w 1254"/>
                      <a:gd name="T43" fmla="*/ 466 h 658"/>
                      <a:gd name="T44" fmla="*/ 1007 w 1254"/>
                      <a:gd name="T45" fmla="*/ 541 h 658"/>
                      <a:gd name="T46" fmla="*/ 876 w 1254"/>
                      <a:gd name="T47" fmla="*/ 579 h 658"/>
                      <a:gd name="T48" fmla="*/ 713 w 1254"/>
                      <a:gd name="T49" fmla="*/ 598 h 658"/>
                      <a:gd name="T50" fmla="*/ 528 w 1254"/>
                      <a:gd name="T51" fmla="*/ 590 h 658"/>
                      <a:gd name="T52" fmla="*/ 326 w 1254"/>
                      <a:gd name="T53" fmla="*/ 552 h 658"/>
                      <a:gd name="T54" fmla="*/ 180 w 1254"/>
                      <a:gd name="T55" fmla="*/ 494 h 658"/>
                      <a:gd name="T56" fmla="*/ 135 w 1254"/>
                      <a:gd name="T57" fmla="*/ 401 h 658"/>
                      <a:gd name="T58" fmla="*/ 249 w 1254"/>
                      <a:gd name="T59" fmla="*/ 284 h 658"/>
                      <a:gd name="T60" fmla="*/ 393 w 1254"/>
                      <a:gd name="T61" fmla="*/ 250 h 658"/>
                      <a:gd name="T62" fmla="*/ 460 w 1254"/>
                      <a:gd name="T63" fmla="*/ 193 h 658"/>
                      <a:gd name="T64" fmla="*/ 380 w 1254"/>
                      <a:gd name="T65" fmla="*/ 18 h 658"/>
                      <a:gd name="T66" fmla="*/ 401 w 1254"/>
                      <a:gd name="T67" fmla="*/ 73 h 658"/>
                      <a:gd name="T68" fmla="*/ 403 w 1254"/>
                      <a:gd name="T69" fmla="*/ 171 h 658"/>
                      <a:gd name="T70" fmla="*/ 343 w 1254"/>
                      <a:gd name="T71" fmla="*/ 202 h 658"/>
                      <a:gd name="T72" fmla="*/ 212 w 1254"/>
                      <a:gd name="T73" fmla="*/ 204 h 658"/>
                      <a:gd name="T74" fmla="*/ 47 w 1254"/>
                      <a:gd name="T75" fmla="*/ 288 h 658"/>
                      <a:gd name="T76" fmla="*/ 6 w 1254"/>
                      <a:gd name="T77" fmla="*/ 363 h 658"/>
                      <a:gd name="T78" fmla="*/ 0 w 1254"/>
                      <a:gd name="T79" fmla="*/ 415 h 658"/>
                      <a:gd name="T80" fmla="*/ 23 w 1254"/>
                      <a:gd name="T81" fmla="*/ 492 h 658"/>
                      <a:gd name="T82" fmla="*/ 107 w 1254"/>
                      <a:gd name="T83" fmla="*/ 572 h 658"/>
                      <a:gd name="T84" fmla="*/ 286 w 1254"/>
                      <a:gd name="T85" fmla="*/ 632 h 658"/>
                      <a:gd name="T86" fmla="*/ 477 w 1254"/>
                      <a:gd name="T87" fmla="*/ 650 h 658"/>
                      <a:gd name="T88" fmla="*/ 535 w 1254"/>
                      <a:gd name="T89" fmla="*/ 656 h 658"/>
                      <a:gd name="T90" fmla="*/ 642 w 1254"/>
                      <a:gd name="T91" fmla="*/ 658 h 658"/>
                      <a:gd name="T92" fmla="*/ 784 w 1254"/>
                      <a:gd name="T93" fmla="*/ 650 h 658"/>
                      <a:gd name="T94" fmla="*/ 937 w 1254"/>
                      <a:gd name="T95" fmla="*/ 629 h 658"/>
                      <a:gd name="T96" fmla="*/ 1085 w 1254"/>
                      <a:gd name="T97" fmla="*/ 585 h 658"/>
                      <a:gd name="T98" fmla="*/ 1247 w 1254"/>
                      <a:gd name="T99" fmla="*/ 420 h 658"/>
                      <a:gd name="T100" fmla="*/ 1242 w 1254"/>
                      <a:gd name="T101" fmla="*/ 273 h 65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  <a:cxn ang="0">
                        <a:pos x="T78" y="T79"/>
                      </a:cxn>
                      <a:cxn ang="0">
                        <a:pos x="T80" y="T81"/>
                      </a:cxn>
                      <a:cxn ang="0">
                        <a:pos x="T82" y="T83"/>
                      </a:cxn>
                      <a:cxn ang="0">
                        <a:pos x="T84" y="T85"/>
                      </a:cxn>
                      <a:cxn ang="0">
                        <a:pos x="T86" y="T87"/>
                      </a:cxn>
                      <a:cxn ang="0">
                        <a:pos x="T88" y="T89"/>
                      </a:cxn>
                      <a:cxn ang="0">
                        <a:pos x="T90" y="T91"/>
                      </a:cxn>
                      <a:cxn ang="0">
                        <a:pos x="T92" y="T93"/>
                      </a:cxn>
                      <a:cxn ang="0">
                        <a:pos x="T94" y="T95"/>
                      </a:cxn>
                      <a:cxn ang="0">
                        <a:pos x="T96" y="T97"/>
                      </a:cxn>
                      <a:cxn ang="0">
                        <a:pos x="T98" y="T99"/>
                      </a:cxn>
                      <a:cxn ang="0">
                        <a:pos x="T100" y="T101"/>
                      </a:cxn>
                    </a:cxnLst>
                    <a:rect l="0" t="0" r="r" b="b"/>
                    <a:pathLst>
                      <a:path w="1254" h="658">
                        <a:moveTo>
                          <a:pt x="1242" y="273"/>
                        </a:moveTo>
                        <a:lnTo>
                          <a:pt x="1232" y="248"/>
                        </a:lnTo>
                        <a:lnTo>
                          <a:pt x="1227" y="238"/>
                        </a:lnTo>
                        <a:lnTo>
                          <a:pt x="1204" y="213"/>
                        </a:lnTo>
                        <a:lnTo>
                          <a:pt x="1178" y="195"/>
                        </a:lnTo>
                        <a:lnTo>
                          <a:pt x="1145" y="180"/>
                        </a:lnTo>
                        <a:lnTo>
                          <a:pt x="1103" y="168"/>
                        </a:lnTo>
                        <a:lnTo>
                          <a:pt x="1056" y="166"/>
                        </a:lnTo>
                        <a:lnTo>
                          <a:pt x="999" y="168"/>
                        </a:lnTo>
                        <a:lnTo>
                          <a:pt x="932" y="180"/>
                        </a:lnTo>
                        <a:lnTo>
                          <a:pt x="857" y="200"/>
                        </a:lnTo>
                        <a:lnTo>
                          <a:pt x="848" y="202"/>
                        </a:lnTo>
                        <a:lnTo>
                          <a:pt x="820" y="204"/>
                        </a:lnTo>
                        <a:lnTo>
                          <a:pt x="784" y="206"/>
                        </a:lnTo>
                        <a:lnTo>
                          <a:pt x="743" y="200"/>
                        </a:lnTo>
                        <a:lnTo>
                          <a:pt x="711" y="180"/>
                        </a:lnTo>
                        <a:lnTo>
                          <a:pt x="689" y="142"/>
                        </a:lnTo>
                        <a:lnTo>
                          <a:pt x="687" y="84"/>
                        </a:lnTo>
                        <a:lnTo>
                          <a:pt x="709" y="0"/>
                        </a:lnTo>
                        <a:lnTo>
                          <a:pt x="704" y="3"/>
                        </a:lnTo>
                        <a:lnTo>
                          <a:pt x="687" y="7"/>
                        </a:lnTo>
                        <a:lnTo>
                          <a:pt x="661" y="15"/>
                        </a:lnTo>
                        <a:lnTo>
                          <a:pt x="627" y="22"/>
                        </a:lnTo>
                        <a:lnTo>
                          <a:pt x="587" y="27"/>
                        </a:lnTo>
                        <a:lnTo>
                          <a:pt x="543" y="27"/>
                        </a:lnTo>
                        <a:lnTo>
                          <a:pt x="492" y="24"/>
                        </a:lnTo>
                        <a:lnTo>
                          <a:pt x="440" y="12"/>
                        </a:lnTo>
                        <a:lnTo>
                          <a:pt x="445" y="15"/>
                        </a:lnTo>
                        <a:lnTo>
                          <a:pt x="457" y="22"/>
                        </a:lnTo>
                        <a:lnTo>
                          <a:pt x="477" y="34"/>
                        </a:lnTo>
                        <a:lnTo>
                          <a:pt x="505" y="46"/>
                        </a:lnTo>
                        <a:lnTo>
                          <a:pt x="535" y="56"/>
                        </a:lnTo>
                        <a:lnTo>
                          <a:pt x="569" y="65"/>
                        </a:lnTo>
                        <a:lnTo>
                          <a:pt x="610" y="67"/>
                        </a:lnTo>
                        <a:lnTo>
                          <a:pt x="649" y="65"/>
                        </a:lnTo>
                        <a:lnTo>
                          <a:pt x="646" y="67"/>
                        </a:lnTo>
                        <a:lnTo>
                          <a:pt x="644" y="77"/>
                        </a:lnTo>
                        <a:lnTo>
                          <a:pt x="640" y="91"/>
                        </a:lnTo>
                        <a:lnTo>
                          <a:pt x="636" y="109"/>
                        </a:lnTo>
                        <a:lnTo>
                          <a:pt x="631" y="130"/>
                        </a:lnTo>
                        <a:lnTo>
                          <a:pt x="631" y="151"/>
                        </a:lnTo>
                        <a:lnTo>
                          <a:pt x="634" y="173"/>
                        </a:lnTo>
                        <a:lnTo>
                          <a:pt x="644" y="195"/>
                        </a:lnTo>
                        <a:lnTo>
                          <a:pt x="657" y="216"/>
                        </a:lnTo>
                        <a:lnTo>
                          <a:pt x="676" y="233"/>
                        </a:lnTo>
                        <a:lnTo>
                          <a:pt x="704" y="244"/>
                        </a:lnTo>
                        <a:lnTo>
                          <a:pt x="741" y="255"/>
                        </a:lnTo>
                        <a:lnTo>
                          <a:pt x="788" y="257"/>
                        </a:lnTo>
                        <a:lnTo>
                          <a:pt x="848" y="253"/>
                        </a:lnTo>
                        <a:lnTo>
                          <a:pt x="917" y="238"/>
                        </a:lnTo>
                        <a:lnTo>
                          <a:pt x="1001" y="216"/>
                        </a:lnTo>
                        <a:lnTo>
                          <a:pt x="1005" y="216"/>
                        </a:lnTo>
                        <a:lnTo>
                          <a:pt x="1011" y="216"/>
                        </a:lnTo>
                        <a:lnTo>
                          <a:pt x="1023" y="219"/>
                        </a:lnTo>
                        <a:lnTo>
                          <a:pt x="1038" y="221"/>
                        </a:lnTo>
                        <a:lnTo>
                          <a:pt x="1058" y="224"/>
                        </a:lnTo>
                        <a:lnTo>
                          <a:pt x="1077" y="228"/>
                        </a:lnTo>
                        <a:lnTo>
                          <a:pt x="1098" y="235"/>
                        </a:lnTo>
                        <a:lnTo>
                          <a:pt x="1120" y="242"/>
                        </a:lnTo>
                        <a:lnTo>
                          <a:pt x="1125" y="250"/>
                        </a:lnTo>
                        <a:lnTo>
                          <a:pt x="1140" y="269"/>
                        </a:lnTo>
                        <a:lnTo>
                          <a:pt x="1157" y="297"/>
                        </a:lnTo>
                        <a:lnTo>
                          <a:pt x="1170" y="337"/>
                        </a:lnTo>
                        <a:lnTo>
                          <a:pt x="1174" y="377"/>
                        </a:lnTo>
                        <a:lnTo>
                          <a:pt x="1165" y="423"/>
                        </a:lnTo>
                        <a:lnTo>
                          <a:pt x="1133" y="466"/>
                        </a:lnTo>
                        <a:lnTo>
                          <a:pt x="1075" y="509"/>
                        </a:lnTo>
                        <a:lnTo>
                          <a:pt x="1043" y="526"/>
                        </a:lnTo>
                        <a:lnTo>
                          <a:pt x="1007" y="541"/>
                        </a:lnTo>
                        <a:lnTo>
                          <a:pt x="967" y="554"/>
                        </a:lnTo>
                        <a:lnTo>
                          <a:pt x="922" y="567"/>
                        </a:lnTo>
                        <a:lnTo>
                          <a:pt x="876" y="579"/>
                        </a:lnTo>
                        <a:lnTo>
                          <a:pt x="823" y="588"/>
                        </a:lnTo>
                        <a:lnTo>
                          <a:pt x="769" y="592"/>
                        </a:lnTo>
                        <a:lnTo>
                          <a:pt x="713" y="598"/>
                        </a:lnTo>
                        <a:lnTo>
                          <a:pt x="655" y="600"/>
                        </a:lnTo>
                        <a:lnTo>
                          <a:pt x="592" y="598"/>
                        </a:lnTo>
                        <a:lnTo>
                          <a:pt x="528" y="590"/>
                        </a:lnTo>
                        <a:lnTo>
                          <a:pt x="463" y="583"/>
                        </a:lnTo>
                        <a:lnTo>
                          <a:pt x="395" y="569"/>
                        </a:lnTo>
                        <a:lnTo>
                          <a:pt x="326" y="552"/>
                        </a:lnTo>
                        <a:lnTo>
                          <a:pt x="257" y="528"/>
                        </a:lnTo>
                        <a:lnTo>
                          <a:pt x="187" y="501"/>
                        </a:lnTo>
                        <a:lnTo>
                          <a:pt x="180" y="494"/>
                        </a:lnTo>
                        <a:lnTo>
                          <a:pt x="162" y="470"/>
                        </a:lnTo>
                        <a:lnTo>
                          <a:pt x="144" y="439"/>
                        </a:lnTo>
                        <a:lnTo>
                          <a:pt x="135" y="401"/>
                        </a:lnTo>
                        <a:lnTo>
                          <a:pt x="142" y="360"/>
                        </a:lnTo>
                        <a:lnTo>
                          <a:pt x="177" y="319"/>
                        </a:lnTo>
                        <a:lnTo>
                          <a:pt x="249" y="284"/>
                        </a:lnTo>
                        <a:lnTo>
                          <a:pt x="363" y="257"/>
                        </a:lnTo>
                        <a:lnTo>
                          <a:pt x="373" y="257"/>
                        </a:lnTo>
                        <a:lnTo>
                          <a:pt x="393" y="250"/>
                        </a:lnTo>
                        <a:lnTo>
                          <a:pt x="421" y="240"/>
                        </a:lnTo>
                        <a:lnTo>
                          <a:pt x="445" y="221"/>
                        </a:lnTo>
                        <a:lnTo>
                          <a:pt x="460" y="193"/>
                        </a:lnTo>
                        <a:lnTo>
                          <a:pt x="460" y="149"/>
                        </a:lnTo>
                        <a:lnTo>
                          <a:pt x="436" y="91"/>
                        </a:lnTo>
                        <a:lnTo>
                          <a:pt x="380" y="18"/>
                        </a:lnTo>
                        <a:lnTo>
                          <a:pt x="384" y="24"/>
                        </a:lnTo>
                        <a:lnTo>
                          <a:pt x="391" y="44"/>
                        </a:lnTo>
                        <a:lnTo>
                          <a:pt x="401" y="73"/>
                        </a:lnTo>
                        <a:lnTo>
                          <a:pt x="408" y="106"/>
                        </a:lnTo>
                        <a:lnTo>
                          <a:pt x="410" y="140"/>
                        </a:lnTo>
                        <a:lnTo>
                          <a:pt x="403" y="171"/>
                        </a:lnTo>
                        <a:lnTo>
                          <a:pt x="386" y="193"/>
                        </a:lnTo>
                        <a:lnTo>
                          <a:pt x="356" y="204"/>
                        </a:lnTo>
                        <a:lnTo>
                          <a:pt x="343" y="202"/>
                        </a:lnTo>
                        <a:lnTo>
                          <a:pt x="313" y="200"/>
                        </a:lnTo>
                        <a:lnTo>
                          <a:pt x="266" y="200"/>
                        </a:lnTo>
                        <a:lnTo>
                          <a:pt x="212" y="204"/>
                        </a:lnTo>
                        <a:lnTo>
                          <a:pt x="152" y="219"/>
                        </a:lnTo>
                        <a:lnTo>
                          <a:pt x="94" y="244"/>
                        </a:lnTo>
                        <a:lnTo>
                          <a:pt x="47" y="288"/>
                        </a:lnTo>
                        <a:lnTo>
                          <a:pt x="10" y="350"/>
                        </a:lnTo>
                        <a:lnTo>
                          <a:pt x="10" y="353"/>
                        </a:lnTo>
                        <a:lnTo>
                          <a:pt x="6" y="363"/>
                        </a:lnTo>
                        <a:lnTo>
                          <a:pt x="3" y="377"/>
                        </a:lnTo>
                        <a:lnTo>
                          <a:pt x="0" y="394"/>
                        </a:lnTo>
                        <a:lnTo>
                          <a:pt x="0" y="415"/>
                        </a:lnTo>
                        <a:lnTo>
                          <a:pt x="3" y="439"/>
                        </a:lnTo>
                        <a:lnTo>
                          <a:pt x="10" y="466"/>
                        </a:lnTo>
                        <a:lnTo>
                          <a:pt x="23" y="492"/>
                        </a:lnTo>
                        <a:lnTo>
                          <a:pt x="43" y="521"/>
                        </a:lnTo>
                        <a:lnTo>
                          <a:pt x="70" y="547"/>
                        </a:lnTo>
                        <a:lnTo>
                          <a:pt x="107" y="572"/>
                        </a:lnTo>
                        <a:lnTo>
                          <a:pt x="154" y="596"/>
                        </a:lnTo>
                        <a:lnTo>
                          <a:pt x="214" y="614"/>
                        </a:lnTo>
                        <a:lnTo>
                          <a:pt x="286" y="632"/>
                        </a:lnTo>
                        <a:lnTo>
                          <a:pt x="371" y="643"/>
                        </a:lnTo>
                        <a:lnTo>
                          <a:pt x="472" y="650"/>
                        </a:lnTo>
                        <a:lnTo>
                          <a:pt x="477" y="650"/>
                        </a:lnTo>
                        <a:lnTo>
                          <a:pt x="490" y="652"/>
                        </a:lnTo>
                        <a:lnTo>
                          <a:pt x="507" y="652"/>
                        </a:lnTo>
                        <a:lnTo>
                          <a:pt x="535" y="656"/>
                        </a:lnTo>
                        <a:lnTo>
                          <a:pt x="565" y="656"/>
                        </a:lnTo>
                        <a:lnTo>
                          <a:pt x="602" y="658"/>
                        </a:lnTo>
                        <a:lnTo>
                          <a:pt x="642" y="658"/>
                        </a:lnTo>
                        <a:lnTo>
                          <a:pt x="687" y="656"/>
                        </a:lnTo>
                        <a:lnTo>
                          <a:pt x="734" y="652"/>
                        </a:lnTo>
                        <a:lnTo>
                          <a:pt x="784" y="650"/>
                        </a:lnTo>
                        <a:lnTo>
                          <a:pt x="833" y="645"/>
                        </a:lnTo>
                        <a:lnTo>
                          <a:pt x="885" y="638"/>
                        </a:lnTo>
                        <a:lnTo>
                          <a:pt x="937" y="629"/>
                        </a:lnTo>
                        <a:lnTo>
                          <a:pt x="990" y="617"/>
                        </a:lnTo>
                        <a:lnTo>
                          <a:pt x="1038" y="603"/>
                        </a:lnTo>
                        <a:lnTo>
                          <a:pt x="1085" y="585"/>
                        </a:lnTo>
                        <a:lnTo>
                          <a:pt x="1167" y="535"/>
                        </a:lnTo>
                        <a:lnTo>
                          <a:pt x="1219" y="477"/>
                        </a:lnTo>
                        <a:lnTo>
                          <a:pt x="1247" y="420"/>
                        </a:lnTo>
                        <a:lnTo>
                          <a:pt x="1254" y="365"/>
                        </a:lnTo>
                        <a:lnTo>
                          <a:pt x="1251" y="315"/>
                        </a:lnTo>
                        <a:lnTo>
                          <a:pt x="1242" y="27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</p:grpSp>
            <p:pic>
              <p:nvPicPr>
                <p:cNvPr id="12" name="Picture 57"/>
                <p:cNvPicPr>
                  <a:picLocks noChangeAspect="1" noChangeArrowheads="1"/>
                </p:cNvPicPr>
                <p:nvPr/>
              </p:nvPicPr>
              <p:blipFill>
                <a:blip r:embed="rId2" cstate="print">
                  <a:extLst>
                    <a:ext uri="{BEBA8EAE-BF5A-486C-A8C5-ECC9F3942E4B}">
                      <a14:imgProps xmlns:a14="http://schemas.microsoft.com/office/drawing/2010/main" xmlns="">
                        <a14:imgLayer r:embed="rId3">
                          <a14:imgEffect>
                            <a14:backgroundRemoval t="10000" b="90000" l="10000" r="90000">
                              <a14:backgroundMark x1="26840" y1="46000" x2="26840" y2="46000"/>
                            </a14:backgroundRemoval>
                          </a14:imgEffect>
                          <a14:imgEffect>
                            <a14:artisticPhotocopy/>
                          </a14:imgEffect>
                          <a14:imgEffect>
                            <a14:sharpenSoften amount="50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10800000">
                  <a:off x="2250080" y="3344028"/>
                  <a:ext cx="4438869" cy="272424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  <p:grpSp>
            <p:nvGrpSpPr>
              <p:cNvPr id="27" name="Skupina 26"/>
              <p:cNvGrpSpPr/>
              <p:nvPr/>
            </p:nvGrpSpPr>
            <p:grpSpPr>
              <a:xfrm>
                <a:off x="3595619" y="5290922"/>
                <a:ext cx="1211205" cy="483993"/>
                <a:chOff x="3595619" y="5290922"/>
                <a:chExt cx="1211205" cy="483993"/>
              </a:xfrm>
            </p:grpSpPr>
            <p:cxnSp>
              <p:nvCxnSpPr>
                <p:cNvPr id="9" name="Přímá spojnice 8"/>
                <p:cNvCxnSpPr/>
                <p:nvPr/>
              </p:nvCxnSpPr>
              <p:spPr>
                <a:xfrm>
                  <a:off x="4469514" y="5472156"/>
                  <a:ext cx="108710" cy="302759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1" name="Přímá spojnice 20"/>
                <p:cNvCxnSpPr/>
                <p:nvPr/>
              </p:nvCxnSpPr>
              <p:spPr>
                <a:xfrm flipV="1">
                  <a:off x="3595619" y="5290922"/>
                  <a:ext cx="457200" cy="185773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Přímá spojnice 21"/>
                <p:cNvCxnSpPr/>
                <p:nvPr/>
              </p:nvCxnSpPr>
              <p:spPr>
                <a:xfrm>
                  <a:off x="4578224" y="5436457"/>
                  <a:ext cx="228600" cy="33845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Přímá spojnice 25"/>
                <p:cNvCxnSpPr/>
                <p:nvPr/>
              </p:nvCxnSpPr>
              <p:spPr>
                <a:xfrm flipV="1">
                  <a:off x="3748019" y="5443322"/>
                  <a:ext cx="304800" cy="18577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</p:grpSp>
      <p:pic>
        <p:nvPicPr>
          <p:cNvPr id="1026" name="Picture 2" descr="C:\Users\ZS SLOVAN\AppData\Local\Microsoft\Windows\Temporary Internet Files\Content.IE5\74UIASND\MC9003343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73948" y="1828874"/>
            <a:ext cx="798271" cy="1023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 SLOVAN\AppData\Local\Microsoft\Windows\Temporary Internet Files\Content.IE5\SJ7UTM9I\MC9003396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52074" y="795228"/>
            <a:ext cx="1043330" cy="1033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688948" y="2144202"/>
            <a:ext cx="19408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výbušný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0787" y="1287924"/>
            <a:ext cx="1611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49691" y="2667422"/>
            <a:ext cx="21194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2764" y="5907946"/>
            <a:ext cx="1925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Chemická rovnice: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390460" y="6092612"/>
            <a:ext cx="41152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 . . . . . . . . . .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504761" y="5446281"/>
            <a:ext cx="40831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2H</a:t>
            </a:r>
            <a:r>
              <a:rPr lang="cs-CZ" sz="4800" b="1" baseline="-25000" dirty="0" smtClean="0"/>
              <a:t>2</a:t>
            </a:r>
            <a:r>
              <a:rPr lang="cs-CZ" sz="4800" b="1" dirty="0" smtClean="0"/>
              <a:t> + O</a:t>
            </a:r>
            <a:r>
              <a:rPr lang="cs-CZ" sz="4800" b="1" baseline="-25000" dirty="0" smtClean="0"/>
              <a:t>2</a:t>
            </a:r>
            <a:r>
              <a:rPr lang="cs-CZ" sz="4800" b="1" dirty="0" smtClean="0">
                <a:latin typeface="Franklin Gothic Book"/>
              </a:rPr>
              <a:t>→ </a:t>
            </a:r>
            <a:r>
              <a:rPr lang="cs-CZ" sz="4800" b="1" dirty="0" smtClean="0">
                <a:latin typeface="Calibri" pitchFamily="34" charset="0"/>
                <a:cs typeface="Calibri" pitchFamily="34" charset="0"/>
              </a:rPr>
              <a:t>H</a:t>
            </a:r>
            <a:r>
              <a:rPr lang="cs-CZ" sz="4800" b="1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4800" b="1" dirty="0" smtClean="0">
                <a:latin typeface="Calibri" pitchFamily="34" charset="0"/>
                <a:cs typeface="Calibri" pitchFamily="34" charset="0"/>
              </a:rPr>
              <a:t>O</a:t>
            </a:r>
            <a:endParaRPr lang="cs-CZ" sz="48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1433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20" grpId="0"/>
      <p:bldP spid="11" grpId="0"/>
      <p:bldP spid="13" grpId="0"/>
      <p:bldP spid="14" grpId="0"/>
      <p:bldP spid="15" grpId="0"/>
      <p:bldP spid="23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94737"/>
            <a:ext cx="1705210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b="1" u="sng" dirty="0" smtClean="0"/>
              <a:t>Výroba</a:t>
            </a:r>
            <a:endParaRPr lang="cs-CZ" sz="40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2893" y="950166"/>
            <a:ext cx="31804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a) v laboratoři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59067" y="1073276"/>
            <a:ext cx="32663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 reakcí kovu s kyselinou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72175" y="1900938"/>
            <a:ext cx="48590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Zn</a:t>
            </a:r>
            <a:r>
              <a:rPr lang="cs-CZ" sz="4000" b="1" dirty="0" smtClean="0"/>
              <a:t> + 2HCl → ZnCl</a:t>
            </a:r>
            <a:r>
              <a:rPr lang="cs-CZ" sz="4000" b="1" baseline="-25000" dirty="0" smtClean="0"/>
              <a:t>2 </a:t>
            </a:r>
            <a:r>
              <a:rPr lang="cs-CZ" sz="4000" b="1" dirty="0" smtClean="0"/>
              <a:t>+ H</a:t>
            </a:r>
            <a:r>
              <a:rPr lang="cs-CZ" sz="4000" b="1" baseline="-25000" dirty="0" smtClean="0"/>
              <a:t>2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3235821" y="2996952"/>
            <a:ext cx="1958356" cy="2345046"/>
            <a:chOff x="3347864" y="1658678"/>
            <a:chExt cx="1958356" cy="2345046"/>
          </a:xfrm>
        </p:grpSpPr>
        <p:pic>
          <p:nvPicPr>
            <p:cNvPr id="8" name="Picture 28" descr="C:\Users\ZS SLOVAN\AppData\Local\Microsoft\Windows\Temporary Internet Files\Content.IE5\74UIASND\MC900278998[1].wmf"/>
            <p:cNvPicPr>
              <a:picLocks noChangeAspect="1" noChangeArrowheads="1"/>
            </p:cNvPicPr>
            <p:nvPr/>
          </p:nvPicPr>
          <p:blipFill>
            <a:blip r:embed="rId2" cstate="print">
              <a:biLevel thresh="50000"/>
              <a:lum bright="-20000" contrast="40000"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7864" y="1658678"/>
              <a:ext cx="1958356" cy="23450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Ovál 8"/>
            <p:cNvSpPr/>
            <p:nvPr/>
          </p:nvSpPr>
          <p:spPr>
            <a:xfrm>
              <a:off x="4505717" y="3718624"/>
              <a:ext cx="216024" cy="229004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4289693" y="3717364"/>
              <a:ext cx="216024" cy="229004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4111018" y="3717364"/>
              <a:ext cx="216024" cy="229004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2386283" y="5836622"/>
            <a:ext cx="293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(demonstrační pokus)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8682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85750" y="792252"/>
            <a:ext cx="47981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b) průmyslová výroba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36810" y="1500138"/>
            <a:ext cx="39194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 ze zemního plynu (CH</a:t>
            </a:r>
            <a:r>
              <a:rPr lang="cs-CZ" sz="2400" b="1" baseline="-25000" dirty="0" smtClean="0"/>
              <a:t>4</a:t>
            </a:r>
            <a:r>
              <a:rPr lang="cs-CZ" sz="2400" b="1" dirty="0" smtClean="0"/>
              <a:t>), uhlí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36810" y="2157399"/>
            <a:ext cx="73262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 elektrolýzou vody = rozklad vody elektrickým proudem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3318778"/>
            <a:ext cx="38090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2H</a:t>
            </a:r>
            <a:r>
              <a:rPr lang="cs-CZ" sz="4000" b="1" baseline="-25000" dirty="0" smtClean="0"/>
              <a:t>2</a:t>
            </a:r>
            <a:r>
              <a:rPr lang="cs-CZ" sz="4000" b="1" dirty="0" smtClean="0"/>
              <a:t>O → 2H</a:t>
            </a:r>
            <a:r>
              <a:rPr lang="cs-CZ" sz="4000" b="1" baseline="-25000" dirty="0" smtClean="0"/>
              <a:t>2</a:t>
            </a:r>
            <a:r>
              <a:rPr lang="cs-CZ" sz="4000" b="1" dirty="0" smtClean="0"/>
              <a:t> + O</a:t>
            </a:r>
            <a:r>
              <a:rPr lang="cs-CZ" sz="4000" b="1" baseline="-25000" dirty="0" smtClean="0"/>
              <a:t>2</a:t>
            </a:r>
            <a:endParaRPr lang="cs-CZ" sz="4000" b="1" baseline="-25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84483" y="2949446"/>
            <a:ext cx="39471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Napiš chemickou rovnici rozkladu vody: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55776" y="3848854"/>
            <a:ext cx="3712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 . . . . . 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664636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51242" y="554777"/>
            <a:ext cx="1749966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b="1" u="sng" dirty="0" smtClean="0"/>
              <a:t>Využití </a:t>
            </a:r>
            <a:endParaRPr lang="cs-CZ" sz="4000" b="1" u="sng" dirty="0"/>
          </a:p>
        </p:txBody>
      </p:sp>
      <p:pic>
        <p:nvPicPr>
          <p:cNvPr id="1029" name="Picture 5" descr="C:\Users\ZS SLOVAN\Pictures\image_l_529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97152"/>
            <a:ext cx="1827986" cy="1477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39044" y="924863"/>
            <a:ext cx="30209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V minulosti – náplň ve vzducholodích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3438854"/>
            <a:ext cx="29260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Řezání a sváření kovů</a:t>
            </a:r>
          </a:p>
          <a:p>
            <a:r>
              <a:rPr lang="cs-CZ" dirty="0" smtClean="0"/>
              <a:t>( kyslík – vodíkový plamen)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65438" y="2599020"/>
            <a:ext cx="21950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Raketový pohon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7402" y="6188023"/>
            <a:ext cx="3056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Výroba ztužených tuků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91160" y="6003357"/>
            <a:ext cx="35613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Palivo v motorech –</a:t>
            </a:r>
          </a:p>
          <a:p>
            <a:r>
              <a:rPr lang="cs-CZ" dirty="0" smtClean="0">
                <a:latin typeface="Arial Black" pitchFamily="34" charset="0"/>
              </a:rPr>
              <a:t> náhrada nafty a benzínu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0769" y="142482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ZS SLOVAN\AppData\Local\Microsoft\Windows\Temporary Internet Files\Content.IE5\ZU0ERVV0\MC9002342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0017" y="429035"/>
            <a:ext cx="2128240" cy="1637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ZS SLOVAN\AppData\Local\Microsoft\Windows\Temporary Internet Files\Content.IE5\JQOUJ3RR\MC9000370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39044" y="3253626"/>
            <a:ext cx="1951330" cy="1346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6084168" y="4028324"/>
            <a:ext cx="1783080" cy="1737360"/>
            <a:chOff x="6084168" y="4028324"/>
            <a:chExt cx="1783080" cy="1737360"/>
          </a:xfrm>
        </p:grpSpPr>
        <p:pic>
          <p:nvPicPr>
            <p:cNvPr id="2060" name="Picture 12" descr="C:\Users\ZS SLOVAN\AppData\Local\Microsoft\Windows\Temporary Internet Files\Content.IE5\ZU0ERVV0\MC900334596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84168" y="4028324"/>
              <a:ext cx="1783080" cy="17373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6669216" y="4213557"/>
              <a:ext cx="601447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00" b="1" dirty="0" smtClean="0">
                  <a:latin typeface="Aharoni" pitchFamily="2" charset="-79"/>
                  <a:cs typeface="Aharoni" pitchFamily="2" charset="-79"/>
                </a:rPr>
                <a:t>H</a:t>
              </a:r>
              <a:r>
                <a:rPr lang="cs-CZ" sz="1100" b="1" baseline="-25000" dirty="0" smtClean="0">
                  <a:latin typeface="Aharoni" pitchFamily="2" charset="-79"/>
                  <a:cs typeface="Aharoni" pitchFamily="2" charset="-79"/>
                </a:rPr>
                <a:t>2</a:t>
              </a:r>
              <a:r>
                <a:rPr lang="cs-CZ" sz="1100" b="1" dirty="0" smtClean="0">
                  <a:latin typeface="Aharoni" pitchFamily="2" charset="-79"/>
                  <a:cs typeface="Aharoni" pitchFamily="2" charset="-79"/>
                </a:rPr>
                <a:t> bus</a:t>
              </a:r>
              <a:endParaRPr lang="cs-CZ" sz="1100" b="1" dirty="0">
                <a:latin typeface="Aharoni" pitchFamily="2" charset="-79"/>
                <a:cs typeface="Aharoni" pitchFamily="2" charset="-79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837889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340768"/>
            <a:ext cx="49210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Vodíková bomba </a:t>
            </a:r>
          </a:p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– zneužívání síly termonukleárního výbuchu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03848" y="3969930"/>
            <a:ext cx="54360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Výzkum</a:t>
            </a:r>
            <a:r>
              <a:rPr lang="cs-CZ" dirty="0" smtClean="0"/>
              <a:t> </a:t>
            </a:r>
          </a:p>
          <a:p>
            <a:r>
              <a:rPr lang="cs-CZ" dirty="0" smtClean="0">
                <a:latin typeface="Arial Black" pitchFamily="34" charset="0"/>
              </a:rPr>
              <a:t>– snaha o řízenou termonukleární reakci =  energie budoucnosti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2050" name="Picture 2" descr="C:\Users\ZS SLOVAN\Pictures\termonukleární výbuch-IvyMike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648259"/>
            <a:ext cx="3312368" cy="247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456" y="4293096"/>
            <a:ext cx="2425824" cy="1819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96119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616332"/>
            <a:ext cx="86428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Proč jímáme vodík do zkumavky obrácené dnem vzhůru?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0580" y="1962418"/>
            <a:ext cx="77103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Proč byl vodík  ve vzducholodích nahrazen héliem?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238950" y="3284984"/>
            <a:ext cx="8892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Vysvětli, proč je vodík považován za ekologické palivo.</a:t>
            </a:r>
            <a:endParaRPr lang="cs-CZ" sz="28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03170" y="4510008"/>
            <a:ext cx="39922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Urči typ chemické reakce: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45029" y="5129252"/>
            <a:ext cx="40174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a) </a:t>
            </a:r>
            <a:r>
              <a:rPr lang="cs-CZ" sz="2800" b="1" dirty="0" err="1" smtClean="0"/>
              <a:t>Zn</a:t>
            </a:r>
            <a:r>
              <a:rPr lang="cs-CZ" sz="2800" b="1" dirty="0" smtClean="0"/>
              <a:t> + 2HCl → ZnCl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 + H</a:t>
            </a:r>
            <a:r>
              <a:rPr lang="cs-CZ" sz="2800" b="1" baseline="-25000" dirty="0" smtClean="0"/>
              <a:t>2</a:t>
            </a:r>
            <a:endParaRPr lang="cs-CZ" sz="2800" b="1" baseline="-25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45029" y="5733256"/>
            <a:ext cx="30492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b) 2H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 + O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→ 2H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O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3169" y="1316792"/>
            <a:ext cx="41915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Protože má menší hustotu než vzduch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2577098"/>
            <a:ext cx="89050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Protože je hořlavý a směs se vzduchem je výbušná, často docházelo k haváriím a hélium má také menší hustotu a je nehořlavé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3169" y="3820978"/>
            <a:ext cx="65243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Protože při hoření nevznikají škodlivé zplodiny, jenom voda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62475" y="5129252"/>
            <a:ext cx="14797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nahrazování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62475" y="5794811"/>
            <a:ext cx="11758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slučování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9961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2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233193" y="4715852"/>
            <a:ext cx="84249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office.microsoft.com/cs-cz/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51520" y="3146191"/>
            <a:ext cx="88924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MACCAGNAN, Michel. </a:t>
            </a:r>
            <a:r>
              <a:rPr lang="cs-CZ" i="1" dirty="0" smtClean="0"/>
              <a:t>http</a:t>
            </a:r>
            <a:r>
              <a:rPr lang="cs-CZ" i="1" dirty="0"/>
              <a:t>://cs.wikipedia.org</a:t>
            </a:r>
            <a:r>
              <a:rPr lang="cs-CZ" dirty="0"/>
              <a:t> [online]. </a:t>
            </a:r>
            <a:r>
              <a:rPr lang="cs-CZ" dirty="0" smtClean="0"/>
              <a:t>13. 11</a:t>
            </a:r>
            <a:r>
              <a:rPr lang="cs-CZ" dirty="0"/>
              <a:t>. </a:t>
            </a:r>
            <a:r>
              <a:rPr lang="cs-CZ" dirty="0" smtClean="0"/>
              <a:t>2007, </a:t>
            </a:r>
            <a:r>
              <a:rPr lang="cs-CZ" dirty="0"/>
              <a:t>16:35[cit. </a:t>
            </a:r>
            <a:r>
              <a:rPr lang="cs-CZ" dirty="0" smtClean="0"/>
              <a:t>2012-01-14]. File:KSTAR_tokamak.jpg</a:t>
            </a:r>
            <a:r>
              <a:rPr lang="cs-CZ" dirty="0"/>
              <a:t>. Dostupné z WWW</a:t>
            </a:r>
            <a:r>
              <a:rPr lang="cs-CZ" dirty="0" smtClean="0"/>
              <a:t>:</a:t>
            </a:r>
          </a:p>
          <a:p>
            <a:r>
              <a:rPr lang="cs-CZ" dirty="0" smtClean="0"/>
              <a:t> </a:t>
            </a:r>
            <a:r>
              <a:rPr lang="cs-CZ" dirty="0"/>
              <a:t>&lt;http://</a:t>
            </a:r>
            <a:r>
              <a:rPr lang="cs-CZ" dirty="0" smtClean="0"/>
              <a:t>cs.wikipedia.org/wiki/Soubor: KSTAR_tokamak.jpg</a:t>
            </a:r>
            <a:r>
              <a:rPr lang="cs-CZ" dirty="0"/>
              <a:t>&gt;.</a:t>
            </a:r>
          </a:p>
        </p:txBody>
      </p:sp>
      <p:sp>
        <p:nvSpPr>
          <p:cNvPr id="3" name="Obdélník 2"/>
          <p:cNvSpPr/>
          <p:nvPr/>
        </p:nvSpPr>
        <p:spPr>
          <a:xfrm>
            <a:off x="233630" y="2204864"/>
            <a:ext cx="885155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Federal Government of the United </a:t>
            </a:r>
            <a:r>
              <a:rPr lang="en-US" dirty="0" smtClean="0"/>
              <a:t>States</a:t>
            </a:r>
            <a:r>
              <a:rPr lang="cs-CZ" dirty="0" smtClean="0"/>
              <a:t>. </a:t>
            </a:r>
            <a:r>
              <a:rPr lang="cs-CZ" i="1" dirty="0"/>
              <a:t>http://cs.wikipedia.org</a:t>
            </a:r>
            <a:r>
              <a:rPr lang="cs-CZ" dirty="0"/>
              <a:t> [online]. </a:t>
            </a:r>
            <a:r>
              <a:rPr lang="cs-CZ" dirty="0" smtClean="0"/>
              <a:t>18. 10. 2009, 20:09[cit</a:t>
            </a:r>
            <a:r>
              <a:rPr lang="cs-CZ" dirty="0"/>
              <a:t>. 2012-01-14]. </a:t>
            </a:r>
            <a:r>
              <a:rPr lang="cs-CZ" dirty="0" smtClean="0"/>
              <a:t>File:</a:t>
            </a:r>
            <a:r>
              <a:rPr lang="cs-CZ" dirty="0"/>
              <a:t>IvyMike2</a:t>
            </a:r>
            <a:r>
              <a:rPr lang="cs-CZ" dirty="0" smtClean="0"/>
              <a:t>.jpg</a:t>
            </a:r>
            <a:r>
              <a:rPr lang="cs-CZ" dirty="0"/>
              <a:t>. Dostupné z WWW: &lt;http://</a:t>
            </a:r>
            <a:r>
              <a:rPr lang="cs-CZ" dirty="0" smtClean="0"/>
              <a:t>cs.wikipedia.org/wiki/Soubor:IvyMike2.jpg</a:t>
            </a:r>
            <a:r>
              <a:rPr lang="cs-CZ" dirty="0"/>
              <a:t>&gt;.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6679" y="1756828"/>
            <a:ext cx="13574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Ilustrace</a:t>
            </a:r>
            <a:r>
              <a:rPr lang="cs-CZ" sz="2400" b="1" dirty="0" smtClean="0"/>
              <a:t>: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3193" y="5085184"/>
            <a:ext cx="1435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Vlastní archiv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3193" y="4069521"/>
            <a:ext cx="871028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VOLNÝ. </a:t>
            </a:r>
            <a:r>
              <a:rPr lang="cs-CZ" i="1" dirty="0"/>
              <a:t>http://cs.wikipedia.org</a:t>
            </a:r>
            <a:r>
              <a:rPr lang="cs-CZ" dirty="0"/>
              <a:t> [online]. </a:t>
            </a:r>
            <a:r>
              <a:rPr lang="cs-CZ" dirty="0" smtClean="0"/>
              <a:t>22. 02. 2008, 15:46[cit</a:t>
            </a:r>
            <a:r>
              <a:rPr lang="cs-CZ" dirty="0"/>
              <a:t>. 2012-01-14]. File: </a:t>
            </a:r>
            <a:r>
              <a:rPr lang="cs-CZ" dirty="0" err="1"/>
              <a:t>Hazard_C.svg</a:t>
            </a:r>
            <a:r>
              <a:rPr lang="cs-CZ" dirty="0"/>
              <a:t>. Dostupné z WWW: &lt;http://cs.wikipedia.org/wiki/Soubor: </a:t>
            </a:r>
            <a:r>
              <a:rPr lang="cs-CZ" dirty="0" err="1" smtClean="0"/>
              <a:t>Hazard_C.svg</a:t>
            </a:r>
            <a:r>
              <a:rPr lang="cs-CZ" dirty="0" smtClean="0"/>
              <a:t>.</a:t>
            </a:r>
            <a:r>
              <a:rPr lang="en-US" dirty="0" smtClean="0"/>
              <a:t>&gt;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836712"/>
            <a:ext cx="8807321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Zdroje:</a:t>
            </a:r>
          </a:p>
          <a:p>
            <a:r>
              <a:rPr lang="cs-CZ" dirty="0"/>
              <a:t>MACH, J., PLUCKOVÁ, I., ŠIBOR, J. Chemie, Úvod do obecné a anorganické chemie. 1. vyd. Brno: Nová škola, 2010. ISBN 978-80-7289-133-7. s. </a:t>
            </a:r>
            <a:r>
              <a:rPr lang="cs-CZ" dirty="0" smtClean="0"/>
              <a:t>48</a:t>
            </a:r>
            <a:endParaRPr lang="cs-CZ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854997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756</TotalTime>
  <Words>846</Words>
  <Application>Microsoft Office PowerPoint</Application>
  <PresentationFormat>Předvádění na obrazovce (4:3)</PresentationFormat>
  <Paragraphs>100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1_Tok</vt:lpstr>
      <vt:lpstr>Motiv systému Office</vt:lpstr>
      <vt:lpstr>Snímek 1</vt:lpstr>
      <vt:lpstr>Snímek 2</vt:lpstr>
      <vt:lpstr>Vodík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Vodík</dc:title>
  <dc:creator>ZS SLOVAN Zezulová</dc:creator>
  <cp:lastModifiedBy>Dum</cp:lastModifiedBy>
  <cp:revision>54</cp:revision>
  <dcterms:created xsi:type="dcterms:W3CDTF">2011-12-31T17:24:08Z</dcterms:created>
  <dcterms:modified xsi:type="dcterms:W3CDTF">2013-09-21T10:04:50Z</dcterms:modified>
</cp:coreProperties>
</file>