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62" r:id="rId2"/>
    <p:sldId id="257" r:id="rId3"/>
    <p:sldId id="256" r:id="rId4"/>
    <p:sldId id="261" r:id="rId5"/>
    <p:sldId id="258" r:id="rId6"/>
    <p:sldId id="259" r:id="rId7"/>
    <p:sldId id="266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1122F-83BB-4A15-91BE-18ACD99E38B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BA7C7-47D4-4A0C-A712-7A01F8EC0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home.gli.cas.cz/filippi/pwww/mineralogie/encyklopedie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opa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leccos.com/pics/pic/krystalove_soustavy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714356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71472" y="2285992"/>
            <a:ext cx="8215370" cy="403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ZÁKLADNÍ ŠKOLA SLOVAN, KROMĚŘÍŽ, PŘÍSPĚVKOVÁ ORGANIZACE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ZEYEROVA 3354, 767 01 KROMĚŘÍŽ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projekt v rámci vzdělávacího programu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VZDĚLÁNÍ PRO KONKURENCESCHOPNOST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ŠABLONA ČÍSLO: III/2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NÁZEV:  INOVACE A ZKVALITNĚNÍ VÝUKY PROSTŘEDNICTVÍM ICT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PŘEDMĚT:  PŘÍRODOPIS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ROČNÍK:  IX.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TÉMA: KRYSTALOVÁ STRUKTURA MINERÁLŮ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AUTOR: MGR. ROMANA HOLUBOVÁ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DATUM VYTVOŘENÍ: 10. 9. 2011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Calibri" pitchFamily="34" charset="0"/>
              </a:rPr>
              <a:t>VY_32_INOVACE_04_RH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57150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507209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/>
              <a:t>-   </a:t>
            </a:r>
            <a:r>
              <a:rPr lang="cs-CZ" sz="1600" dirty="0" smtClean="0"/>
              <a:t>prezentace je vytvořena jako doplněk k učivu 9. ročníku Krystalová struktura minerálů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-   v rámci prezentace se žáci:</a:t>
            </a:r>
          </a:p>
          <a:p>
            <a:pPr>
              <a:buNone/>
            </a:pPr>
            <a:r>
              <a:rPr lang="cs-CZ" sz="1600" dirty="0" smtClean="0"/>
              <a:t>		- seznámí s pojmem krystal</a:t>
            </a:r>
          </a:p>
          <a:p>
            <a:pPr>
              <a:buNone/>
            </a:pPr>
            <a:r>
              <a:rPr lang="cs-CZ" sz="1600" dirty="0" smtClean="0"/>
              <a:t>		- připomenou si prvky souměrnosti</a:t>
            </a:r>
          </a:p>
          <a:p>
            <a:pPr>
              <a:buNone/>
            </a:pPr>
            <a:r>
              <a:rPr lang="cs-CZ" sz="1600" dirty="0" smtClean="0"/>
              <a:t>		- zjistí, co je vnitřní stavba krystalu a jaký má význam</a:t>
            </a:r>
          </a:p>
          <a:p>
            <a:pPr>
              <a:buNone/>
            </a:pPr>
            <a:r>
              <a:rPr lang="cs-CZ" sz="1600" dirty="0" smtClean="0"/>
              <a:t>		- naučí se rozpoznávat jednotlivé krystalové soustavy</a:t>
            </a:r>
          </a:p>
          <a:p>
            <a:pPr>
              <a:buNone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/>
              <a:t>prezentace obsahuje internetové odkazy</a:t>
            </a:r>
          </a:p>
          <a:p>
            <a:pPr>
              <a:buFontTx/>
              <a:buChar char="-"/>
            </a:pPr>
            <a:r>
              <a:rPr lang="cs-CZ" sz="1600" dirty="0" smtClean="0"/>
              <a:t>speciální vzdělávací potřeby – učebnice Přírodopis pro 9. ročník (Fraus</a:t>
            </a:r>
            <a:r>
              <a:rPr lang="cs-CZ" sz="1600" dirty="0" smtClean="0"/>
              <a:t>), modely krystalových soustav</a:t>
            </a: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/>
              <a:t>délka aktivity – 30 minut</a:t>
            </a:r>
          </a:p>
          <a:p>
            <a:pPr>
              <a:buFontTx/>
              <a:buChar char="-"/>
            </a:pPr>
            <a:r>
              <a:rPr lang="cs-CZ" sz="1600" dirty="0" smtClean="0"/>
              <a:t>zkušenosti z pilotáže</a:t>
            </a:r>
          </a:p>
          <a:p>
            <a:pPr lvl="2">
              <a:buFontTx/>
              <a:buChar char="-"/>
            </a:pPr>
            <a:r>
              <a:rPr lang="cs-CZ" sz="1600" dirty="0" smtClean="0"/>
              <a:t>žáci rozumí pojmu krystal, znají prvky souměrnosti </a:t>
            </a:r>
          </a:p>
          <a:p>
            <a:pPr lvl="2">
              <a:buFontTx/>
              <a:buChar char="-"/>
            </a:pPr>
            <a:r>
              <a:rPr lang="cs-CZ" sz="1600" dirty="0" smtClean="0"/>
              <a:t>znají význam vnitřní stavby krystalu</a:t>
            </a:r>
          </a:p>
          <a:p>
            <a:pPr lvl="2">
              <a:buFontTx/>
              <a:buChar char="-"/>
            </a:pPr>
            <a:r>
              <a:rPr lang="cs-CZ" sz="1600" dirty="0" smtClean="0"/>
              <a:t>je vhodné se zaměřit na pojmenování krystalových soustav, na modelech ukázat prvky souměrnosti pro lepší prostorovou představivost</a:t>
            </a:r>
            <a:endParaRPr lang="cs-CZ" sz="1600" dirty="0" smtClean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Krystalová struktura minerálů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286124"/>
            <a:ext cx="6400800" cy="19240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Co je krystal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Prvky souměrnosti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Vnitřní stavba (krystalová struktura)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Krystalové soustavy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Krystal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433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800" dirty="0" smtClean="0"/>
              <a:t>minerály jsou tvořeny krystaly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krystal je geometrické těleso omezené krystalovými plochami, plochy se stýkají na hranách, hrany se sbíhají ve vrcholech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krystal má prvky souměrnosti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/>
              <a:t>rovina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/>
              <a:t>osa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/>
              <a:t>střed</a:t>
            </a:r>
          </a:p>
          <a:p>
            <a:pPr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2"/>
              </a:rPr>
              <a:t>http://home.gli.cas.cz/filippi/pwww/mineralogie/encyklopedie.html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 lvl="1">
              <a:buNone/>
            </a:pPr>
            <a:endParaRPr lang="cs-CZ" sz="1800" dirty="0" smtClean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Víš, že …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31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800" dirty="0" smtClean="0"/>
              <a:t>slovo krystal pochází z řeckého slova KRYOS (zmrzlý), předkové v minulosti považovali krystaly za zmrzlý led, který roztaje</a:t>
            </a:r>
          </a:p>
          <a:p>
            <a:pPr>
              <a:buNone/>
            </a:pPr>
            <a:endParaRPr lang="cs-CZ" sz="1800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krystaly dorůstají velkých rozměrů, např. minerál topasu vážil </a:t>
            </a:r>
          </a:p>
          <a:p>
            <a:pPr>
              <a:buNone/>
            </a:pPr>
            <a:r>
              <a:rPr lang="cs-CZ" sz="1800" dirty="0" smtClean="0"/>
              <a:t>    271 kg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hlinkClick r:id="rId2"/>
              </a:rPr>
              <a:t>http://cs.wikipedia.org/wiki/Topas</a:t>
            </a:r>
            <a:endParaRPr lang="cs-CZ" sz="1800" dirty="0" smtClean="0"/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Vnitřní stavba minerálů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214314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800" dirty="0" smtClean="0"/>
              <a:t>minerály se liší vnitřní stavbou (krystalovou strukturou)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vnitřní stavba vzniká spojením částic chemickými vazbami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krystalová struktura 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/>
              <a:t>ovlivňuje fyzikální vlastnosti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/>
              <a:t>jejím vnějším projevem je tvar krystalu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krystalové drúzy jsou krystaly vyrostlé na společném základě</a:t>
            </a:r>
            <a:endParaRPr lang="cs-CZ" sz="1800" dirty="0"/>
          </a:p>
        </p:txBody>
      </p:sp>
      <p:pic>
        <p:nvPicPr>
          <p:cNvPr id="5122" name="Picture 2" descr="Soubor:Geode inside outside.jpg"/>
          <p:cNvPicPr>
            <a:picLocks noChangeAspect="1" noChangeArrowheads="1"/>
          </p:cNvPicPr>
          <p:nvPr/>
        </p:nvPicPr>
        <p:blipFill>
          <a:blip r:embed="rId2" cstate="print"/>
          <a:srcRect b="51169"/>
          <a:stretch>
            <a:fillRect/>
          </a:stretch>
        </p:blipFill>
        <p:spPr bwMode="auto">
          <a:xfrm>
            <a:off x="2714612" y="3571876"/>
            <a:ext cx="3733800" cy="27860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857232"/>
            <a:ext cx="5857916" cy="78581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Krystalové soustavy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71472" y="2500306"/>
            <a:ext cx="69294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http://leccos.</a:t>
            </a:r>
            <a:r>
              <a:rPr lang="cs-CZ" dirty="0" err="1" smtClean="0">
                <a:hlinkClick r:id="rId2"/>
              </a:rPr>
              <a:t>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pics</a:t>
            </a:r>
            <a:r>
              <a:rPr lang="cs-CZ" dirty="0" smtClean="0">
                <a:hlinkClick r:id="rId2"/>
              </a:rPr>
              <a:t>/pic/</a:t>
            </a:r>
            <a:r>
              <a:rPr lang="cs-CZ" dirty="0" err="1" smtClean="0">
                <a:hlinkClick r:id="rId2"/>
              </a:rPr>
              <a:t>krystalove</a:t>
            </a:r>
            <a:r>
              <a:rPr lang="cs-CZ" dirty="0" smtClean="0">
                <a:hlinkClick r:id="rId2"/>
              </a:rPr>
              <a:t>_soustavy.jpg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Samostatná práce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800" dirty="0" smtClean="0"/>
              <a:t>Jmenuj podle učebnice na str. 14-15 šest krystalových soustav, uveď ke každé příklad minerálu. Vše zapiš do tabulky.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2357430"/>
          <a:ext cx="6096000" cy="3429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Soustava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Minerál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Samostatná práce - řešení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800" dirty="0" smtClean="0"/>
              <a:t>Jmenuj podle učebnice na str. 14-15 šest krystalových soustav, uveď ke každé příklad minerálu. Vše zapiš do tabulky.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2357430"/>
          <a:ext cx="6096000" cy="3429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Soustava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Minerál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krychlová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galenit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šesterečná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křemen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jednoklonná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augit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čtverečná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kasiterit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kosočtverečná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olivín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8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trojklonná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modrá skalice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939784"/>
          </a:xfrm>
        </p:spPr>
        <p:txBody>
          <a:bodyPr>
            <a:normAutofit/>
          </a:bodyPr>
          <a:lstStyle/>
          <a:p>
            <a:r>
              <a:rPr lang="cs-CZ" sz="2700" b="1" dirty="0" smtClean="0"/>
              <a:t>Citace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43116"/>
            <a:ext cx="8118644" cy="34461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600" dirty="0" smtClean="0"/>
              <a:t>ilustrace</a:t>
            </a:r>
            <a:r>
              <a:rPr lang="cs-CZ" sz="1600" dirty="0" smtClean="0"/>
              <a:t>:</a:t>
            </a:r>
          </a:p>
          <a:p>
            <a:pPr>
              <a:buNone/>
            </a:pPr>
            <a:r>
              <a:rPr lang="cs-CZ" sz="1600" dirty="0" smtClean="0"/>
              <a:t>    </a:t>
            </a:r>
            <a:r>
              <a:rPr lang="cs-CZ" sz="1600" dirty="0" smtClean="0"/>
              <a:t> HEYDE</a:t>
            </a:r>
            <a:r>
              <a:rPr lang="cs-CZ" sz="1600" dirty="0" smtClean="0"/>
              <a:t>, Manfred. </a:t>
            </a:r>
            <a:r>
              <a:rPr lang="cs-CZ" sz="1600" i="1" dirty="0" smtClean="0"/>
              <a:t>cs.wikipedia.org</a:t>
            </a:r>
            <a:r>
              <a:rPr lang="cs-CZ" sz="1600" dirty="0" smtClean="0"/>
              <a:t> [online]. 29. 7. 2007, 17:24 [cit. 2011-09-10]. Soubor:</a:t>
            </a:r>
            <a:r>
              <a:rPr lang="cs-CZ" sz="1600" dirty="0" err="1" smtClean="0"/>
              <a:t>Geode</a:t>
            </a:r>
            <a:r>
              <a:rPr lang="cs-CZ" sz="1600" dirty="0" smtClean="0"/>
              <a:t> </a:t>
            </a:r>
            <a:r>
              <a:rPr lang="cs-CZ" sz="1600" dirty="0" err="1" smtClean="0"/>
              <a:t>inside</a:t>
            </a:r>
            <a:r>
              <a:rPr lang="cs-CZ" sz="1600" dirty="0" smtClean="0"/>
              <a:t> </a:t>
            </a:r>
            <a:r>
              <a:rPr lang="cs-CZ" sz="1600" dirty="0" err="1" smtClean="0"/>
              <a:t>outside.jpg</a:t>
            </a:r>
            <a:r>
              <a:rPr lang="cs-CZ" sz="1600" dirty="0" smtClean="0"/>
              <a:t>. Dostupné z WWW: &lt;http://cs.wikipedia.org/wiki/Soubor:</a:t>
            </a:r>
            <a:r>
              <a:rPr lang="cs-CZ" sz="1600" dirty="0" err="1" smtClean="0"/>
              <a:t>Geode</a:t>
            </a:r>
            <a:r>
              <a:rPr lang="cs-CZ" sz="1600" dirty="0" smtClean="0"/>
              <a:t>_</a:t>
            </a:r>
            <a:r>
              <a:rPr lang="cs-CZ" sz="1600" dirty="0" err="1" smtClean="0"/>
              <a:t>inside</a:t>
            </a:r>
            <a:r>
              <a:rPr lang="cs-CZ" sz="1600" dirty="0" smtClean="0"/>
              <a:t>_</a:t>
            </a:r>
            <a:r>
              <a:rPr lang="cs-CZ" sz="1600" dirty="0" err="1" smtClean="0"/>
              <a:t>outside.jpg</a:t>
            </a:r>
            <a:r>
              <a:rPr lang="cs-CZ" sz="1600" dirty="0" smtClean="0"/>
              <a:t>&gt;.</a:t>
            </a:r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/>
              <a:t>pomůcky:</a:t>
            </a:r>
          </a:p>
          <a:p>
            <a:pPr marL="0" indent="0">
              <a:buNone/>
            </a:pPr>
            <a:r>
              <a:rPr lang="cs-CZ" sz="1600" dirty="0" smtClean="0"/>
              <a:t>     ŠVECOVÁ</a:t>
            </a:r>
            <a:r>
              <a:rPr lang="cs-CZ" sz="1600" dirty="0"/>
              <a:t>, Milada. MATĚJKA, Dobroslav. Přírodopis 9 : Učebnice pro 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 smtClean="0"/>
              <a:t>     základní </a:t>
            </a:r>
            <a:r>
              <a:rPr lang="cs-CZ" sz="1600" dirty="0"/>
              <a:t>školy a víceletá gymnázia. 1. vyd. Plzeň : Nakladatelství Fraus, </a:t>
            </a:r>
            <a:r>
              <a:rPr lang="cs-CZ" sz="1600" dirty="0" smtClean="0"/>
              <a:t>    </a:t>
            </a:r>
          </a:p>
          <a:p>
            <a:pPr marL="0" indent="0">
              <a:buNone/>
            </a:pPr>
            <a:r>
              <a:rPr lang="cs-CZ" sz="1600" dirty="0" smtClean="0"/>
              <a:t>     2007</a:t>
            </a:r>
            <a:r>
              <a:rPr lang="cs-CZ" sz="1600" dirty="0"/>
              <a:t>. ISBN 978-80-7238-587-4. s. </a:t>
            </a:r>
            <a:r>
              <a:rPr lang="cs-CZ" sz="1600" dirty="0" smtClean="0"/>
              <a:t>14-15.</a:t>
            </a:r>
            <a:endParaRPr lang="cs-CZ" sz="1600" dirty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/>
              <a:t>vlastní tvorba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75005F"/>
      </a:hlink>
      <a:folHlink>
        <a:srgbClr val="333333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307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Krystalová struktura minerálů</vt:lpstr>
      <vt:lpstr>Krystal</vt:lpstr>
      <vt:lpstr>Víš, že …</vt:lpstr>
      <vt:lpstr>Vnitřní stavba minerálů</vt:lpstr>
      <vt:lpstr>Krystalové soustavy</vt:lpstr>
      <vt:lpstr>Samostatná práce</vt:lpstr>
      <vt:lpstr>Samostatná práce 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Krystalová struktura minerálů</dc:title>
  <dc:creator>Romy</dc:creator>
  <cp:lastModifiedBy>Romy</cp:lastModifiedBy>
  <cp:revision>24</cp:revision>
  <dcterms:created xsi:type="dcterms:W3CDTF">2011-08-17T10:32:08Z</dcterms:created>
  <dcterms:modified xsi:type="dcterms:W3CDTF">2012-05-16T19:36:13Z</dcterms:modified>
</cp:coreProperties>
</file>