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20" r:id="rId2"/>
  </p:sldMasterIdLst>
  <p:notesMasterIdLst>
    <p:notesMasterId r:id="rId13"/>
  </p:notesMasterIdLst>
  <p:sldIdLst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32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Relationship Id="rId4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Relationship Id="rId4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470CF7-FA5B-41B6-960B-FEC749911311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D28D794-7E4E-4A83-B406-9FE76B5C8B70}">
      <dgm:prSet phldrT="[Text]" custT="1"/>
      <dgm:spPr>
        <a:gradFill flip="none" rotWithShape="0">
          <a:gsLst>
            <a:gs pos="0">
              <a:schemeClr val="accent1">
                <a:hueOff val="0"/>
                <a:satOff val="0"/>
                <a:lumOff val="0"/>
                <a:tint val="66000"/>
                <a:satMod val="160000"/>
              </a:schemeClr>
            </a:gs>
            <a:gs pos="50000">
              <a:schemeClr val="accent1">
                <a:hueOff val="0"/>
                <a:satOff val="0"/>
                <a:lumOff val="0"/>
                <a:tint val="445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tint val="23500"/>
                <a:satMod val="160000"/>
              </a:schemeClr>
            </a:gs>
          </a:gsLst>
          <a:lin ang="8100000" scaled="1"/>
          <a:tileRect/>
        </a:gradFill>
        <a:ln>
          <a:solidFill>
            <a:schemeClr val="accent1">
              <a:lumMod val="75000"/>
            </a:schemeClr>
          </a:solidFill>
        </a:ln>
      </dgm:spPr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6000" dirty="0" smtClean="0">
              <a:solidFill>
                <a:schemeClr val="tx1"/>
              </a:solidFill>
            </a:rPr>
            <a:t>Využití</a:t>
          </a:r>
        </a:p>
        <a:p>
          <a:pPr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57229947-A2EA-4F10-BBF3-9B40D9218793}" type="parTrans" cxnId="{BDF971EC-107A-4EDE-85AB-83CD931073F0}">
      <dgm:prSet/>
      <dgm:spPr/>
      <dgm:t>
        <a:bodyPr/>
        <a:lstStyle/>
        <a:p>
          <a:endParaRPr lang="cs-CZ"/>
        </a:p>
      </dgm:t>
    </dgm:pt>
    <dgm:pt modelId="{EE6959CC-FF56-40B9-8423-EBC77E8A2283}" type="sibTrans" cxnId="{BDF971EC-107A-4EDE-85AB-83CD931073F0}">
      <dgm:prSet/>
      <dgm:spPr/>
      <dgm:t>
        <a:bodyPr/>
        <a:lstStyle/>
        <a:p>
          <a:endParaRPr lang="cs-CZ"/>
        </a:p>
      </dgm:t>
    </dgm:pt>
    <dgm:pt modelId="{6639DC8C-DFAF-4B58-9BE2-CFE1EDF84839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>
            <a:noFill/>
          </a:endParaRPr>
        </a:p>
      </dgm:t>
    </dgm:pt>
    <dgm:pt modelId="{3A6A748B-F409-441C-AF97-C5BC0B9E0773}" type="parTrans" cxnId="{273516FD-6044-488E-8809-473399718BFF}">
      <dgm:prSet/>
      <dgm:spPr/>
      <dgm:t>
        <a:bodyPr/>
        <a:lstStyle/>
        <a:p>
          <a:endParaRPr lang="cs-CZ"/>
        </a:p>
      </dgm:t>
    </dgm:pt>
    <dgm:pt modelId="{D7D97B26-6018-4CDF-BE65-16DB8CABA1EC}" type="sibTrans" cxnId="{273516FD-6044-488E-8809-473399718BFF}">
      <dgm:prSet/>
      <dgm:spPr/>
      <dgm:t>
        <a:bodyPr/>
        <a:lstStyle/>
        <a:p>
          <a:endParaRPr lang="cs-CZ"/>
        </a:p>
      </dgm:t>
    </dgm:pt>
    <dgm:pt modelId="{5F1AD521-C0FB-452B-BEFB-2E4BE08875C4}">
      <dgm:prSet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AEF4B7A-C282-4FE2-A57E-72BCD21B1250}" type="parTrans" cxnId="{E1ABCEB2-E017-46AA-84C2-6A7097394578}">
      <dgm:prSet/>
      <dgm:spPr/>
      <dgm:t>
        <a:bodyPr/>
        <a:lstStyle/>
        <a:p>
          <a:endParaRPr lang="cs-CZ"/>
        </a:p>
      </dgm:t>
    </dgm:pt>
    <dgm:pt modelId="{20CD27A4-1A04-432C-800B-E648AB2D0875}" type="sibTrans" cxnId="{E1ABCEB2-E017-46AA-84C2-6A7097394578}">
      <dgm:prSet/>
      <dgm:spPr/>
      <dgm:t>
        <a:bodyPr/>
        <a:lstStyle/>
        <a:p>
          <a:endParaRPr lang="cs-CZ"/>
        </a:p>
      </dgm:t>
    </dgm:pt>
    <dgm:pt modelId="{0D7526E5-16F8-42BB-9EF0-D05B18A389A1}">
      <dgm:prSet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DA977B3-7C5E-4A9F-9106-0AE695704D3B}" type="parTrans" cxnId="{1381C105-C1A9-4BB2-8B75-ED0B5E07B4B5}">
      <dgm:prSet/>
      <dgm:spPr/>
      <dgm:t>
        <a:bodyPr/>
        <a:lstStyle/>
        <a:p>
          <a:endParaRPr lang="cs-CZ"/>
        </a:p>
      </dgm:t>
    </dgm:pt>
    <dgm:pt modelId="{4208E12F-97A5-4CDE-A551-F3613EC9DB99}" type="sibTrans" cxnId="{1381C105-C1A9-4BB2-8B75-ED0B5E07B4B5}">
      <dgm:prSet/>
      <dgm:spPr/>
      <dgm:t>
        <a:bodyPr/>
        <a:lstStyle/>
        <a:p>
          <a:endParaRPr lang="cs-CZ"/>
        </a:p>
      </dgm:t>
    </dgm:pt>
    <dgm:pt modelId="{85B11DFB-F792-42AE-8971-E1292C0F13A7}">
      <dgm:prSet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77F2C9C-579C-4FFD-BECD-BC8FC4592C8C}" type="parTrans" cxnId="{297D69F6-2C02-462A-BCE5-1B93647EB53D}">
      <dgm:prSet/>
      <dgm:spPr/>
      <dgm:t>
        <a:bodyPr/>
        <a:lstStyle/>
        <a:p>
          <a:endParaRPr lang="cs-CZ"/>
        </a:p>
      </dgm:t>
    </dgm:pt>
    <dgm:pt modelId="{100FB994-7EF8-420B-B0A4-0CACF27CD643}" type="sibTrans" cxnId="{297D69F6-2C02-462A-BCE5-1B93647EB53D}">
      <dgm:prSet/>
      <dgm:spPr/>
      <dgm:t>
        <a:bodyPr/>
        <a:lstStyle/>
        <a:p>
          <a:endParaRPr lang="cs-CZ"/>
        </a:p>
      </dgm:t>
    </dgm:pt>
    <dgm:pt modelId="{96C31936-31FE-4584-91FA-C203262E6208}">
      <dgm:prSet/>
      <dgm:spPr/>
      <dgm:t>
        <a:bodyPr/>
        <a:lstStyle/>
        <a:p>
          <a:endParaRPr lang="cs-CZ"/>
        </a:p>
      </dgm:t>
    </dgm:pt>
    <dgm:pt modelId="{B36F197E-AB13-435C-869A-E79F65ED864A}" type="parTrans" cxnId="{F2B8F350-7823-45BA-B9EB-0465D6880B49}">
      <dgm:prSet/>
      <dgm:spPr/>
      <dgm:t>
        <a:bodyPr/>
        <a:lstStyle/>
        <a:p>
          <a:endParaRPr lang="cs-CZ"/>
        </a:p>
      </dgm:t>
    </dgm:pt>
    <dgm:pt modelId="{E5D95596-8D01-47AA-B2ED-86C0D4D3AC63}" type="sibTrans" cxnId="{F2B8F350-7823-45BA-B9EB-0465D6880B49}">
      <dgm:prSet/>
      <dgm:spPr/>
      <dgm:t>
        <a:bodyPr/>
        <a:lstStyle/>
        <a:p>
          <a:endParaRPr lang="cs-CZ"/>
        </a:p>
      </dgm:t>
    </dgm:pt>
    <dgm:pt modelId="{8B751F56-941F-4955-8DF6-49FB21A3F07F}" type="pres">
      <dgm:prSet presAssocID="{CE470CF7-FA5B-41B6-960B-FEC74991131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B2A70E2-263C-414B-B69A-EF4845A03CD4}" type="pres">
      <dgm:prSet presAssocID="{7D28D794-7E4E-4A83-B406-9FE76B5C8B70}" presName="singleCycle" presStyleCnt="0"/>
      <dgm:spPr/>
    </dgm:pt>
    <dgm:pt modelId="{EA0CCC03-19E7-4250-8F5C-BB399137691E}" type="pres">
      <dgm:prSet presAssocID="{7D28D794-7E4E-4A83-B406-9FE76B5C8B70}" presName="singleCenter" presStyleLbl="node1" presStyleIdx="0" presStyleCnt="6" custScaleX="153753" custScaleY="8620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763959A2-6544-48C5-AEA8-9BCE3DE6233F}" type="pres">
      <dgm:prSet presAssocID="{3A6A748B-F409-441C-AF97-C5BC0B9E0773}" presName="Name56" presStyleLbl="parChTrans1D2" presStyleIdx="0" presStyleCnt="5"/>
      <dgm:spPr/>
      <dgm:t>
        <a:bodyPr/>
        <a:lstStyle/>
        <a:p>
          <a:endParaRPr lang="cs-CZ"/>
        </a:p>
      </dgm:t>
    </dgm:pt>
    <dgm:pt modelId="{04CC675C-F184-4F4C-BA20-3B4671887768}" type="pres">
      <dgm:prSet presAssocID="{6639DC8C-DFAF-4B58-9BE2-CFE1EDF84839}" presName="text0" presStyleLbl="node1" presStyleIdx="1" presStyleCnt="6" custScaleX="143722" custScaleY="138752" custRadScaleRad="123438" custRadScaleInc="1859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DF1BD-1ACC-4ED9-9C40-025E4FFFA9E8}" type="pres">
      <dgm:prSet presAssocID="{DAEF4B7A-C282-4FE2-A57E-72BCD21B1250}" presName="Name56" presStyleLbl="parChTrans1D2" presStyleIdx="1" presStyleCnt="5"/>
      <dgm:spPr/>
      <dgm:t>
        <a:bodyPr/>
        <a:lstStyle/>
        <a:p>
          <a:endParaRPr lang="cs-CZ"/>
        </a:p>
      </dgm:t>
    </dgm:pt>
    <dgm:pt modelId="{123F7F2D-F07D-4CBA-9C9E-26F674BCB2DC}" type="pres">
      <dgm:prSet presAssocID="{5F1AD521-C0FB-452B-BEFB-2E4BE08875C4}" presName="text0" presStyleLbl="node1" presStyleIdx="2" presStyleCnt="6" custScaleX="159803" custScaleY="129549" custRadScaleRad="125771" custRadScaleInc="1489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60301-8061-49EC-924D-A01E2049D9A4}" type="pres">
      <dgm:prSet presAssocID="{9DA977B3-7C5E-4A9F-9106-0AE695704D3B}" presName="Name56" presStyleLbl="parChTrans1D2" presStyleIdx="2" presStyleCnt="5"/>
      <dgm:spPr/>
      <dgm:t>
        <a:bodyPr/>
        <a:lstStyle/>
        <a:p>
          <a:endParaRPr lang="cs-CZ"/>
        </a:p>
      </dgm:t>
    </dgm:pt>
    <dgm:pt modelId="{6522328D-86EF-48D5-9CF0-C4107450DCC8}" type="pres">
      <dgm:prSet presAssocID="{0D7526E5-16F8-42BB-9EF0-D05B18A389A1}" presName="text0" presStyleLbl="node1" presStyleIdx="3" presStyleCnt="6" custScaleX="162897" custScaleY="152131" custRadScaleRad="98887" custRadScaleInc="20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80E1A9-D01C-4C85-BA56-EDE3B453207B}" type="pres">
      <dgm:prSet presAssocID="{477F2C9C-579C-4FFD-BECD-BC8FC4592C8C}" presName="Name56" presStyleLbl="parChTrans1D2" presStyleIdx="3" presStyleCnt="5"/>
      <dgm:spPr/>
      <dgm:t>
        <a:bodyPr/>
        <a:lstStyle/>
        <a:p>
          <a:endParaRPr lang="cs-CZ"/>
        </a:p>
      </dgm:t>
    </dgm:pt>
    <dgm:pt modelId="{31CABEBB-7F16-4E41-86C8-586B48697FD8}" type="pres">
      <dgm:prSet presAssocID="{85B11DFB-F792-42AE-8971-E1292C0F13A7}" presName="text0" presStyleLbl="node1" presStyleIdx="4" presStyleCnt="6" custScaleX="142267" custScaleY="130664" custRadScaleRad="75733" custRadScaleInc="4082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2BCDB3-83A4-4F20-A6C9-64E35718C450}" type="pres">
      <dgm:prSet presAssocID="{B36F197E-AB13-435C-869A-E79F65ED864A}" presName="Name56" presStyleLbl="parChTrans1D2" presStyleIdx="4" presStyleCnt="5"/>
      <dgm:spPr/>
      <dgm:t>
        <a:bodyPr/>
        <a:lstStyle/>
        <a:p>
          <a:endParaRPr lang="cs-CZ"/>
        </a:p>
      </dgm:t>
    </dgm:pt>
    <dgm:pt modelId="{9B9B1302-C28E-4F8B-BC65-BFAEE70EAC05}" type="pres">
      <dgm:prSet presAssocID="{96C31936-31FE-4584-91FA-C203262E6208}" presName="text0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8A8A64-C630-464E-852A-127C6C850227}" type="presOf" srcId="{9DA977B3-7C5E-4A9F-9106-0AE695704D3B}" destId="{4AB60301-8061-49EC-924D-A01E2049D9A4}" srcOrd="0" destOrd="0" presId="urn:microsoft.com/office/officeart/2008/layout/RadialCluster"/>
    <dgm:cxn modelId="{273516FD-6044-488E-8809-473399718BFF}" srcId="{7D28D794-7E4E-4A83-B406-9FE76B5C8B70}" destId="{6639DC8C-DFAF-4B58-9BE2-CFE1EDF84839}" srcOrd="0" destOrd="0" parTransId="{3A6A748B-F409-441C-AF97-C5BC0B9E0773}" sibTransId="{D7D97B26-6018-4CDF-BE65-16DB8CABA1EC}"/>
    <dgm:cxn modelId="{71DF29FB-41DF-48BF-9AF4-7C0F08FBBF05}" type="presOf" srcId="{CE470CF7-FA5B-41B6-960B-FEC749911311}" destId="{8B751F56-941F-4955-8DF6-49FB21A3F07F}" srcOrd="0" destOrd="0" presId="urn:microsoft.com/office/officeart/2008/layout/RadialCluster"/>
    <dgm:cxn modelId="{1381C105-C1A9-4BB2-8B75-ED0B5E07B4B5}" srcId="{7D28D794-7E4E-4A83-B406-9FE76B5C8B70}" destId="{0D7526E5-16F8-42BB-9EF0-D05B18A389A1}" srcOrd="2" destOrd="0" parTransId="{9DA977B3-7C5E-4A9F-9106-0AE695704D3B}" sibTransId="{4208E12F-97A5-4CDE-A551-F3613EC9DB99}"/>
    <dgm:cxn modelId="{7259C51B-E7EA-4CA4-9667-D8563F3E65E3}" type="presOf" srcId="{85B11DFB-F792-42AE-8971-E1292C0F13A7}" destId="{31CABEBB-7F16-4E41-86C8-586B48697FD8}" srcOrd="0" destOrd="0" presId="urn:microsoft.com/office/officeart/2008/layout/RadialCluster"/>
    <dgm:cxn modelId="{FFC62B10-5207-40ED-AC0A-FA634E99AADF}" type="presOf" srcId="{B36F197E-AB13-435C-869A-E79F65ED864A}" destId="{472BCDB3-83A4-4F20-A6C9-64E35718C450}" srcOrd="0" destOrd="0" presId="urn:microsoft.com/office/officeart/2008/layout/RadialCluster"/>
    <dgm:cxn modelId="{EFA4FE56-80A8-47F1-9B88-6C8F7B55A53B}" type="presOf" srcId="{DAEF4B7A-C282-4FE2-A57E-72BCD21B1250}" destId="{8E9DF1BD-1ACC-4ED9-9C40-025E4FFFA9E8}" srcOrd="0" destOrd="0" presId="urn:microsoft.com/office/officeart/2008/layout/RadialCluster"/>
    <dgm:cxn modelId="{AADED2DA-61FA-4756-980D-BDA5E01BB93A}" type="presOf" srcId="{477F2C9C-579C-4FFD-BECD-BC8FC4592C8C}" destId="{B180E1A9-D01C-4C85-BA56-EDE3B453207B}" srcOrd="0" destOrd="0" presId="urn:microsoft.com/office/officeart/2008/layout/RadialCluster"/>
    <dgm:cxn modelId="{BDF971EC-107A-4EDE-85AB-83CD931073F0}" srcId="{CE470CF7-FA5B-41B6-960B-FEC749911311}" destId="{7D28D794-7E4E-4A83-B406-9FE76B5C8B70}" srcOrd="0" destOrd="0" parTransId="{57229947-A2EA-4F10-BBF3-9B40D9218793}" sibTransId="{EE6959CC-FF56-40B9-8423-EBC77E8A2283}"/>
    <dgm:cxn modelId="{F2B8F350-7823-45BA-B9EB-0465D6880B49}" srcId="{7D28D794-7E4E-4A83-B406-9FE76B5C8B70}" destId="{96C31936-31FE-4584-91FA-C203262E6208}" srcOrd="4" destOrd="0" parTransId="{B36F197E-AB13-435C-869A-E79F65ED864A}" sibTransId="{E5D95596-8D01-47AA-B2ED-86C0D4D3AC63}"/>
    <dgm:cxn modelId="{E1ABCEB2-E017-46AA-84C2-6A7097394578}" srcId="{7D28D794-7E4E-4A83-B406-9FE76B5C8B70}" destId="{5F1AD521-C0FB-452B-BEFB-2E4BE08875C4}" srcOrd="1" destOrd="0" parTransId="{DAEF4B7A-C282-4FE2-A57E-72BCD21B1250}" sibTransId="{20CD27A4-1A04-432C-800B-E648AB2D0875}"/>
    <dgm:cxn modelId="{297D69F6-2C02-462A-BCE5-1B93647EB53D}" srcId="{7D28D794-7E4E-4A83-B406-9FE76B5C8B70}" destId="{85B11DFB-F792-42AE-8971-E1292C0F13A7}" srcOrd="3" destOrd="0" parTransId="{477F2C9C-579C-4FFD-BECD-BC8FC4592C8C}" sibTransId="{100FB994-7EF8-420B-B0A4-0CACF27CD643}"/>
    <dgm:cxn modelId="{191781AC-5498-48B3-8376-183E878CF1ED}" type="presOf" srcId="{7D28D794-7E4E-4A83-B406-9FE76B5C8B70}" destId="{EA0CCC03-19E7-4250-8F5C-BB399137691E}" srcOrd="0" destOrd="0" presId="urn:microsoft.com/office/officeart/2008/layout/RadialCluster"/>
    <dgm:cxn modelId="{445AAEFB-68B5-4E2A-99E5-9FF19FF01F20}" type="presOf" srcId="{6639DC8C-DFAF-4B58-9BE2-CFE1EDF84839}" destId="{04CC675C-F184-4F4C-BA20-3B4671887768}" srcOrd="0" destOrd="0" presId="urn:microsoft.com/office/officeart/2008/layout/RadialCluster"/>
    <dgm:cxn modelId="{36502499-3DF0-412B-8EBF-6E6FC27DA59A}" type="presOf" srcId="{5F1AD521-C0FB-452B-BEFB-2E4BE08875C4}" destId="{123F7F2D-F07D-4CBA-9C9E-26F674BCB2DC}" srcOrd="0" destOrd="0" presId="urn:microsoft.com/office/officeart/2008/layout/RadialCluster"/>
    <dgm:cxn modelId="{3E7291D3-34DF-42E4-ADDB-D700D4D1F528}" type="presOf" srcId="{96C31936-31FE-4584-91FA-C203262E6208}" destId="{9B9B1302-C28E-4F8B-BC65-BFAEE70EAC05}" srcOrd="0" destOrd="0" presId="urn:microsoft.com/office/officeart/2008/layout/RadialCluster"/>
    <dgm:cxn modelId="{393B3E97-8815-4627-8186-6F03716F4AB4}" type="presOf" srcId="{0D7526E5-16F8-42BB-9EF0-D05B18A389A1}" destId="{6522328D-86EF-48D5-9CF0-C4107450DCC8}" srcOrd="0" destOrd="0" presId="urn:microsoft.com/office/officeart/2008/layout/RadialCluster"/>
    <dgm:cxn modelId="{8188FC3C-C91E-4CAC-8854-CDC90CED2C3B}" type="presOf" srcId="{3A6A748B-F409-441C-AF97-C5BC0B9E0773}" destId="{763959A2-6544-48C5-AEA8-9BCE3DE6233F}" srcOrd="0" destOrd="0" presId="urn:microsoft.com/office/officeart/2008/layout/RadialCluster"/>
    <dgm:cxn modelId="{8F9C6429-8D2F-458D-9D39-22BD8EE3B803}" type="presParOf" srcId="{8B751F56-941F-4955-8DF6-49FB21A3F07F}" destId="{8B2A70E2-263C-414B-B69A-EF4845A03CD4}" srcOrd="0" destOrd="0" presId="urn:microsoft.com/office/officeart/2008/layout/RadialCluster"/>
    <dgm:cxn modelId="{7E91C292-ECF1-47AE-A84D-697004661527}" type="presParOf" srcId="{8B2A70E2-263C-414B-B69A-EF4845A03CD4}" destId="{EA0CCC03-19E7-4250-8F5C-BB399137691E}" srcOrd="0" destOrd="0" presId="urn:microsoft.com/office/officeart/2008/layout/RadialCluster"/>
    <dgm:cxn modelId="{7C915EF3-8D7D-4CB8-8CE1-84157485C2E0}" type="presParOf" srcId="{8B2A70E2-263C-414B-B69A-EF4845A03CD4}" destId="{763959A2-6544-48C5-AEA8-9BCE3DE6233F}" srcOrd="1" destOrd="0" presId="urn:microsoft.com/office/officeart/2008/layout/RadialCluster"/>
    <dgm:cxn modelId="{5B9475A1-15B7-4A3E-9431-275BE1CE5C85}" type="presParOf" srcId="{8B2A70E2-263C-414B-B69A-EF4845A03CD4}" destId="{04CC675C-F184-4F4C-BA20-3B4671887768}" srcOrd="2" destOrd="0" presId="urn:microsoft.com/office/officeart/2008/layout/RadialCluster"/>
    <dgm:cxn modelId="{9C300E1A-81AE-481B-9F29-CEBFBDDC7F04}" type="presParOf" srcId="{8B2A70E2-263C-414B-B69A-EF4845A03CD4}" destId="{8E9DF1BD-1ACC-4ED9-9C40-025E4FFFA9E8}" srcOrd="3" destOrd="0" presId="urn:microsoft.com/office/officeart/2008/layout/RadialCluster"/>
    <dgm:cxn modelId="{61A3DDF0-6C99-449C-80D0-8042377E1BB4}" type="presParOf" srcId="{8B2A70E2-263C-414B-B69A-EF4845A03CD4}" destId="{123F7F2D-F07D-4CBA-9C9E-26F674BCB2DC}" srcOrd="4" destOrd="0" presId="urn:microsoft.com/office/officeart/2008/layout/RadialCluster"/>
    <dgm:cxn modelId="{E9A2438D-1EFA-41B7-8840-43D4E8470AF0}" type="presParOf" srcId="{8B2A70E2-263C-414B-B69A-EF4845A03CD4}" destId="{4AB60301-8061-49EC-924D-A01E2049D9A4}" srcOrd="5" destOrd="0" presId="urn:microsoft.com/office/officeart/2008/layout/RadialCluster"/>
    <dgm:cxn modelId="{4AA186FB-3306-4031-A7BA-4D8BD948B1FF}" type="presParOf" srcId="{8B2A70E2-263C-414B-B69A-EF4845A03CD4}" destId="{6522328D-86EF-48D5-9CF0-C4107450DCC8}" srcOrd="6" destOrd="0" presId="urn:microsoft.com/office/officeart/2008/layout/RadialCluster"/>
    <dgm:cxn modelId="{6DA78A41-D509-4C23-9A36-D78A1220449E}" type="presParOf" srcId="{8B2A70E2-263C-414B-B69A-EF4845A03CD4}" destId="{B180E1A9-D01C-4C85-BA56-EDE3B453207B}" srcOrd="7" destOrd="0" presId="urn:microsoft.com/office/officeart/2008/layout/RadialCluster"/>
    <dgm:cxn modelId="{443CE731-AC22-4308-BD05-7068280F19B7}" type="presParOf" srcId="{8B2A70E2-263C-414B-B69A-EF4845A03CD4}" destId="{31CABEBB-7F16-4E41-86C8-586B48697FD8}" srcOrd="8" destOrd="0" presId="urn:microsoft.com/office/officeart/2008/layout/RadialCluster"/>
    <dgm:cxn modelId="{0BBCC31E-5A61-4480-9C47-B706D90BE5B9}" type="presParOf" srcId="{8B2A70E2-263C-414B-B69A-EF4845A03CD4}" destId="{472BCDB3-83A4-4F20-A6C9-64E35718C450}" srcOrd="9" destOrd="0" presId="urn:microsoft.com/office/officeart/2008/layout/RadialCluster"/>
    <dgm:cxn modelId="{93927043-0CDF-481A-A7D2-B3B117A17820}" type="presParOf" srcId="{8B2A70E2-263C-414B-B69A-EF4845A03CD4}" destId="{9B9B1302-C28E-4F8B-BC65-BFAEE70EAC05}" srcOrd="10" destOrd="0" presId="urn:microsoft.com/office/officeart/2008/layout/RadialCluster"/>
  </dgm:cxnLst>
  <dgm:bg>
    <a:solidFill>
      <a:schemeClr val="tx2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A0CCC03-19E7-4250-8F5C-BB399137691E}">
      <dsp:nvSpPr>
        <dsp:cNvPr id="0" name=""/>
        <dsp:cNvSpPr/>
      </dsp:nvSpPr>
      <dsp:spPr>
        <a:xfrm>
          <a:off x="2474448" y="2414990"/>
          <a:ext cx="2756790" cy="1545637"/>
        </a:xfrm>
        <a:prstGeom prst="roundRect">
          <a:avLst/>
        </a:prstGeom>
        <a:gradFill flip="none" rotWithShape="0">
          <a:gsLst>
            <a:gs pos="0">
              <a:schemeClr val="accent1">
                <a:hueOff val="0"/>
                <a:satOff val="0"/>
                <a:lumOff val="0"/>
                <a:tint val="66000"/>
                <a:satMod val="160000"/>
              </a:schemeClr>
            </a:gs>
            <a:gs pos="50000">
              <a:schemeClr val="accent1">
                <a:hueOff val="0"/>
                <a:satOff val="0"/>
                <a:lumOff val="0"/>
                <a:tint val="445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tint val="23500"/>
                <a:satMod val="160000"/>
              </a:schemeClr>
            </a:gs>
          </a:gsLst>
          <a:lin ang="8100000" scaled="1"/>
          <a:tileRect/>
        </a:gradFill>
        <a:ln w="25400" cap="flat" cmpd="sng" algn="ctr">
          <a:solidFill>
            <a:schemeClr val="accent1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6000" kern="1200" dirty="0" smtClean="0">
              <a:solidFill>
                <a:schemeClr val="tx1"/>
              </a:solidFill>
            </a:rPr>
            <a:t>Využití</a:t>
          </a:r>
        </a:p>
        <a:p>
          <a:pPr lvl="0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2474448" y="2414990"/>
        <a:ext cx="2756790" cy="1545637"/>
      </dsp:txXfrm>
    </dsp:sp>
    <dsp:sp modelId="{763959A2-6544-48C5-AEA8-9BCE3DE6233F}">
      <dsp:nvSpPr>
        <dsp:cNvPr id="0" name=""/>
        <dsp:cNvSpPr/>
      </dsp:nvSpPr>
      <dsp:spPr>
        <a:xfrm rot="20216347">
          <a:off x="5204803" y="2471408"/>
          <a:ext cx="66160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6160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CC675C-F184-4F4C-BA20-3B4671887768}">
      <dsp:nvSpPr>
        <dsp:cNvPr id="0" name=""/>
        <dsp:cNvSpPr/>
      </dsp:nvSpPr>
      <dsp:spPr>
        <a:xfrm>
          <a:off x="5839972" y="1140888"/>
          <a:ext cx="1726545" cy="1666840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>
            <a:noFill/>
          </a:endParaRPr>
        </a:p>
      </dsp:txBody>
      <dsp:txXfrm>
        <a:off x="5839972" y="1140888"/>
        <a:ext cx="1726545" cy="1666840"/>
      </dsp:txXfrm>
    </dsp:sp>
    <dsp:sp modelId="{8E9DF1BD-1ACC-4ED9-9C40-025E4FFFA9E8}">
      <dsp:nvSpPr>
        <dsp:cNvPr id="0" name=""/>
        <dsp:cNvSpPr/>
      </dsp:nvSpPr>
      <dsp:spPr>
        <a:xfrm rot="2137774">
          <a:off x="4870387" y="4149648"/>
          <a:ext cx="6489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48949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3F7F2D-F07D-4CBA-9C9E-26F674BCB2DC}">
      <dsp:nvSpPr>
        <dsp:cNvPr id="0" name=""/>
        <dsp:cNvSpPr/>
      </dsp:nvSpPr>
      <dsp:spPr>
        <a:xfrm>
          <a:off x="5458595" y="4248470"/>
          <a:ext cx="1919728" cy="1556284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5458595" y="4248470"/>
        <a:ext cx="1919728" cy="1556284"/>
      </dsp:txXfrm>
    </dsp:sp>
    <dsp:sp modelId="{4AB60301-8061-49EC-924D-A01E2049D9A4}">
      <dsp:nvSpPr>
        <dsp:cNvPr id="0" name=""/>
        <dsp:cNvSpPr/>
      </dsp:nvSpPr>
      <dsp:spPr>
        <a:xfrm rot="7637436">
          <a:off x="2973800" y="4104553"/>
          <a:ext cx="36181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6181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22328D-86EF-48D5-9CF0-C4107450DCC8}">
      <dsp:nvSpPr>
        <dsp:cNvPr id="0" name=""/>
        <dsp:cNvSpPr/>
      </dsp:nvSpPr>
      <dsp:spPr>
        <a:xfrm>
          <a:off x="1370777" y="4248478"/>
          <a:ext cx="1956897" cy="1827564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1370777" y="4248478"/>
        <a:ext cx="1956897" cy="1827564"/>
      </dsp:txXfrm>
    </dsp:sp>
    <dsp:sp modelId="{B180E1A9-D01C-4C85-BA56-EDE3B453207B}">
      <dsp:nvSpPr>
        <dsp:cNvPr id="0" name=""/>
        <dsp:cNvSpPr/>
      </dsp:nvSpPr>
      <dsp:spPr>
        <a:xfrm rot="16377401">
          <a:off x="3731072" y="2244737"/>
          <a:ext cx="34096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4096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CABEBB-7F16-4E41-86C8-586B48697FD8}">
      <dsp:nvSpPr>
        <dsp:cNvPr id="0" name=""/>
        <dsp:cNvSpPr/>
      </dsp:nvSpPr>
      <dsp:spPr>
        <a:xfrm>
          <a:off x="3096349" y="504804"/>
          <a:ext cx="1709066" cy="1569678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3096349" y="504804"/>
        <a:ext cx="1709066" cy="1569678"/>
      </dsp:txXfrm>
    </dsp:sp>
    <dsp:sp modelId="{472BCDB3-83A4-4F20-A6C9-64E35718C450}">
      <dsp:nvSpPr>
        <dsp:cNvPr id="0" name=""/>
        <dsp:cNvSpPr/>
      </dsp:nvSpPr>
      <dsp:spPr>
        <a:xfrm rot="11880000">
          <a:off x="2056106" y="2673682"/>
          <a:ext cx="42883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28835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9B1302-C28E-4F8B-BC65-BFAEE70EAC05}">
      <dsp:nvSpPr>
        <dsp:cNvPr id="0" name=""/>
        <dsp:cNvSpPr/>
      </dsp:nvSpPr>
      <dsp:spPr>
        <a:xfrm>
          <a:off x="865291" y="1811604"/>
          <a:ext cx="1201309" cy="12013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865291" y="1811604"/>
        <a:ext cx="1201309" cy="1201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27FFD7-C15B-45D5-A3AD-0D051F271775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33A097-4F0E-4D3A-89FA-F260F7C27C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0332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33A097-4F0E-4D3A-89FA-F260F7C27C8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713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8731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9643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2574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154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2318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8574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7410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67836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90852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4296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801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0323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6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Kyslík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1. 2. 2012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08 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7226" y="855792"/>
            <a:ext cx="833677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</a:p>
          <a:p>
            <a:r>
              <a:rPr lang="cs-CZ" sz="2000" dirty="0" smtClean="0"/>
              <a:t>Materiál je určen pro žáky 8. ročníku. Jeho cílem je seznámit žáky s kyslíkem, </a:t>
            </a:r>
          </a:p>
          <a:p>
            <a:r>
              <a:rPr lang="cs-CZ" sz="2000" dirty="0" smtClean="0"/>
              <a:t>jako významným chemickým prvkem a využít přitom i dosavadním znalostí žáků. V závěru je část věnována otázkám problematiky ozónové vrstvy. Při výkladu významně pomáhají použité animace a obrázky, které žákům pomáhají v orientaci poznatků. Na základě promítaných snímků sami odvozují některé důležité skutečnosti, týkající se kyslíku.</a:t>
            </a:r>
          </a:p>
          <a:p>
            <a:r>
              <a:rPr lang="cs-CZ" sz="2000" dirty="0" smtClean="0"/>
              <a:t>Výklad učiva je doplněn demonstračními pokusy.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Pilotáž:</a:t>
            </a:r>
          </a:p>
          <a:p>
            <a:r>
              <a:rPr lang="cs-CZ" sz="2000" dirty="0" smtClean="0"/>
              <a:t>Materiál byl ověřován ve dvou paralelních třídách osmého ročníku. Žáci </a:t>
            </a:r>
          </a:p>
          <a:p>
            <a:r>
              <a:rPr lang="cs-CZ" sz="2000" dirty="0" smtClean="0"/>
              <a:t>v hodině ocenili přehlednost zápisu, názornost výkladu a možnost se aktivně zapojit do výuky. Promítané obrázky </a:t>
            </a:r>
            <a:r>
              <a:rPr lang="cs-CZ" sz="2000" dirty="0" err="1" smtClean="0"/>
              <a:t>působiliyna</a:t>
            </a:r>
            <a:r>
              <a:rPr lang="cs-CZ" sz="2000" dirty="0" smtClean="0"/>
              <a:t> </a:t>
            </a:r>
            <a:r>
              <a:rPr lang="cs-CZ" sz="2000" dirty="0" smtClean="0"/>
              <a:t>žáky motivačně.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66452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</a:t>
            </a:r>
            <a:endParaRPr lang="cs-CZ" sz="6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4000" dirty="0" smtClean="0"/>
              <a:t>Oxygenium  O</a:t>
            </a:r>
            <a:r>
              <a:rPr lang="cs-CZ" sz="4000" baseline="-25000" dirty="0" smtClean="0"/>
              <a:t>2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96752"/>
            <a:ext cx="43204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6324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0" y="1911700"/>
            <a:ext cx="2520280" cy="134644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Výskyt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059832" y="3429000"/>
            <a:ext cx="5900544" cy="1061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tx1"/>
                </a:solidFill>
              </a:rPr>
              <a:t>b) Vázaný ve sloučeninách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072800" y="377280"/>
            <a:ext cx="2448272" cy="106108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tx1"/>
                </a:solidFill>
              </a:rPr>
              <a:t>a) volný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7" y="2038632"/>
            <a:ext cx="2757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-ve vzduchu – 21 %</a:t>
            </a:r>
            <a:endParaRPr lang="cs-CZ" sz="2400" b="1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1" y="567140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6391" y="11242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635896" y="2506017"/>
            <a:ext cx="3168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(vzniká fotosyntézou)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5244" y="4835840"/>
            <a:ext cx="1375718" cy="137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86252" y="3959540"/>
            <a:ext cx="2690491" cy="2449362"/>
            <a:chOff x="86252" y="3959540"/>
            <a:chExt cx="2690491" cy="2449362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252" y="4647064"/>
              <a:ext cx="1327242" cy="13272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3494" y="5250140"/>
              <a:ext cx="1363249" cy="115876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3494" y="3959540"/>
              <a:ext cx="1301087" cy="9758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5050308" y="4605007"/>
            <a:ext cx="1375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voda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2228" y="5980725"/>
            <a:ext cx="871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oxidy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41987" y="5937888"/>
            <a:ext cx="19410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ústrojné látky</a:t>
            </a:r>
            <a:endParaRPr lang="cs-CZ" sz="2400" b="1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8976" y="457075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49310" y="2215592"/>
            <a:ext cx="2460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47545" y="4759163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14494" y="6168720"/>
            <a:ext cx="195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7052" y="6209604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86845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1" grpId="0"/>
      <p:bldP spid="2" grpId="0"/>
      <p:bldP spid="4" grpId="0"/>
      <p:bldP spid="5" grpId="0"/>
      <p:bldP spid="7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51520" y="437456"/>
            <a:ext cx="3888432" cy="100811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Vlastnosti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004048" y="620688"/>
            <a:ext cx="3456384" cy="1418456"/>
          </a:xfrm>
          <a:prstGeom prst="cloud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547664" y="1740260"/>
            <a:ext cx="3456384" cy="59776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bezbarvý plyn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139952" y="2780928"/>
            <a:ext cx="3456384" cy="59776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bez zápachu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62654" y="5949280"/>
            <a:ext cx="6444208" cy="59776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tvoří dvouatomové molekuly O</a:t>
            </a:r>
            <a:r>
              <a:rPr lang="cs-CZ" sz="3200" b="1" baseline="-25000" dirty="0" smtClean="0">
                <a:solidFill>
                  <a:schemeClr val="tx1"/>
                </a:solidFill>
              </a:rPr>
              <a:t>2</a:t>
            </a:r>
            <a:endParaRPr lang="cs-CZ" sz="3200" b="1" baseline="-25000" dirty="0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362530" y="5608013"/>
            <a:ext cx="1006544" cy="924076"/>
            <a:chOff x="7308304" y="4293096"/>
            <a:chExt cx="1006544" cy="924076"/>
          </a:xfrm>
          <a:solidFill>
            <a:schemeClr val="accent1">
              <a:lumMod val="40000"/>
              <a:lumOff val="60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grpSpPr>
        <p:sp>
          <p:nvSpPr>
            <p:cNvPr id="11" name="Vývojový diagram: spojnice 10"/>
            <p:cNvSpPr/>
            <p:nvPr/>
          </p:nvSpPr>
          <p:spPr>
            <a:xfrm>
              <a:off x="7308304" y="4293096"/>
              <a:ext cx="720080" cy="673224"/>
            </a:xfrm>
            <a:prstGeom prst="flowChartConnector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2" name="Vývojový diagram: spojnice 11"/>
            <p:cNvSpPr/>
            <p:nvPr/>
          </p:nvSpPr>
          <p:spPr>
            <a:xfrm>
              <a:off x="7594768" y="4543948"/>
              <a:ext cx="720080" cy="673224"/>
            </a:xfrm>
            <a:prstGeom prst="flowChartConnector">
              <a:avLst/>
            </a:prstGeom>
            <a:grpFill/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pic>
        <p:nvPicPr>
          <p:cNvPr id="3074" name="Picture 2" descr="C:\Users\ZS SLOVAN\Pictures\people\MH900430481n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3992" y="2694745"/>
            <a:ext cx="1800200" cy="177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1403648" y="2659557"/>
            <a:ext cx="2232248" cy="1908087"/>
            <a:chOff x="1403648" y="2659557"/>
            <a:chExt cx="2232248" cy="1908087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1420848" y="2659557"/>
              <a:ext cx="2106488" cy="1908087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1403648" y="2694745"/>
              <a:ext cx="2232248" cy="1837713"/>
            </a:xfrm>
            <a:prstGeom prst="line">
              <a:avLst/>
            </a:prstGeom>
            <a:ln w="3810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4" name="Zaoblený obdélník 13"/>
          <p:cNvSpPr/>
          <p:nvPr/>
        </p:nvSpPr>
        <p:spPr>
          <a:xfrm>
            <a:off x="395536" y="4797152"/>
            <a:ext cx="5331216" cy="59776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má větší hustotu než vzduch</a:t>
            </a:r>
            <a:endParaRPr lang="cs-CZ" sz="3200" b="1" baseline="-25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60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77457E-6 L 0.00799 0.45248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226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8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548680"/>
            <a:ext cx="3456384" cy="86409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podporuje hoření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084611" y="3789040"/>
            <a:ext cx="3688262" cy="81379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potřebný k dýchání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39381" y="2524997"/>
            <a:ext cx="29357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 + 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>
                <a:solidFill>
                  <a:srgbClr val="FF0000"/>
                </a:solidFill>
              </a:rPr>
              <a:t> → CO</a:t>
            </a:r>
            <a:r>
              <a:rPr lang="cs-CZ" sz="4000" b="1" baseline="-25000" dirty="0" smtClean="0">
                <a:solidFill>
                  <a:srgbClr val="FF0000"/>
                </a:solidFill>
              </a:rPr>
              <a:t>2</a:t>
            </a:r>
            <a:endParaRPr lang="cs-CZ" sz="4000" b="1" baseline="-25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610" y="1634741"/>
            <a:ext cx="7868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(Demonstrační pokus -  hoření svíčky za přístupu a bez přístupu vzduchu)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1716" y="1940222"/>
            <a:ext cx="55988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- reakci  zapiš chemickou rovnicí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68960"/>
            <a:ext cx="1986165" cy="1986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aoblený obdélník 11"/>
          <p:cNvSpPr/>
          <p:nvPr/>
        </p:nvSpPr>
        <p:spPr>
          <a:xfrm>
            <a:off x="240480" y="4869160"/>
            <a:ext cx="2171280" cy="81379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reaktivní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95781" y="5076001"/>
            <a:ext cx="3376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proto vytváří hodně sloučenin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955377"/>
            <a:ext cx="9508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O, CO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,SiO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, Fe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</a:t>
            </a:r>
            <a:r>
              <a:rPr lang="cs-CZ" sz="4000" baseline="-25000" dirty="0" smtClean="0"/>
              <a:t>3</a:t>
            </a:r>
            <a:r>
              <a:rPr lang="cs-CZ" sz="4000" dirty="0" smtClean="0"/>
              <a:t>, C</a:t>
            </a:r>
            <a:r>
              <a:rPr lang="cs-CZ" sz="4000" baseline="-25000" dirty="0" smtClean="0"/>
              <a:t>6</a:t>
            </a:r>
            <a:r>
              <a:rPr lang="cs-CZ" sz="4000" dirty="0" smtClean="0"/>
              <a:t>H</a:t>
            </a:r>
            <a:r>
              <a:rPr lang="cs-CZ" sz="4000" baseline="-25000" dirty="0" smtClean="0"/>
              <a:t>12</a:t>
            </a:r>
            <a:r>
              <a:rPr lang="cs-CZ" sz="4000" dirty="0" smtClean="0"/>
              <a:t>O</a:t>
            </a:r>
            <a:r>
              <a:rPr lang="cs-CZ" sz="4000" baseline="-25000" dirty="0" smtClean="0"/>
              <a:t>6</a:t>
            </a:r>
            <a:r>
              <a:rPr lang="cs-CZ" sz="4000" dirty="0" smtClean="0"/>
              <a:t>, C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H</a:t>
            </a:r>
            <a:r>
              <a:rPr lang="cs-CZ" sz="4000" baseline="-25000" dirty="0" smtClean="0"/>
              <a:t>5</a:t>
            </a:r>
            <a:r>
              <a:rPr lang="cs-CZ" sz="4000" dirty="0" smtClean="0"/>
              <a:t>OH, </a:t>
            </a:r>
            <a:r>
              <a:rPr lang="cs-CZ" sz="4000" dirty="0" err="1" smtClean="0"/>
              <a:t>ZnO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526735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5" grpId="1"/>
      <p:bldP spid="6" grpId="0"/>
      <p:bldP spid="12" grpId="0" animBg="1"/>
      <p:bldP spid="8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23888" y="116632"/>
            <a:ext cx="3311923" cy="122413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Výroba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267744" y="1556792"/>
            <a:ext cx="3384376" cy="79208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a) laboratorní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5005" y="3977410"/>
            <a:ext cx="3384376" cy="86409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b) průmyslová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768170"/>
            <a:ext cx="2993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 - H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  <a:r>
              <a:rPr lang="cs-CZ" b="1" baseline="-25000" dirty="0" smtClean="0"/>
              <a:t>2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22482" y="5080828"/>
            <a:ext cx="5756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-destilace zkapalněného vzduchu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1033" y="5665603"/>
            <a:ext cx="89201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- </a:t>
            </a:r>
            <a:r>
              <a:rPr lang="cs-CZ" sz="3200" dirty="0" smtClean="0">
                <a:solidFill>
                  <a:srgbClr val="00B050"/>
                </a:solidFill>
              </a:rPr>
              <a:t>vyhledej v tabulkách bod varu kyslíku a dalších složek vzduchu</a:t>
            </a:r>
            <a:endParaRPr lang="cs-CZ" sz="3200" dirty="0">
              <a:solidFill>
                <a:srgbClr val="00B05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217193" y="2602069"/>
            <a:ext cx="4185761" cy="814737"/>
            <a:chOff x="2217193" y="2602069"/>
            <a:chExt cx="4185761" cy="814737"/>
          </a:xfrm>
        </p:grpSpPr>
        <p:sp>
          <p:nvSpPr>
            <p:cNvPr id="6" name="TextovéPole 5"/>
            <p:cNvSpPr txBox="1"/>
            <p:nvPr/>
          </p:nvSpPr>
          <p:spPr>
            <a:xfrm>
              <a:off x="2217193" y="2708920"/>
              <a:ext cx="418576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2H</a:t>
              </a:r>
              <a:r>
                <a:rPr lang="cs-CZ" sz="4000" baseline="-25000" dirty="0" smtClean="0"/>
                <a:t>2</a:t>
              </a:r>
              <a:r>
                <a:rPr lang="cs-CZ" sz="4000" dirty="0" smtClean="0"/>
                <a:t>O</a:t>
              </a:r>
              <a:r>
                <a:rPr lang="cs-CZ" sz="4000" baseline="-25000" dirty="0" smtClean="0"/>
                <a:t>2</a:t>
              </a:r>
              <a:r>
                <a:rPr lang="cs-CZ" sz="4000" dirty="0" smtClean="0"/>
                <a:t>→ 2H</a:t>
              </a:r>
              <a:r>
                <a:rPr lang="cs-CZ" sz="4000" baseline="-25000" dirty="0" smtClean="0"/>
                <a:t>2</a:t>
              </a:r>
              <a:r>
                <a:rPr lang="cs-CZ" sz="4000" dirty="0" smtClean="0"/>
                <a:t>O + O</a:t>
              </a:r>
              <a:r>
                <a:rPr lang="cs-CZ" sz="4000" baseline="-25000" dirty="0" smtClean="0"/>
                <a:t>2</a:t>
              </a:r>
              <a:endParaRPr lang="cs-CZ" sz="4000" baseline="-250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43445" y="2602069"/>
              <a:ext cx="7344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MnO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4020982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3781424426"/>
              </p:ext>
            </p:extLst>
          </p:nvPr>
        </p:nvGraphicFramePr>
        <p:xfrm>
          <a:off x="683568" y="548680"/>
          <a:ext cx="8064896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9512" y="0"/>
            <a:ext cx="54424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Podle obrázků popiš využití kyslíku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61867" y="622047"/>
            <a:ext cx="2313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dýchací přístroje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67285" y="1284326"/>
            <a:ext cx="1395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svařování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428098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raketové palivo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23230" y="4387940"/>
            <a:ext cx="1727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výroba oceli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2868" y="1468992"/>
            <a:ext cx="2947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ozón – ozónová vrstva</a:t>
            </a:r>
            <a:endParaRPr lang="cs-CZ" b="1" dirty="0">
              <a:latin typeface="Arial Black" pitchFamily="34" charset="0"/>
            </a:endParaRPr>
          </a:p>
        </p:txBody>
      </p:sp>
      <p:pic>
        <p:nvPicPr>
          <p:cNvPr id="1028" name="Picture 4" descr="C:\Users\ZS SLOVAN\AppData\Local\Microsoft\Windows\Temporary Internet Files\Content.IE5\60FK4V51\MC9001992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3208" y="1952604"/>
            <a:ext cx="1672729" cy="185678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31213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47110"/>
            <a:ext cx="740273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 literatuře vyhledej informace o významu ozónu: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B050"/>
                </a:solidFill>
              </a:rPr>
              <a:t>jak vzniká ozón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B050"/>
                </a:solidFill>
              </a:rPr>
              <a:t>význam ozónové vrstvy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B050"/>
                </a:solidFill>
              </a:rPr>
              <a:t>příčiny poškozování ozónové vrstvy</a:t>
            </a:r>
          </a:p>
          <a:p>
            <a:pPr marL="514350" indent="-514350">
              <a:buFont typeface="+mj-lt"/>
              <a:buAutoNum type="alphaLcPeriod"/>
            </a:pPr>
            <a:r>
              <a:rPr lang="cs-CZ" sz="2800" dirty="0" smtClean="0">
                <a:solidFill>
                  <a:srgbClr val="00B050"/>
                </a:solidFill>
              </a:rPr>
              <a:t>proč škodí tzv. přízemní ozón</a:t>
            </a:r>
          </a:p>
          <a:p>
            <a:pPr marL="514350" indent="-514350">
              <a:buFont typeface="+mj-lt"/>
              <a:buAutoNum type="alphaLcPeriod"/>
            </a:pP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1512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85" y="4606532"/>
            <a:ext cx="9324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47" y="2473218"/>
            <a:ext cx="88204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DESCOUENS, </a:t>
            </a:r>
            <a:r>
              <a:rPr lang="cs-CZ" dirty="0" err="1" smtClean="0"/>
              <a:t>Didier</a:t>
            </a:r>
            <a:r>
              <a:rPr lang="cs-CZ" dirty="0" smtClean="0"/>
              <a:t>. </a:t>
            </a:r>
            <a:r>
              <a:rPr lang="cs-CZ" i="1" dirty="0" smtClean="0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</a:t>
            </a:r>
            <a:r>
              <a:rPr lang="cs-CZ" dirty="0" smtClean="0"/>
              <a:t>24. 1. 2010 , 16:35[cit</a:t>
            </a:r>
            <a:r>
              <a:rPr lang="cs-CZ" dirty="0"/>
              <a:t>. </a:t>
            </a:r>
            <a:r>
              <a:rPr lang="cs-CZ" dirty="0" smtClean="0"/>
              <a:t>2012-02-01]. </a:t>
            </a:r>
            <a:r>
              <a:rPr lang="cs-CZ" dirty="0"/>
              <a:t>File:Quartz_Brésil.jpg. Dostupné z WWW: &lt;http://cs.wikipedia.org/wiki/</a:t>
            </a:r>
            <a:r>
              <a:rPr lang="cs-CZ" dirty="0" err="1"/>
              <a:t>Soubor:Quartz_Brésil.jpg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/>
              <a:t> 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078" y="3498536"/>
            <a:ext cx="90364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SÁNCHEZ, Luis Miguel </a:t>
            </a:r>
            <a:r>
              <a:rPr lang="cs-CZ" dirty="0" err="1" smtClean="0"/>
              <a:t>Bugallo</a:t>
            </a:r>
            <a:r>
              <a:rPr lang="cs-CZ" dirty="0" smtClean="0"/>
              <a:t> </a:t>
            </a:r>
            <a:r>
              <a:rPr lang="cs-CZ" dirty="0" err="1" smtClean="0"/>
              <a:t>Sánchez</a:t>
            </a:r>
            <a:r>
              <a:rPr lang="cs-CZ" dirty="0" smtClean="0"/>
              <a:t>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26. 9 2005, 19:58 </a:t>
            </a:r>
          </a:p>
          <a:p>
            <a:r>
              <a:rPr lang="cs-CZ" dirty="0" smtClean="0"/>
              <a:t>[</a:t>
            </a:r>
            <a:r>
              <a:rPr lang="cs-CZ" dirty="0"/>
              <a:t>cit. </a:t>
            </a:r>
            <a:r>
              <a:rPr lang="cs-CZ" dirty="0" smtClean="0"/>
              <a:t>2012-02-01]. </a:t>
            </a:r>
            <a:r>
              <a:rPr lang="cs-CZ" dirty="0"/>
              <a:t>File</a:t>
            </a:r>
            <a:r>
              <a:rPr lang="cs-CZ" dirty="0" smtClean="0"/>
              <a:t>: Mineral_Olixisto_GDFL101.jpg</a:t>
            </a:r>
            <a:r>
              <a:rPr lang="cs-CZ" dirty="0"/>
              <a:t>. Dostupné z WWW: &lt;http://cs.wikipedia.org/wiki/Soubor:Mineral_Olixisto_GDFL101.jpg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503" y="1907325"/>
            <a:ext cx="12541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Ilustrace : </a:t>
            </a:r>
            <a:endParaRPr lang="cs-CZ" sz="2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3" y="458496"/>
            <a:ext cx="8839215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Zdroje:</a:t>
            </a:r>
          </a:p>
          <a:p>
            <a:endParaRPr lang="cs-CZ" sz="2000" b="1" i="1" dirty="0"/>
          </a:p>
          <a:p>
            <a:r>
              <a:rPr lang="cs-CZ" dirty="0"/>
              <a:t>MACH, J., PLUCKOVÁ, I., ŠIBOR, J. Chemie, Úvod do obecné a anorganické chemie. 1. vyd. Brno: Nová škola, 2010. ISBN 978-80-7289-133-7. s. </a:t>
            </a:r>
            <a:r>
              <a:rPr lang="cs-CZ" dirty="0" smtClean="0"/>
              <a:t>49</a:t>
            </a:r>
            <a:endParaRPr lang="cs-CZ" dirty="0"/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113237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450</Words>
  <Application>Microsoft Office PowerPoint</Application>
  <PresentationFormat>Předvádění na obrazovce (4:3)</PresentationFormat>
  <Paragraphs>85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Deluxe</vt:lpstr>
      <vt:lpstr>Motiv systému Office</vt:lpstr>
      <vt:lpstr>Snímek 1</vt:lpstr>
      <vt:lpstr>Snímek 2</vt:lpstr>
      <vt:lpstr>Kyslík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PZezulová</dc:creator>
  <cp:lastModifiedBy>Dum</cp:lastModifiedBy>
  <cp:revision>46</cp:revision>
  <dcterms:created xsi:type="dcterms:W3CDTF">2011-10-14T09:00:52Z</dcterms:created>
  <dcterms:modified xsi:type="dcterms:W3CDTF">2013-09-21T09:18:04Z</dcterms:modified>
</cp:coreProperties>
</file>