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72" r:id="rId5"/>
    <p:sldId id="273" r:id="rId6"/>
    <p:sldId id="274" r:id="rId7"/>
    <p:sldId id="275" r:id="rId8"/>
    <p:sldId id="278" r:id="rId9"/>
    <p:sldId id="276" r:id="rId10"/>
    <p:sldId id="27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95FB44-B35A-4EBB-9D2C-FAF939CE3C0A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FE9097-8BC2-43DF-A384-DD8E0F3F22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ina450.files.wordpress.com/2010/03/kalcit-preview.jpg" TargetMode="External"/><Relationship Id="rId2" Type="http://schemas.openxmlformats.org/officeDocument/2006/relationships/hyperlink" Target="http://www.rockhounds.com/rockshop/azurit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eb.natur.cuni.cz/ugmnz/mineral/mineral/magnezit.html" TargetMode="External"/><Relationship Id="rId4" Type="http://schemas.openxmlformats.org/officeDocument/2006/relationships/hyperlink" Target="http://geologie.vsb.cz/loziska/loziska/nerudy/v%C3%A1penec.html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1285860"/>
            <a:ext cx="7772400" cy="1470025"/>
          </a:xfrm>
        </p:spPr>
        <p:txBody>
          <a:bodyPr>
            <a:normAutofit/>
          </a:bodyPr>
          <a:lstStyle/>
          <a:p>
            <a:r>
              <a:rPr lang="cs-CZ" sz="4000" dirty="0"/>
              <a:t/>
            </a:r>
            <a:br>
              <a:rPr lang="cs-CZ" sz="4000" dirty="0"/>
            </a:br>
            <a:endParaRPr lang="cs-CZ" sz="40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143116"/>
            <a:ext cx="7572428" cy="4214842"/>
          </a:xfrm>
        </p:spPr>
        <p:txBody>
          <a:bodyPr>
            <a:normAutofit fontScale="47500" lnSpcReduction="20000"/>
          </a:bodyPr>
          <a:lstStyle/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9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ZÁKLADNÍ </a:t>
            </a:r>
            <a:r>
              <a:rPr lang="cs-CZ" sz="29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ŠKOLA SLOVAN, KROMĚŘÍŽ, PŘÍSPĚVKOVÁ ORGANIZACE</a:t>
            </a:r>
            <a:endParaRPr lang="cs-CZ" sz="2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b="1" dirty="0">
                <a:latin typeface="Verdana" pitchFamily="34" charset="0"/>
                <a:ea typeface="Verdana" pitchFamily="34" charset="0"/>
                <a:cs typeface="Verdana" pitchFamily="34" charset="0"/>
              </a:rPr>
              <a:t>ZEYEROVA 3354, 767 01 KROMĚŘÍŽ</a:t>
            </a:r>
            <a:endParaRPr lang="cs-CZ" sz="2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projekt v rámci vzdělávacího programu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VZDĚLÁNÍ PRO KONKURENCESCHOPNOST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ŠABLONA ČÍSLO: III/2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NÁZEV:  INOVACE A ZKVALITNĚNÍ VÝUKY PROSTŘEDNICTVÍM ICT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PŘEDMĚT:  PŘÍRODOPIS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ROČNÍK:  IX.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TÉMA: </a:t>
            </a:r>
            <a:r>
              <a:rPr lang="cs-CZ" sz="2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UHLIČITANY</a:t>
            </a:r>
            <a:endParaRPr lang="cs-CZ" sz="2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AUTOR: MGR. ROMANA HOLUBOVÁ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DATUM VYTVOŘENÍ: </a:t>
            </a:r>
            <a:r>
              <a:rPr lang="cs-CZ" sz="29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20. 10. </a:t>
            </a:r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2011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dirty="0">
                <a:latin typeface="Verdana" pitchFamily="34" charset="0"/>
                <a:ea typeface="Verdana" pitchFamily="34" charset="0"/>
                <a:cs typeface="Verdana" pitchFamily="34" charset="0"/>
              </a:rPr>
              <a:t> </a:t>
            </a:r>
          </a:p>
          <a:p>
            <a:r>
              <a:rPr lang="cs-CZ" sz="29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VY_32_INOVACE_07_RH </a:t>
            </a:r>
            <a:endParaRPr lang="cs-CZ" sz="29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b="1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785794"/>
            <a:ext cx="4257675" cy="10858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newsflash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4348" y="1285860"/>
            <a:ext cx="7972452" cy="50006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1500" dirty="0" smtClean="0"/>
              <a:t>prezentace je vytvořena jako doplněk k učivu 9. ročníku Uhličitany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učební materiál je určen pro práci na 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1500" dirty="0" smtClean="0"/>
              <a:t>učivo je provázané s učivem chemie (pálení a hašení vápna)</a:t>
            </a:r>
          </a:p>
          <a:p>
            <a:pPr>
              <a:buFont typeface="Wingdings" pitchFamily="2" charset="2"/>
              <a:buChar char="Ø"/>
            </a:pPr>
            <a:endParaRPr lang="cs-CZ" sz="1500" dirty="0" smtClean="0"/>
          </a:p>
          <a:p>
            <a:pPr>
              <a:buFont typeface="Wingdings" pitchFamily="2" charset="2"/>
              <a:buChar char="Ø"/>
            </a:pPr>
            <a:r>
              <a:rPr lang="cs-CZ" sz="1500" dirty="0" smtClean="0"/>
              <a:t>v rámci prezentace se žáci:</a:t>
            </a:r>
          </a:p>
          <a:p>
            <a:r>
              <a:rPr lang="cs-CZ" sz="1500" dirty="0" smtClean="0"/>
              <a:t>seznámí s charakteristikou uhličitanů jako skupinou minerálů</a:t>
            </a:r>
          </a:p>
          <a:p>
            <a:r>
              <a:rPr lang="cs-CZ" sz="1500" dirty="0" smtClean="0"/>
              <a:t>naučí se uhličitany vyjmenovat a stručně charakterizovat</a:t>
            </a:r>
          </a:p>
          <a:p>
            <a:r>
              <a:rPr lang="cs-CZ" sz="1500" dirty="0" smtClean="0"/>
              <a:t>zaměří se na využití uhličitanů pro člověka, jejich hospodářský význam</a:t>
            </a:r>
          </a:p>
          <a:p>
            <a:r>
              <a:rPr lang="cs-CZ" sz="1500" dirty="0" smtClean="0"/>
              <a:t>zopakují si chemické reakce při pálení a hašení vápna</a:t>
            </a:r>
          </a:p>
          <a:p>
            <a:r>
              <a:rPr lang="cs-CZ" sz="1500" dirty="0" smtClean="0"/>
              <a:t>naučí se základní uhličitany poznávat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prezentace obsahuje internetové odkazy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speciální vzdělávací potřeby – </a:t>
            </a:r>
            <a:r>
              <a:rPr lang="cs-CZ" sz="1400" dirty="0" smtClean="0"/>
              <a:t>žádné</a:t>
            </a:r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pomůcky – vzorky minerálů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délka aktivity – 30 minut</a:t>
            </a:r>
          </a:p>
          <a:p>
            <a:pPr>
              <a:buFont typeface="Wingdings" pitchFamily="2" charset="2"/>
              <a:buChar char="Ø"/>
            </a:pPr>
            <a:endParaRPr lang="cs-CZ" sz="1400" dirty="0" smtClean="0"/>
          </a:p>
          <a:p>
            <a:pPr>
              <a:buFont typeface="Wingdings" pitchFamily="2" charset="2"/>
              <a:buChar char="Ø"/>
            </a:pPr>
            <a:r>
              <a:rPr lang="cs-CZ" sz="1400" dirty="0" smtClean="0"/>
              <a:t>zkušenosti z pilotáže</a:t>
            </a:r>
          </a:p>
          <a:p>
            <a:r>
              <a:rPr lang="cs-CZ" sz="1400" dirty="0" smtClean="0"/>
              <a:t>žáci umí charakterizovat uhličitany, jmenovat zástupce minerálů </a:t>
            </a:r>
          </a:p>
          <a:p>
            <a:r>
              <a:rPr lang="cs-CZ" sz="1400" dirty="0" smtClean="0"/>
              <a:t>znají jejich význam pro </a:t>
            </a:r>
            <a:r>
              <a:rPr lang="cs-CZ" sz="1400" dirty="0" smtClean="0"/>
              <a:t>člověka</a:t>
            </a:r>
          </a:p>
          <a:p>
            <a:r>
              <a:rPr lang="cs-CZ" sz="1400" dirty="0" smtClean="0"/>
              <a:t>je vhodné učivo zařadit až poté, co žáci znají uhličitany z chemie</a:t>
            </a:r>
            <a:endParaRPr lang="cs-CZ" sz="1400" dirty="0" smtClean="0"/>
          </a:p>
          <a:p>
            <a:pPr>
              <a:buFont typeface="Wingdings" pitchFamily="2" charset="2"/>
              <a:buChar char="Ø"/>
            </a:pPr>
            <a:endParaRPr lang="cs-CZ" sz="1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92867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rgbClr val="FFFF6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Uhličitany</a:t>
            </a:r>
            <a:endParaRPr lang="cs-CZ" sz="4000" b="1" u="sng" dirty="0">
              <a:solidFill>
                <a:srgbClr val="FFFF66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00166" y="2571744"/>
            <a:ext cx="6429420" cy="355441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charakteristika uhličitanů</a:t>
            </a:r>
          </a:p>
          <a:p>
            <a:pPr>
              <a:buNone/>
            </a:pP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zástupci uhličitanů</a:t>
            </a:r>
          </a:p>
          <a:p>
            <a:pPr>
              <a:buNone/>
            </a:pP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význam uhličitanů pro člověka</a:t>
            </a:r>
          </a:p>
          <a:p>
            <a:pPr>
              <a:buNone/>
            </a:pPr>
            <a:endParaRPr lang="cs-CZ" sz="2400" b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odkazy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newsflash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66"/>
                </a:solidFill>
              </a:rPr>
              <a:t>Charakteristika uhličitanů</a:t>
            </a:r>
            <a:endParaRPr lang="cs-CZ" sz="2400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2714620"/>
            <a:ext cx="6643734" cy="341154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dirty="0" smtClean="0"/>
              <a:t>uhličitany = karbonáty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sloučeniny prvků s uhličitanovým iontem CO</a:t>
            </a:r>
            <a:r>
              <a:rPr lang="cs-CZ" sz="1800" baseline="-25000" dirty="0" smtClean="0"/>
              <a:t>3</a:t>
            </a:r>
            <a:r>
              <a:rPr lang="cs-CZ" sz="1800" baseline="30000" dirty="0" smtClean="0"/>
              <a:t>2- </a:t>
            </a:r>
            <a:r>
              <a:rPr lang="cs-CZ" sz="1800" dirty="0" smtClean="0"/>
              <a:t> (soli kyseliny uhličité) </a:t>
            </a:r>
          </a:p>
          <a:p>
            <a:pPr>
              <a:buFont typeface="Wingdings" pitchFamily="2" charset="2"/>
              <a:buChar char="Ø"/>
            </a:pPr>
            <a:r>
              <a:rPr lang="cs-CZ" sz="1800" dirty="0" smtClean="0"/>
              <a:t>patří sem více než 200 minerálů</a:t>
            </a:r>
          </a:p>
          <a:p>
            <a:pPr>
              <a:buNone/>
            </a:pPr>
            <a:endParaRPr lang="cs-CZ" sz="1800" dirty="0"/>
          </a:p>
        </p:txBody>
      </p:sp>
    </p:spTree>
  </p:cSld>
  <p:clrMapOvr>
    <a:masterClrMapping/>
  </p:clrMapOvr>
  <p:transition spd="slow">
    <p:newsflash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66"/>
                </a:solidFill>
              </a:rPr>
              <a:t>Zástupci uhličitanů</a:t>
            </a:r>
            <a:endParaRPr lang="cs-CZ" sz="2400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1490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kalcit</a:t>
            </a:r>
            <a:r>
              <a:rPr lang="cs-CZ" sz="1800" dirty="0" smtClean="0"/>
              <a:t> – uhličitan vápenatý (CaCO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) 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jeden z nejrozšířenějších minerálů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dvojlomný (dvojitý obrys textu položeného pod průhlednou destičku kalcitu)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štěpný, podobný křemenu (lomný)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tvoří usazenou horninu vápenec -&gt; přeměna -&gt; mramor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vznik</a:t>
            </a:r>
          </a:p>
          <a:p>
            <a:pPr lvl="1">
              <a:buFont typeface="Courier New" pitchFamily="49" charset="0"/>
              <a:buChar char="o"/>
            </a:pPr>
            <a:r>
              <a:rPr lang="cs-CZ" sz="1800" dirty="0" smtClean="0"/>
              <a:t>srážením z vodných roztoků</a:t>
            </a:r>
          </a:p>
          <a:p>
            <a:pPr lvl="1">
              <a:buFont typeface="Courier New" pitchFamily="49" charset="0"/>
              <a:buChar char="o"/>
            </a:pPr>
            <a:r>
              <a:rPr lang="cs-CZ" sz="1800" dirty="0" smtClean="0"/>
              <a:t>odpařováním kapek (krápníky)</a:t>
            </a:r>
          </a:p>
          <a:p>
            <a:pPr lvl="1">
              <a:buFont typeface="Courier New" pitchFamily="49" charset="0"/>
              <a:buChar char="o"/>
            </a:pPr>
            <a:r>
              <a:rPr lang="cs-CZ" sz="1800" dirty="0" smtClean="0"/>
              <a:t>ze schránek živočichů a jejich přeměnou	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využití: stavebnictví (pálení vápna, výroba cementu), optický průmysl</a:t>
            </a:r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	CaCo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  + 2HCl -&gt; CO</a:t>
            </a:r>
            <a:r>
              <a:rPr lang="cs-CZ" sz="1800" baseline="-25000" dirty="0" smtClean="0"/>
              <a:t>2</a:t>
            </a:r>
            <a:r>
              <a:rPr lang="cs-CZ" sz="1800" dirty="0" smtClean="0"/>
              <a:t> + CaCl</a:t>
            </a:r>
            <a:r>
              <a:rPr lang="cs-CZ" sz="1800" baseline="-25000" dirty="0" smtClean="0"/>
              <a:t>2</a:t>
            </a:r>
            <a:r>
              <a:rPr lang="cs-CZ" sz="1800" dirty="0" smtClean="0"/>
              <a:t> + H</a:t>
            </a:r>
            <a:r>
              <a:rPr lang="cs-CZ" sz="1800" baseline="-25000" dirty="0" smtClean="0"/>
              <a:t>2</a:t>
            </a:r>
            <a:r>
              <a:rPr lang="cs-CZ" sz="1800" dirty="0" smtClean="0"/>
              <a:t>O</a:t>
            </a:r>
            <a:endParaRPr lang="cs-CZ" sz="1800" dirty="0"/>
          </a:p>
        </p:txBody>
      </p:sp>
    </p:spTree>
  </p:cSld>
  <p:clrMapOvr>
    <a:masterClrMapping/>
  </p:clrMapOvr>
  <p:transition spd="slow">
    <p:newsfla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66"/>
                </a:solidFill>
              </a:rPr>
              <a:t>Pálení a hašení vápna</a:t>
            </a:r>
            <a:endParaRPr lang="cs-CZ" sz="2400" b="1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CaCo</a:t>
            </a:r>
            <a:r>
              <a:rPr lang="cs-CZ" sz="1800" baseline="-25000" dirty="0" smtClean="0"/>
              <a:t>3 </a:t>
            </a:r>
            <a:r>
              <a:rPr lang="cs-CZ" sz="1800" dirty="0" smtClean="0"/>
              <a:t> -&gt; CaO + CO</a:t>
            </a:r>
            <a:r>
              <a:rPr lang="cs-CZ" sz="1800" baseline="-25000" dirty="0" smtClean="0"/>
              <a:t>2 </a:t>
            </a:r>
            <a:r>
              <a:rPr lang="cs-CZ" sz="1800" dirty="0" smtClean="0"/>
              <a:t> 	    </a:t>
            </a:r>
          </a:p>
          <a:p>
            <a:pPr>
              <a:buNone/>
            </a:pPr>
            <a:r>
              <a:rPr lang="cs-CZ" sz="1800" dirty="0" smtClean="0"/>
              <a:t>reakce probíhá za vysoké teploty (950</a:t>
            </a:r>
            <a:r>
              <a:rPr lang="cs-CZ" sz="1800" baseline="30000" dirty="0" smtClean="0"/>
              <a:t>° </a:t>
            </a:r>
            <a:r>
              <a:rPr lang="cs-CZ" sz="1800" dirty="0" smtClean="0"/>
              <a:t>C, vzniká </a:t>
            </a:r>
            <a:r>
              <a:rPr lang="cs-CZ" sz="1800" b="1" dirty="0" smtClean="0">
                <a:solidFill>
                  <a:srgbClr val="FFFF66"/>
                </a:solidFill>
              </a:rPr>
              <a:t>pálené vápno </a:t>
            </a:r>
            <a:r>
              <a:rPr lang="cs-CZ" sz="1800" dirty="0" smtClean="0"/>
              <a:t>(CaO), jde o velmi bouřlivou reakci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CaO + H</a:t>
            </a:r>
            <a:r>
              <a:rPr lang="cs-CZ" sz="1800" baseline="-25000" dirty="0" smtClean="0"/>
              <a:t>2</a:t>
            </a:r>
            <a:r>
              <a:rPr lang="cs-CZ" sz="1800" dirty="0" smtClean="0"/>
              <a:t>O -&gt; Ca(OH)</a:t>
            </a:r>
            <a:r>
              <a:rPr lang="cs-CZ" sz="1800" baseline="-25000" dirty="0" smtClean="0"/>
              <a:t> 2</a:t>
            </a:r>
            <a:endParaRPr lang="cs-CZ" sz="1800" dirty="0" smtClean="0"/>
          </a:p>
          <a:p>
            <a:pPr>
              <a:buNone/>
            </a:pPr>
            <a:r>
              <a:rPr lang="cs-CZ" sz="1800" b="1" dirty="0" smtClean="0">
                <a:solidFill>
                  <a:srgbClr val="FFFF66"/>
                </a:solidFill>
              </a:rPr>
              <a:t>hašení vápna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pro výrobu vápna</a:t>
            </a:r>
            <a:r>
              <a:rPr lang="cs-CZ" sz="1800" dirty="0" smtClean="0"/>
              <a:t> je důležité, aby byl vápenec co nejčistší </a:t>
            </a:r>
          </a:p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pro výrobu cementu</a:t>
            </a:r>
            <a:r>
              <a:rPr lang="cs-CZ" sz="1800" dirty="0" smtClean="0"/>
              <a:t> jsou žádoucí příměsi (Si, Al, Fe aj. – jílovec, břidlice)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směs se najemno umele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směs se vypaluje v rotační peci při 1400</a:t>
            </a:r>
            <a:r>
              <a:rPr lang="cs-CZ" sz="1600" baseline="30000" dirty="0" smtClean="0"/>
              <a:t>°</a:t>
            </a:r>
            <a:r>
              <a:rPr lang="cs-CZ" sz="1600" dirty="0" smtClean="0"/>
              <a:t> C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vznikne slínek (hrudkovitý materiál z nově vzniklých minerálů)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slínek se ochladí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najemno se umele</a:t>
            </a:r>
          </a:p>
          <a:p>
            <a:pPr lvl="1">
              <a:buFont typeface="Courier New" pitchFamily="49" charset="0"/>
              <a:buChar char="o"/>
            </a:pPr>
            <a:r>
              <a:rPr lang="cs-CZ" sz="1600" dirty="0" smtClean="0"/>
              <a:t>vznikne cement</a:t>
            </a:r>
            <a:r>
              <a:rPr lang="cs-CZ" sz="1400" dirty="0" smtClean="0"/>
              <a:t>		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ransition spd="slow">
    <p:newsflash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5"/>
            <a:ext cx="8229600" cy="257176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dolomit</a:t>
            </a:r>
            <a:r>
              <a:rPr lang="cs-CZ" sz="1800" dirty="0" smtClean="0"/>
              <a:t> – uhličitan vápenato-hořečnatý      CaMg(CO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)</a:t>
            </a:r>
            <a:r>
              <a:rPr lang="cs-CZ" sz="1800" baseline="-25000" dirty="0" smtClean="0"/>
              <a:t> 2</a:t>
            </a:r>
            <a:r>
              <a:rPr lang="cs-CZ" sz="1800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podobný kalcitu, ale s kyselou vodou reaguje až po zahřátí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obsahuje hořčík, který je v chlorofylu, pokud má rostlina nedostatek hořčíku, žloutnou jí listy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dolomit s kalcitem tvoří horninu dolomit -&gt; celá pohoří (Dolomity, Malá Fatra)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využití: metalurgie, žáruvzdorný materiál</a:t>
            </a:r>
          </a:p>
          <a:p>
            <a:pPr>
              <a:buFont typeface="Wingdings" pitchFamily="2" charset="2"/>
              <a:buChar char="§"/>
            </a:pPr>
            <a:endParaRPr lang="cs-CZ" sz="18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t="21852" b="32032"/>
          <a:stretch>
            <a:fillRect/>
          </a:stretch>
        </p:blipFill>
        <p:spPr bwMode="auto">
          <a:xfrm>
            <a:off x="596960" y="3571876"/>
            <a:ext cx="7950081" cy="242889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 spd="slow">
    <p:newsflash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siderit</a:t>
            </a:r>
            <a:r>
              <a:rPr lang="cs-CZ" sz="1800" dirty="0" smtClean="0"/>
              <a:t> – uhličitan železnatý (FeCO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starší název ocelek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vznik – přeměnou vápenců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 – ruda železa (až 48% Fe)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magnezit</a:t>
            </a:r>
            <a:r>
              <a:rPr lang="cs-CZ" sz="1800" dirty="0" smtClean="0"/>
              <a:t> – uhličitan hořečnatý (MgCO</a:t>
            </a:r>
            <a:r>
              <a:rPr lang="cs-CZ" sz="1800" baseline="-25000" dirty="0" smtClean="0"/>
              <a:t>3</a:t>
            </a:r>
            <a:r>
              <a:rPr lang="cs-CZ" sz="1800" dirty="0" smtClean="0"/>
              <a:t>)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vznik – přeměnou vápence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 – ohnivzdorný – výroba cihel (vyzdívka vysokých pecí)</a:t>
            </a:r>
            <a:endParaRPr lang="cs-CZ" sz="1800" dirty="0"/>
          </a:p>
        </p:txBody>
      </p:sp>
    </p:spTree>
  </p:cSld>
  <p:clrMapOvr>
    <a:masterClrMapping/>
  </p:clrMapOvr>
  <p:transition spd="slow">
    <p:newsflash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785794"/>
            <a:ext cx="8229600" cy="250033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azurit 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modrý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využití: ruda mědi, dekorační kámen</a:t>
            </a:r>
          </a:p>
          <a:p>
            <a:pPr>
              <a:buNone/>
            </a:pPr>
            <a:endParaRPr lang="cs-CZ" sz="1800" dirty="0" smtClean="0"/>
          </a:p>
          <a:p>
            <a:pPr>
              <a:buFont typeface="Wingdings" pitchFamily="2" charset="2"/>
              <a:buChar char="Ø"/>
            </a:pPr>
            <a:r>
              <a:rPr lang="cs-CZ" sz="1800" b="1" dirty="0" smtClean="0">
                <a:solidFill>
                  <a:srgbClr val="FFFF66"/>
                </a:solidFill>
              </a:rPr>
              <a:t>malachit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zelený</a:t>
            </a: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využití: ruda mědi, dekorační kámen, šperky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/>
          </a:p>
        </p:txBody>
      </p:sp>
      <p:pic>
        <p:nvPicPr>
          <p:cNvPr id="1026" name="Picture 2" descr="http://upload.wikimedia.org/wikipedia/commons/thumb/4/4e/Azurite_from_China.jpg/248px-Azurite_from_Chi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643314"/>
            <a:ext cx="3006455" cy="20002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28" name="Picture 4" descr="http://upload.wikimedia.org/wikipedia/commons/thumb/0/05/Malachite_Zaire.jpg/220px-Malachite_Zair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9256" y="3643314"/>
            <a:ext cx="2714644" cy="20359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785786" y="5715016"/>
            <a:ext cx="77296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azurit</a:t>
            </a:r>
            <a:endParaRPr lang="cs-CZ" sz="14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86512" y="5715016"/>
            <a:ext cx="18453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leštěný malachit</a:t>
            </a:r>
            <a:endParaRPr lang="cs-CZ" sz="1400" b="1" i="1" dirty="0"/>
          </a:p>
        </p:txBody>
      </p:sp>
    </p:spTree>
  </p:cSld>
  <p:clrMapOvr>
    <a:masterClrMapping/>
  </p:clrMapOvr>
  <p:transition spd="slow">
    <p:newsflash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928670"/>
            <a:ext cx="8229600" cy="72547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66"/>
                </a:solidFill>
              </a:rPr>
              <a:t>Odkazy</a:t>
            </a:r>
            <a:endParaRPr lang="cs-CZ" sz="2400" b="1" dirty="0">
              <a:solidFill>
                <a:srgbClr val="FFFF66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57224" y="2428868"/>
            <a:ext cx="7715304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rockhounds.com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rockshop</a:t>
            </a:r>
            <a:r>
              <a:rPr lang="cs-CZ" sz="1400" dirty="0" smtClean="0">
                <a:hlinkClick r:id="rId2"/>
              </a:rPr>
              <a:t>/azurit8.jpg</a:t>
            </a:r>
            <a:r>
              <a:rPr lang="cs-CZ" sz="1400" dirty="0" smtClean="0"/>
              <a:t> </a:t>
            </a:r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>
                <a:hlinkClick r:id="rId3"/>
              </a:rPr>
              <a:t>http://nina450.files.wordpress.com/2010/03/kalcit-</a:t>
            </a:r>
            <a:r>
              <a:rPr lang="cs-CZ" sz="1400" dirty="0" err="1" smtClean="0">
                <a:hlinkClick r:id="rId3"/>
              </a:rPr>
              <a:t>preview.jpg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 </a:t>
            </a:r>
            <a:r>
              <a:rPr lang="cs-CZ" sz="1400" dirty="0" smtClean="0">
                <a:hlinkClick r:id="rId4"/>
              </a:rPr>
              <a:t>http://geologie.</a:t>
            </a:r>
            <a:r>
              <a:rPr lang="cs-CZ" sz="1400" dirty="0" err="1" smtClean="0">
                <a:hlinkClick r:id="rId4"/>
              </a:rPr>
              <a:t>vsb.cz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loziska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loziska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nerudy</a:t>
            </a:r>
            <a:r>
              <a:rPr lang="cs-CZ" sz="1400" dirty="0" smtClean="0">
                <a:hlinkClick r:id="rId4"/>
              </a:rPr>
              <a:t>/v%C3%A1penec.html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r>
              <a:rPr lang="cs-CZ" sz="1400" dirty="0" smtClean="0"/>
              <a:t> </a:t>
            </a:r>
            <a:r>
              <a:rPr lang="cs-CZ" sz="1400" dirty="0" smtClean="0">
                <a:hlinkClick r:id="rId5"/>
              </a:rPr>
              <a:t>http://web.</a:t>
            </a:r>
            <a:r>
              <a:rPr lang="cs-CZ" sz="1400" dirty="0" err="1" smtClean="0">
                <a:hlinkClick r:id="rId5"/>
              </a:rPr>
              <a:t>natur.cuni.cz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ugmnz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mineral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mineral</a:t>
            </a:r>
            <a:r>
              <a:rPr lang="cs-CZ" sz="1400" dirty="0" smtClean="0">
                <a:hlinkClick r:id="rId5"/>
              </a:rPr>
              <a:t>/magnezit.</a:t>
            </a:r>
            <a:r>
              <a:rPr lang="cs-CZ" sz="1400" dirty="0" err="1" smtClean="0">
                <a:hlinkClick r:id="rId5"/>
              </a:rPr>
              <a:t>html</a:t>
            </a: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 smtClean="0"/>
          </a:p>
          <a:p>
            <a:pPr>
              <a:buFont typeface="Wingdings" pitchFamily="2" charset="2"/>
              <a:buChar char="§"/>
            </a:pPr>
            <a:endParaRPr lang="cs-CZ" sz="1400" dirty="0"/>
          </a:p>
        </p:txBody>
      </p:sp>
    </p:spTree>
  </p:cSld>
  <p:clrMapOvr>
    <a:masterClrMapping/>
  </p:clrMapOvr>
  <p:transition spd="slow">
    <p:newsflash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Citace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1"/>
            <a:ext cx="7632848" cy="4061048"/>
          </a:xfrm>
        </p:spPr>
        <p:txBody>
          <a:bodyPr>
            <a:normAutofit/>
          </a:bodyPr>
          <a:lstStyle/>
          <a:p>
            <a:endParaRPr lang="cs-CZ" sz="19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vlastní tvorba </a:t>
            </a:r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sz="1800" dirty="0" smtClean="0"/>
              <a:t>ilustrace: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u="sng" dirty="0" smtClean="0">
                <a:hlinkClick r:id="rId2"/>
              </a:rPr>
              <a:t>www.office.microsoft.com</a:t>
            </a:r>
            <a:r>
              <a:rPr lang="cs-CZ" sz="1600" u="sng" dirty="0" smtClean="0"/>
              <a:t> </a:t>
            </a:r>
            <a:endParaRPr lang="cs-CZ" sz="1600" u="sng" dirty="0" smtClean="0"/>
          </a:p>
          <a:p>
            <a:pPr lvl="1">
              <a:buFont typeface="Wingdings" pitchFamily="2" charset="2"/>
              <a:buChar char="§"/>
            </a:pPr>
            <a:r>
              <a:rPr lang="cs-CZ" sz="1600" dirty="0" smtClean="0"/>
              <a:t>HUNT, </a:t>
            </a:r>
            <a:r>
              <a:rPr lang="cs-CZ" sz="1600" dirty="0" err="1" smtClean="0"/>
              <a:t>Eric</a:t>
            </a:r>
            <a:r>
              <a:rPr lang="cs-CZ" sz="1600" dirty="0" smtClean="0"/>
              <a:t>. </a:t>
            </a:r>
            <a:r>
              <a:rPr lang="cs-CZ" sz="1600" i="1" dirty="0" smtClean="0"/>
              <a:t>cs.wikipedia.org</a:t>
            </a:r>
            <a:r>
              <a:rPr lang="cs-CZ" sz="1600" dirty="0" smtClean="0"/>
              <a:t> [online]. 12. 11. 2006, 03:26 [cit. 2011-10-20]. Soubor:Azurite </a:t>
            </a:r>
            <a:r>
              <a:rPr lang="cs-CZ" sz="1600" dirty="0" err="1" smtClean="0"/>
              <a:t>from</a:t>
            </a:r>
            <a:r>
              <a:rPr lang="cs-CZ" sz="1600" dirty="0" smtClean="0"/>
              <a:t> China.jpg. Dostupné z WWW: &lt; http://cs.wikipedia.org/wiki/Soubor:Azurite_</a:t>
            </a:r>
            <a:r>
              <a:rPr lang="cs-CZ" sz="1600" dirty="0" err="1" smtClean="0"/>
              <a:t>from</a:t>
            </a:r>
            <a:r>
              <a:rPr lang="cs-CZ" sz="1600" dirty="0" smtClean="0"/>
              <a:t>_China.jpg&gt;.</a:t>
            </a:r>
          </a:p>
          <a:p>
            <a:pPr lvl="1">
              <a:buFont typeface="Wingdings" pitchFamily="2" charset="2"/>
              <a:buChar char="§"/>
            </a:pPr>
            <a:r>
              <a:rPr lang="cs-CZ" sz="1600" dirty="0" smtClean="0"/>
              <a:t>BORU, </a:t>
            </a:r>
            <a:r>
              <a:rPr lang="cs-CZ" sz="1600" dirty="0" err="1" smtClean="0"/>
              <a:t>Brian</a:t>
            </a:r>
            <a:r>
              <a:rPr lang="cs-CZ" sz="1600" dirty="0" smtClean="0"/>
              <a:t>. </a:t>
            </a:r>
            <a:r>
              <a:rPr lang="cs-CZ" sz="1600" i="1" dirty="0" smtClean="0"/>
              <a:t>cs.wikipedia.org</a:t>
            </a:r>
            <a:r>
              <a:rPr lang="cs-CZ" sz="1600" dirty="0" smtClean="0"/>
              <a:t> [online]. 5. 3. 2006, 16:45 [cit. 2011-10-20]. Soubor:Malachite Zaire.jpg Dostupné z WWW: &lt; http://cs.wikipedia.org/wiki/Soubor:Malachite_Zaire.jpg</a:t>
            </a:r>
            <a:endPara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/>
            <a:endParaRPr lang="cs-CZ" sz="1800" dirty="0" smtClean="0"/>
          </a:p>
        </p:txBody>
      </p:sp>
    </p:spTree>
  </p:cSld>
  <p:clrMapOvr>
    <a:masterClrMapping/>
  </p:clrMapOvr>
  <p:transition spd="slow">
    <p:newsflash/>
  </p:transition>
</p:sld>
</file>

<file path=ppt/theme/theme1.xml><?xml version="1.0" encoding="utf-8"?>
<a:theme xmlns:a="http://schemas.openxmlformats.org/drawingml/2006/main" name="Motiv sady Office">
  <a:themeElements>
    <a:clrScheme name="Vlastní 7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E0CAA2"/>
      </a:folHlink>
    </a:clrScheme>
    <a:fontScheme name="Verdana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</TotalTime>
  <Words>327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 </vt:lpstr>
      <vt:lpstr>Uhličitany</vt:lpstr>
      <vt:lpstr>Charakteristika uhličitanů</vt:lpstr>
      <vt:lpstr>Zástupci uhličitanů</vt:lpstr>
      <vt:lpstr>Pálení a hašení vápna</vt:lpstr>
      <vt:lpstr>Prezentace aplikace PowerPoint</vt:lpstr>
      <vt:lpstr>Prezentace aplikace PowerPoint</vt:lpstr>
      <vt:lpstr>Prezentace aplikace PowerPoint</vt:lpstr>
      <vt:lpstr>Odkazy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Romy</dc:creator>
  <cp:lastModifiedBy>Romy</cp:lastModifiedBy>
  <cp:revision>31</cp:revision>
  <dcterms:created xsi:type="dcterms:W3CDTF">2011-10-26T13:40:16Z</dcterms:created>
  <dcterms:modified xsi:type="dcterms:W3CDTF">2012-05-17T15:24:34Z</dcterms:modified>
</cp:coreProperties>
</file>