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80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818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D6DA6ED-7762-488E-A89A-38C683B63746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ECD5787-F641-4478-854D-C667513058D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10" Type="http://schemas.openxmlformats.org/officeDocument/2006/relationships/image" Target="../media/image29.jpeg"/><Relationship Id="rId4" Type="http://schemas.openxmlformats.org/officeDocument/2006/relationships/image" Target="../media/image23.wmf"/><Relationship Id="rId9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340768"/>
            <a:ext cx="8640960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PŘEDMĚT: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Chemie</a:t>
            </a:r>
          </a:p>
          <a:p>
            <a:r>
              <a:rPr lang="cs-CZ" dirty="0" smtClean="0"/>
              <a:t>ROČNÍK: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Uhlík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11. 2. 2012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VY_32_INOVACE_11_PZ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752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867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0054" y="332656"/>
            <a:ext cx="839392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Materiál je určen pro žáky 8. ročníku.  Jeho cílem je názorně a přehledně</a:t>
            </a:r>
          </a:p>
          <a:p>
            <a:r>
              <a:rPr lang="cs-CZ" dirty="0" smtClean="0"/>
              <a:t>Seznámit žáky s uhlíkem, nejenom jako významným biogenním prvkem, ale i důležitou průmyslovou surovinou. Žáci jsou upozorněni na skutečnost, že jako jediný nekov je elektricky vodivý a s touto vlastností souvisí i jeho významné využití v průmyslu. Žáci také porozumí souvislostem mezi vlastnostmi jednotlivých modifikací a vnitřní krystalickou strukturou.  Nemalý prostor je také věnován absorpčním vlastnostem aktivního uhlí a možnostem jejich využití v ochraně zdraví obyvatel. Výklad je doplněn demonstračním pokusem ( absorpce barviva aktivním uhlí). V prezentaci  prostřednictvím obrázků  žáci odvozují vlastnosti a využití daného prvku.</a:t>
            </a:r>
          </a:p>
          <a:p>
            <a:r>
              <a:rPr lang="cs-CZ" dirty="0" smtClean="0"/>
              <a:t>Závěr prezentace je věnován procvičujícím otázkám a námětům na samostudium.</a:t>
            </a:r>
          </a:p>
          <a:p>
            <a:endParaRPr lang="cs-CZ" b="1" dirty="0" smtClean="0"/>
          </a:p>
          <a:p>
            <a:r>
              <a:rPr lang="cs-CZ" b="1" dirty="0" smtClean="0"/>
              <a:t>Pilotáž:</a:t>
            </a:r>
          </a:p>
          <a:p>
            <a:r>
              <a:rPr lang="cs-CZ" dirty="0" smtClean="0"/>
              <a:t>Materiál byl pilotován ve dvou třídách osmého ročníku. Vyučovací hodiny proběhly v příjemné atmosféře, žáci se aktivně zapojovali do výuky při popisu obrázků. Závěrečné otázky však byli pro většinu těžkým oříškem.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60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691680" y="1412776"/>
            <a:ext cx="29883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</a:rPr>
              <a:t>Uhlík</a:t>
            </a:r>
            <a:endParaRPr lang="cs-CZ" sz="9600" b="1" dirty="0">
              <a:effectLst>
                <a:innerShdw blurRad="63500" dist="50800" dir="108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59632" y="3573016"/>
            <a:ext cx="41811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Carboneum</a:t>
            </a:r>
            <a:r>
              <a:rPr lang="cs-CZ" sz="54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 C</a:t>
            </a:r>
            <a:endParaRPr lang="cs-CZ" sz="5400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208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43808" y="328120"/>
            <a:ext cx="2880320" cy="1080120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výskyt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112" y="1766779"/>
            <a:ext cx="22076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a) volný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44373" y="1636692"/>
            <a:ext cx="2667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b) vázaný</a:t>
            </a:r>
            <a:endParaRPr lang="cs-CZ" sz="4000" b="1" dirty="0"/>
          </a:p>
        </p:txBody>
      </p:sp>
      <p:pic>
        <p:nvPicPr>
          <p:cNvPr id="1026" name="Picture 2" descr="C:\Users\ZS SLOVAN\AppData\Local\Microsoft\Windows\Temporary Internet Files\Content.IE5\GYMLUWA2\MC9004417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20" y="2314686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GYMLUWA2\MP9003995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68" y="4581128"/>
            <a:ext cx="1590680" cy="127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623364" y="2296060"/>
            <a:ext cx="2380292" cy="1828800"/>
            <a:chOff x="6544796" y="2344578"/>
            <a:chExt cx="2380292" cy="1828800"/>
          </a:xfrm>
        </p:grpSpPr>
        <p:pic>
          <p:nvPicPr>
            <p:cNvPr id="1031" name="Picture 7" descr="C:\Users\ZS SLOVAN\AppData\Local\Microsoft\Windows\Temporary Internet Files\Content.IE5\GYMLUWA2\MP90043378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2408352"/>
              <a:ext cx="1688792" cy="11047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9" descr="C:\Users\ZS SLOVAN\AppData\Local\Microsoft\Windows\Temporary Internet Files\Content.IE5\YR197ESD\MP900185091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44796" y="2344578"/>
              <a:ext cx="123444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4" name="Picture 10" descr="C:\Users\ZS SLOVAN\AppData\Local\Microsoft\Windows\Temporary Internet Files\Content.IE5\JQOUJ3RR\MP9004331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031" y="4285117"/>
            <a:ext cx="2552529" cy="1694393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GYMLUWA2\MC9004373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102" y="2097488"/>
            <a:ext cx="1092835" cy="100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 SLOVAN\AppData\Local\Microsoft\Windows\Temporary Internet Files\Content.IE5\GYMLUWA2\MP9004014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293" y="4660611"/>
            <a:ext cx="1545067" cy="102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190" y="3861031"/>
            <a:ext cx="12266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diamant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016" y="6181273"/>
            <a:ext cx="16225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tuha - grafit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26170" y="3609197"/>
            <a:ext cx="22573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ropa, zemní plyn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44390" y="5754875"/>
            <a:ext cx="1410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vápenec  CaCO</a:t>
            </a:r>
            <a:r>
              <a:rPr lang="cs-CZ" sz="2000" b="1" baseline="-25000" dirty="0" smtClean="0">
                <a:solidFill>
                  <a:srgbClr val="C00000"/>
                </a:solidFill>
              </a:rPr>
              <a:t>3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94211" y="6062651"/>
            <a:ext cx="18357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ústrojné látky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7308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  <p:bldP spid="6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843808" y="328120"/>
            <a:ext cx="3672408" cy="1080120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vlastnosti</a:t>
            </a:r>
            <a:endParaRPr lang="cs-CZ" sz="5400" b="1" dirty="0"/>
          </a:p>
        </p:txBody>
      </p:sp>
      <p:pic>
        <p:nvPicPr>
          <p:cNvPr id="2052" name="Picture 4" descr="C:\Users\ZS SLOVAN\AppData\Local\Microsoft\Windows\Temporary Internet Files\Content.IE5\GYMLUWA2\MC900354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94" y="4787058"/>
            <a:ext cx="1556032" cy="155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6847192" y="4435494"/>
            <a:ext cx="1902904" cy="1904818"/>
            <a:chOff x="6175040" y="4330598"/>
            <a:chExt cx="1902904" cy="1904818"/>
          </a:xfrm>
        </p:grpSpPr>
        <p:sp>
          <p:nvSpPr>
            <p:cNvPr id="13" name="Vývojový diagram: spojnice 12"/>
            <p:cNvSpPr/>
            <p:nvPr/>
          </p:nvSpPr>
          <p:spPr>
            <a:xfrm>
              <a:off x="6857392" y="5484947"/>
              <a:ext cx="594928" cy="557966"/>
            </a:xfrm>
            <a:prstGeom prst="flowChartConnec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6175040" y="4330598"/>
              <a:ext cx="1902904" cy="1904818"/>
              <a:chOff x="6156176" y="4305162"/>
              <a:chExt cx="1921768" cy="1930254"/>
            </a:xfrm>
          </p:grpSpPr>
          <p:pic>
            <p:nvPicPr>
              <p:cNvPr id="2062" name="Picture 14" descr="C:\Users\ZS SLOVAN\AppData\Local\Microsoft\Windows\Temporary Internet Files\Content.IE5\YR197ESD\MC900345758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56176" y="4305162"/>
                <a:ext cx="1921768" cy="112460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6" name="Přímá spojnice 5"/>
              <p:cNvCxnSpPr/>
              <p:nvPr/>
            </p:nvCxnSpPr>
            <p:spPr>
              <a:xfrm>
                <a:off x="6156176" y="4867462"/>
                <a:ext cx="0" cy="8892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H="1">
                <a:off x="6175040" y="5756710"/>
                <a:ext cx="6823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8077944" y="4867462"/>
                <a:ext cx="0" cy="8892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7452320" y="5763930"/>
                <a:ext cx="62562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5" name="TextovéPole 14"/>
              <p:cNvSpPr txBox="1"/>
              <p:nvPr/>
            </p:nvSpPr>
            <p:spPr>
              <a:xfrm>
                <a:off x="6857392" y="5312086"/>
                <a:ext cx="58082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X</a:t>
                </a:r>
                <a:endParaRPr lang="cs-CZ" sz="5400" dirty="0"/>
              </a:p>
            </p:txBody>
          </p:sp>
        </p:grpSp>
      </p:grpSp>
      <p:grpSp>
        <p:nvGrpSpPr>
          <p:cNvPr id="21" name="Skupina 20"/>
          <p:cNvGrpSpPr/>
          <p:nvPr/>
        </p:nvGrpSpPr>
        <p:grpSpPr>
          <a:xfrm>
            <a:off x="6251131" y="2536093"/>
            <a:ext cx="2650753" cy="1513536"/>
            <a:chOff x="6044520" y="2725622"/>
            <a:chExt cx="2650753" cy="1513536"/>
          </a:xfrm>
        </p:grpSpPr>
        <p:sp>
          <p:nvSpPr>
            <p:cNvPr id="20" name="Volný tvar 19"/>
            <p:cNvSpPr/>
            <p:nvPr/>
          </p:nvSpPr>
          <p:spPr>
            <a:xfrm>
              <a:off x="6044520" y="3705758"/>
              <a:ext cx="2033424" cy="533400"/>
            </a:xfrm>
            <a:custGeom>
              <a:avLst/>
              <a:gdLst>
                <a:gd name="connsiteX0" fmla="*/ 0 w 1676400"/>
                <a:gd name="connsiteY0" fmla="*/ 243840 h 533400"/>
                <a:gd name="connsiteX1" fmla="*/ 106680 w 1676400"/>
                <a:gd name="connsiteY1" fmla="*/ 167640 h 533400"/>
                <a:gd name="connsiteX2" fmla="*/ 198120 w 1676400"/>
                <a:gd name="connsiteY2" fmla="*/ 106680 h 533400"/>
                <a:gd name="connsiteX3" fmla="*/ 243840 w 1676400"/>
                <a:gd name="connsiteY3" fmla="*/ 60960 h 533400"/>
                <a:gd name="connsiteX4" fmla="*/ 289560 w 1676400"/>
                <a:gd name="connsiteY4" fmla="*/ 30480 h 533400"/>
                <a:gd name="connsiteX5" fmla="*/ 381000 w 1676400"/>
                <a:gd name="connsiteY5" fmla="*/ 0 h 533400"/>
                <a:gd name="connsiteX6" fmla="*/ 624840 w 1676400"/>
                <a:gd name="connsiteY6" fmla="*/ 15240 h 533400"/>
                <a:gd name="connsiteX7" fmla="*/ 640080 w 1676400"/>
                <a:gd name="connsiteY7" fmla="*/ 60960 h 533400"/>
                <a:gd name="connsiteX8" fmla="*/ 624840 w 1676400"/>
                <a:gd name="connsiteY8" fmla="*/ 152400 h 533400"/>
                <a:gd name="connsiteX9" fmla="*/ 594360 w 1676400"/>
                <a:gd name="connsiteY9" fmla="*/ 243840 h 533400"/>
                <a:gd name="connsiteX10" fmla="*/ 579120 w 1676400"/>
                <a:gd name="connsiteY10" fmla="*/ 289560 h 533400"/>
                <a:gd name="connsiteX11" fmla="*/ 563880 w 1676400"/>
                <a:gd name="connsiteY11" fmla="*/ 335280 h 533400"/>
                <a:gd name="connsiteX12" fmla="*/ 548640 w 1676400"/>
                <a:gd name="connsiteY12" fmla="*/ 381000 h 533400"/>
                <a:gd name="connsiteX13" fmla="*/ 563880 w 1676400"/>
                <a:gd name="connsiteY13" fmla="*/ 426720 h 533400"/>
                <a:gd name="connsiteX14" fmla="*/ 731520 w 1676400"/>
                <a:gd name="connsiteY14" fmla="*/ 426720 h 533400"/>
                <a:gd name="connsiteX15" fmla="*/ 822960 w 1676400"/>
                <a:gd name="connsiteY15" fmla="*/ 365760 h 533400"/>
                <a:gd name="connsiteX16" fmla="*/ 899160 w 1676400"/>
                <a:gd name="connsiteY16" fmla="*/ 228600 h 533400"/>
                <a:gd name="connsiteX17" fmla="*/ 944880 w 1676400"/>
                <a:gd name="connsiteY17" fmla="*/ 198120 h 533400"/>
                <a:gd name="connsiteX18" fmla="*/ 975360 w 1676400"/>
                <a:gd name="connsiteY18" fmla="*/ 152400 h 533400"/>
                <a:gd name="connsiteX19" fmla="*/ 990600 w 1676400"/>
                <a:gd name="connsiteY19" fmla="*/ 106680 h 533400"/>
                <a:gd name="connsiteX20" fmla="*/ 1036320 w 1676400"/>
                <a:gd name="connsiteY20" fmla="*/ 91440 h 533400"/>
                <a:gd name="connsiteX21" fmla="*/ 1143000 w 1676400"/>
                <a:gd name="connsiteY21" fmla="*/ 60960 h 533400"/>
                <a:gd name="connsiteX22" fmla="*/ 1295400 w 1676400"/>
                <a:gd name="connsiteY22" fmla="*/ 76200 h 533400"/>
                <a:gd name="connsiteX23" fmla="*/ 1341120 w 1676400"/>
                <a:gd name="connsiteY23" fmla="*/ 121920 h 533400"/>
                <a:gd name="connsiteX24" fmla="*/ 1295400 w 1676400"/>
                <a:gd name="connsiteY24" fmla="*/ 304800 h 533400"/>
                <a:gd name="connsiteX25" fmla="*/ 1249680 w 1676400"/>
                <a:gd name="connsiteY25" fmla="*/ 350520 h 533400"/>
                <a:gd name="connsiteX26" fmla="*/ 1234440 w 1676400"/>
                <a:gd name="connsiteY26" fmla="*/ 411480 h 533400"/>
                <a:gd name="connsiteX27" fmla="*/ 1264920 w 1676400"/>
                <a:gd name="connsiteY27" fmla="*/ 487680 h 533400"/>
                <a:gd name="connsiteX28" fmla="*/ 1325880 w 1676400"/>
                <a:gd name="connsiteY28" fmla="*/ 502920 h 533400"/>
                <a:gd name="connsiteX29" fmla="*/ 1432560 w 1676400"/>
                <a:gd name="connsiteY29" fmla="*/ 533400 h 533400"/>
                <a:gd name="connsiteX30" fmla="*/ 1524000 w 1676400"/>
                <a:gd name="connsiteY30" fmla="*/ 518160 h 533400"/>
                <a:gd name="connsiteX31" fmla="*/ 1584960 w 1676400"/>
                <a:gd name="connsiteY31" fmla="*/ 426720 h 533400"/>
                <a:gd name="connsiteX32" fmla="*/ 1615440 w 1676400"/>
                <a:gd name="connsiteY32" fmla="*/ 381000 h 533400"/>
                <a:gd name="connsiteX33" fmla="*/ 1645920 w 1676400"/>
                <a:gd name="connsiteY33" fmla="*/ 320040 h 533400"/>
                <a:gd name="connsiteX34" fmla="*/ 1676400 w 1676400"/>
                <a:gd name="connsiteY34" fmla="*/ 274320 h 53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676400" h="533400">
                  <a:moveTo>
                    <a:pt x="0" y="243840"/>
                  </a:moveTo>
                  <a:cubicBezTo>
                    <a:pt x="182928" y="170669"/>
                    <a:pt x="953" y="260151"/>
                    <a:pt x="106680" y="167640"/>
                  </a:cubicBezTo>
                  <a:cubicBezTo>
                    <a:pt x="134249" y="143517"/>
                    <a:pt x="172217" y="132583"/>
                    <a:pt x="198120" y="106680"/>
                  </a:cubicBezTo>
                  <a:cubicBezTo>
                    <a:pt x="213360" y="91440"/>
                    <a:pt x="227283" y="74758"/>
                    <a:pt x="243840" y="60960"/>
                  </a:cubicBezTo>
                  <a:cubicBezTo>
                    <a:pt x="257911" y="49234"/>
                    <a:pt x="272822" y="37919"/>
                    <a:pt x="289560" y="30480"/>
                  </a:cubicBezTo>
                  <a:cubicBezTo>
                    <a:pt x="318920" y="17431"/>
                    <a:pt x="381000" y="0"/>
                    <a:pt x="381000" y="0"/>
                  </a:cubicBezTo>
                  <a:cubicBezTo>
                    <a:pt x="462280" y="5080"/>
                    <a:pt x="545566" y="-3413"/>
                    <a:pt x="624840" y="15240"/>
                  </a:cubicBezTo>
                  <a:cubicBezTo>
                    <a:pt x="640477" y="18919"/>
                    <a:pt x="640080" y="44896"/>
                    <a:pt x="640080" y="60960"/>
                  </a:cubicBezTo>
                  <a:cubicBezTo>
                    <a:pt x="640080" y="91860"/>
                    <a:pt x="632334" y="122422"/>
                    <a:pt x="624840" y="152400"/>
                  </a:cubicBezTo>
                  <a:cubicBezTo>
                    <a:pt x="617048" y="183569"/>
                    <a:pt x="604520" y="213360"/>
                    <a:pt x="594360" y="243840"/>
                  </a:cubicBezTo>
                  <a:lnTo>
                    <a:pt x="579120" y="289560"/>
                  </a:lnTo>
                  <a:lnTo>
                    <a:pt x="563880" y="335280"/>
                  </a:lnTo>
                  <a:lnTo>
                    <a:pt x="548640" y="381000"/>
                  </a:lnTo>
                  <a:cubicBezTo>
                    <a:pt x="553720" y="396240"/>
                    <a:pt x="551336" y="416685"/>
                    <a:pt x="563880" y="426720"/>
                  </a:cubicBezTo>
                  <a:cubicBezTo>
                    <a:pt x="603800" y="458656"/>
                    <a:pt x="699953" y="431230"/>
                    <a:pt x="731520" y="426720"/>
                  </a:cubicBezTo>
                  <a:cubicBezTo>
                    <a:pt x="779453" y="410742"/>
                    <a:pt x="790343" y="414685"/>
                    <a:pt x="822960" y="365760"/>
                  </a:cubicBezTo>
                  <a:cubicBezTo>
                    <a:pt x="867427" y="299059"/>
                    <a:pt x="789057" y="302002"/>
                    <a:pt x="899160" y="228600"/>
                  </a:cubicBezTo>
                  <a:lnTo>
                    <a:pt x="944880" y="198120"/>
                  </a:lnTo>
                  <a:cubicBezTo>
                    <a:pt x="955040" y="182880"/>
                    <a:pt x="967169" y="168783"/>
                    <a:pt x="975360" y="152400"/>
                  </a:cubicBezTo>
                  <a:cubicBezTo>
                    <a:pt x="982544" y="138032"/>
                    <a:pt x="979241" y="118039"/>
                    <a:pt x="990600" y="106680"/>
                  </a:cubicBezTo>
                  <a:cubicBezTo>
                    <a:pt x="1001959" y="95321"/>
                    <a:pt x="1020874" y="95853"/>
                    <a:pt x="1036320" y="91440"/>
                  </a:cubicBezTo>
                  <a:cubicBezTo>
                    <a:pt x="1170273" y="53168"/>
                    <a:pt x="1033379" y="97500"/>
                    <a:pt x="1143000" y="60960"/>
                  </a:cubicBezTo>
                  <a:cubicBezTo>
                    <a:pt x="1193800" y="66040"/>
                    <a:pt x="1246604" y="61186"/>
                    <a:pt x="1295400" y="76200"/>
                  </a:cubicBezTo>
                  <a:cubicBezTo>
                    <a:pt x="1316000" y="82538"/>
                    <a:pt x="1337577" y="100661"/>
                    <a:pt x="1341120" y="121920"/>
                  </a:cubicBezTo>
                  <a:cubicBezTo>
                    <a:pt x="1353961" y="198968"/>
                    <a:pt x="1339411" y="251987"/>
                    <a:pt x="1295400" y="304800"/>
                  </a:cubicBezTo>
                  <a:cubicBezTo>
                    <a:pt x="1281602" y="321357"/>
                    <a:pt x="1264920" y="335280"/>
                    <a:pt x="1249680" y="350520"/>
                  </a:cubicBezTo>
                  <a:cubicBezTo>
                    <a:pt x="1244600" y="370840"/>
                    <a:pt x="1232127" y="390663"/>
                    <a:pt x="1234440" y="411480"/>
                  </a:cubicBezTo>
                  <a:cubicBezTo>
                    <a:pt x="1237461" y="438669"/>
                    <a:pt x="1245576" y="468336"/>
                    <a:pt x="1264920" y="487680"/>
                  </a:cubicBezTo>
                  <a:cubicBezTo>
                    <a:pt x="1279731" y="502491"/>
                    <a:pt x="1305741" y="497166"/>
                    <a:pt x="1325880" y="502920"/>
                  </a:cubicBezTo>
                  <a:cubicBezTo>
                    <a:pt x="1478925" y="546647"/>
                    <a:pt x="1241989" y="485757"/>
                    <a:pt x="1432560" y="533400"/>
                  </a:cubicBezTo>
                  <a:cubicBezTo>
                    <a:pt x="1463040" y="528320"/>
                    <a:pt x="1498685" y="535880"/>
                    <a:pt x="1524000" y="518160"/>
                  </a:cubicBezTo>
                  <a:cubicBezTo>
                    <a:pt x="1554010" y="497153"/>
                    <a:pt x="1564640" y="457200"/>
                    <a:pt x="1584960" y="426720"/>
                  </a:cubicBezTo>
                  <a:cubicBezTo>
                    <a:pt x="1595120" y="411480"/>
                    <a:pt x="1607249" y="397383"/>
                    <a:pt x="1615440" y="381000"/>
                  </a:cubicBezTo>
                  <a:cubicBezTo>
                    <a:pt x="1625600" y="360680"/>
                    <a:pt x="1634648" y="339765"/>
                    <a:pt x="1645920" y="320040"/>
                  </a:cubicBezTo>
                  <a:cubicBezTo>
                    <a:pt x="1655007" y="304137"/>
                    <a:pt x="1676400" y="274320"/>
                    <a:pt x="1676400" y="274320"/>
                  </a:cubicBezTo>
                </a:path>
              </a:pathLst>
            </a:custGeom>
            <a:ln>
              <a:prstDash val="soli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64" name="Picture 16" descr="C:\Users\ZS SLOVAN\AppData\Local\Microsoft\Windows\Temporary Internet Files\Content.IE5\ZU0ERVV0\MC90024077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5917" y="2725622"/>
              <a:ext cx="1199356" cy="12620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443360" y="3963044"/>
            <a:ext cx="20393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nejtvrdší nerost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18778" y="2536093"/>
            <a:ext cx="1504950" cy="1225550"/>
            <a:chOff x="755576" y="2160846"/>
            <a:chExt cx="1504950" cy="1225550"/>
          </a:xfrm>
        </p:grpSpPr>
        <p:pic>
          <p:nvPicPr>
            <p:cNvPr id="2051" name="Picture 3" descr="C:\Users\ZS SLOVAN\AppData\Local\Microsoft\Windows\Temporary Internet Files\Content.IE5\ZU0ERVV0\MC9000167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2160846"/>
              <a:ext cx="1504950" cy="1225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971600" y="2367383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diamant</a:t>
              </a:r>
              <a:endParaRPr lang="cs-CZ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347864" y="1890161"/>
            <a:ext cx="2340471" cy="1648968"/>
            <a:chOff x="3347864" y="1890161"/>
            <a:chExt cx="2340471" cy="1648968"/>
          </a:xfrm>
        </p:grpSpPr>
        <p:pic>
          <p:nvPicPr>
            <p:cNvPr id="2061" name="Picture 1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5226" b="24709"/>
            <a:stretch/>
          </p:blipFill>
          <p:spPr bwMode="auto">
            <a:xfrm>
              <a:off x="3347864" y="2367383"/>
              <a:ext cx="2340471" cy="11717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3766932" y="1890161"/>
              <a:ext cx="150233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aktivní uhlí</a:t>
              </a:r>
              <a:endParaRPr lang="cs-CZ" sz="20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894280" y="3746296"/>
            <a:ext cx="3116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váže na sebe jiné látky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má absorpční vlastnosti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8737" y="4677922"/>
            <a:ext cx="3193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b="1" dirty="0" smtClean="0"/>
              <a:t>Pokus – filtrace zabarvené</a:t>
            </a:r>
          </a:p>
          <a:p>
            <a:r>
              <a:rPr lang="cs-CZ" b="1" dirty="0" smtClean="0"/>
              <a:t>kapaliny přes akt. uhlí)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6704993" y="1890161"/>
            <a:ext cx="1856669" cy="689055"/>
            <a:chOff x="6637721" y="1799122"/>
            <a:chExt cx="1856669" cy="689055"/>
          </a:xfrm>
        </p:grpSpPr>
        <p:sp>
          <p:nvSpPr>
            <p:cNvPr id="17" name="Krychle 16"/>
            <p:cNvSpPr/>
            <p:nvPr/>
          </p:nvSpPr>
          <p:spPr>
            <a:xfrm rot="2700000">
              <a:off x="7445261" y="1439048"/>
              <a:ext cx="241589" cy="1856669"/>
            </a:xfrm>
            <a:prstGeom prst="cube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894025" y="1799122"/>
              <a:ext cx="73930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tuha</a:t>
              </a:r>
              <a:endParaRPr lang="cs-CZ" sz="2000" b="1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6084667" y="4054072"/>
            <a:ext cx="30973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měkká, snadno se otírá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54856" y="6271227"/>
            <a:ext cx="23278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elektricky vodivá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3464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9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43808" y="328120"/>
            <a:ext cx="3672408" cy="1080120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výroba</a:t>
            </a:r>
            <a:endParaRPr lang="cs-CZ" sz="54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2843808" y="2132856"/>
            <a:ext cx="3201909" cy="2937724"/>
            <a:chOff x="2843808" y="2132856"/>
            <a:chExt cx="3201909" cy="2937724"/>
          </a:xfrm>
        </p:grpSpPr>
        <p:pic>
          <p:nvPicPr>
            <p:cNvPr id="3075" name="Picture 3" descr="C:\Users\ZS SLOVAN\AppData\Local\Microsoft\Windows\Temporary Internet Files\Content.IE5\ZU0ERVV0\MC90014956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2132856"/>
              <a:ext cx="3201909" cy="2239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203848" y="4362694"/>
              <a:ext cx="2013693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b) koks</a:t>
              </a:r>
              <a:endParaRPr lang="cs-CZ" sz="40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3008" y="2266653"/>
            <a:ext cx="2470760" cy="2889624"/>
            <a:chOff x="98961" y="2245970"/>
            <a:chExt cx="2292486" cy="2889624"/>
          </a:xfrm>
        </p:grpSpPr>
        <p:sp>
          <p:nvSpPr>
            <p:cNvPr id="3" name="TextovéPole 2"/>
            <p:cNvSpPr txBox="1"/>
            <p:nvPr/>
          </p:nvSpPr>
          <p:spPr>
            <a:xfrm>
              <a:off x="323528" y="2245970"/>
              <a:ext cx="1847575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a) saze</a:t>
              </a:r>
              <a:endParaRPr lang="cs-CZ" sz="4000" b="1" dirty="0"/>
            </a:p>
          </p:txBody>
        </p:sp>
        <p:pic>
          <p:nvPicPr>
            <p:cNvPr id="3077" name="Picture 5" descr="C:\Users\ZS SLOVAN\AppData\Local\Microsoft\Windows\Temporary Internet Files\Content.IE5\GYMLUWA2\MC90033468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961" y="3420533"/>
              <a:ext cx="1450154" cy="17150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C:\Users\ZS SLOVAN\AppData\Local\Microsoft\Windows\Temporary Internet Files\Content.IE5\JQOUJ3RR\MC90043729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53302" y="3026658"/>
              <a:ext cx="1038145" cy="13360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5620252" y="2442082"/>
            <a:ext cx="3523748" cy="2628498"/>
            <a:chOff x="5620252" y="2442082"/>
            <a:chExt cx="3523748" cy="2628498"/>
          </a:xfrm>
        </p:grpSpPr>
        <p:sp>
          <p:nvSpPr>
            <p:cNvPr id="5" name="TextovéPole 4"/>
            <p:cNvSpPr txBox="1"/>
            <p:nvPr/>
          </p:nvSpPr>
          <p:spPr>
            <a:xfrm flipH="1">
              <a:off x="5620252" y="4362694"/>
              <a:ext cx="3523748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c) aktivní uhlí</a:t>
              </a:r>
              <a:endParaRPr lang="cs-CZ" sz="4000" b="1" dirty="0"/>
            </a:p>
          </p:txBody>
        </p:sp>
        <p:pic>
          <p:nvPicPr>
            <p:cNvPr id="3085" name="Picture 13" descr="C:\Users\ZS SLOVAN\AppData\Local\Microsoft\Windows\Temporary Internet Files\Content.IE5\ZU0ERVV0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84179" y="2442082"/>
              <a:ext cx="1459063" cy="8103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6" name="Picture 14" descr="C:\Users\ZS SLOVAN\AppData\Local\Microsoft\Windows\Temporary Internet Files\Content.IE5\ZU0ERVV0\MC90035142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5269" y="3026658"/>
              <a:ext cx="1327971" cy="13696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TextovéPole 8"/>
          <p:cNvSpPr txBox="1"/>
          <p:nvPr/>
        </p:nvSpPr>
        <p:spPr>
          <a:xfrm>
            <a:off x="323528" y="5877272"/>
            <a:ext cx="23535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ze zemního plynu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5426526"/>
            <a:ext cx="80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z uhlí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78228" y="5307627"/>
            <a:ext cx="1917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z kostí, pilin …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0449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48049" y="188640"/>
            <a:ext cx="3672408" cy="1080120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využití</a:t>
            </a:r>
            <a:endParaRPr lang="cs-CZ" sz="5400" b="1" dirty="0"/>
          </a:p>
        </p:txBody>
      </p:sp>
      <p:pic>
        <p:nvPicPr>
          <p:cNvPr id="4101" name="Picture 5" descr="C:\Users\ZS SLOVAN\AppData\Local\Microsoft\Windows\Temporary Internet Files\Content.IE5\GYMLUWA2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878" y="866651"/>
            <a:ext cx="1274498" cy="165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 SLOVAN\AppData\Local\Microsoft\Windows\Temporary Internet Files\Content.IE5\JQOUJ3RR\MC9002905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309" y="1202692"/>
            <a:ext cx="1067445" cy="1580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ZU0ERVV0\MC900113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70" y="2261982"/>
            <a:ext cx="1342471" cy="118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ZS SLOVAN\AppData\Local\Microsoft\Windows\Temporary Internet Files\Content.IE5\YR197ESD\MC9002807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29" y="4675685"/>
            <a:ext cx="1704525" cy="115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ZS SLOVAN\AppData\Local\Microsoft\Windows\Temporary Internet Files\Content.IE5\GYMLUWA2\MC9000568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185" y="3585904"/>
            <a:ext cx="1698955" cy="112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76045" y="2104050"/>
            <a:ext cx="175560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a)diamant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4621637" y="3987125"/>
            <a:ext cx="4231500" cy="1877235"/>
            <a:chOff x="4621637" y="3987125"/>
            <a:chExt cx="4231500" cy="1877235"/>
          </a:xfrm>
        </p:grpSpPr>
        <p:pic>
          <p:nvPicPr>
            <p:cNvPr id="4106" name="Picture 10" descr="C:\Users\ZS SLOVAN\AppData\Local\Microsoft\Windows\Temporary Internet Files\Content.IE5\ZU0ERVV0\MC900018426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1637" y="3987125"/>
              <a:ext cx="1141323" cy="1449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8" name="Picture 12" descr="C:\Users\ZS SLOVAN\AppData\Local\Microsoft\Windows\Temporary Internet Files\Content.IE5\GYMLUWA2\MC900320168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7995" y="4022581"/>
              <a:ext cx="1825142" cy="15115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9" name="Picture 13" descr="C:\Users\ZS SLOVAN\AppData\Local\Microsoft\Windows\Temporary Internet Files\Content.IE5\JQOUJ3RR\MP900341724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0668" y="4610539"/>
              <a:ext cx="894654" cy="12538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6" name="Picture 13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26" b="24709"/>
          <a:stretch/>
        </p:blipFill>
        <p:spPr bwMode="auto">
          <a:xfrm>
            <a:off x="7594525" y="5776558"/>
            <a:ext cx="1170236" cy="585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581564" y="3501308"/>
            <a:ext cx="208101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c)aktivní uhlí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66497" y="700001"/>
            <a:ext cx="125707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b) tuha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1869" y="3553360"/>
            <a:ext cx="10102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šperky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41321" y="2733246"/>
            <a:ext cx="20217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geologické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vrtné soupravy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066" y="5869439"/>
            <a:ext cx="3195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řezání tvrdých materiálů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18127" y="2733246"/>
            <a:ext cx="10466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tužky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41829" y="2825793"/>
            <a:ext cx="10711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baterie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1564" y="5548660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filtry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58555" y="6362431"/>
            <a:ext cx="7072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léky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4303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/>
      <p:bldP spid="12" grpId="0"/>
      <p:bldP spid="13" grpId="0"/>
      <p:bldP spid="15" grpId="0"/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ZS SLOVAN\AppData\Local\Microsoft\Windows\Temporary Internet Files\Content.IE5\JQOUJ3RR\MC9002811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37" y="429464"/>
            <a:ext cx="1152128" cy="183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83268" y="429464"/>
            <a:ext cx="1268296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d) saze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511504" y="2492896"/>
            <a:ext cx="24737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výroba pneumatik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4932040" y="1133275"/>
            <a:ext cx="3047975" cy="3824809"/>
            <a:chOff x="4932040" y="1133275"/>
            <a:chExt cx="3047975" cy="3824809"/>
          </a:xfrm>
        </p:grpSpPr>
        <p:pic>
          <p:nvPicPr>
            <p:cNvPr id="1028" name="Picture 4" descr="C:\Users\ZS SLOVAN\AppData\Local\Microsoft\Windows\Temporary Internet Files\Content.IE5\2YQPQJHI\MP900437187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33275"/>
              <a:ext cx="2264296" cy="2264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ZS SLOVAN\AppData\Local\Microsoft\Windows\Temporary Internet Files\Content.IE5\45V3NAPQ\MP900399559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3397571"/>
              <a:ext cx="1247775" cy="15605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6817065" y="429464"/>
            <a:ext cx="127310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e) koks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4958084"/>
            <a:ext cx="19303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výroba železa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5680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7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8064"/>
            <a:ext cx="6136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Uveď velká světová naleziště diamantů: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4029" y="1933381"/>
            <a:ext cx="4520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se označuje jako briliant?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1082" y="3356992"/>
            <a:ext cx="83407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Hmotnost diamantů se uvádí ve zvláštních jednotkách.</a:t>
            </a:r>
          </a:p>
          <a:p>
            <a:r>
              <a:rPr lang="cs-CZ" sz="2400" b="1" dirty="0" smtClean="0"/>
              <a:t>Uveď název. Z informačních zdrojů zjisti původ.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4029" y="5064142"/>
            <a:ext cx="80170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Napiš název továrny na výrobu psacích potřeb. Víš od čeho je odvozen?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1202" y="1372126"/>
            <a:ext cx="6383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Botswana, Rusko – Sibiř , Jihoafrická republika, Kanada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1202" y="2740278"/>
            <a:ext cx="2199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Broušený diamant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8191" y="4396462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karáty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5825" y="5997624"/>
            <a:ext cx="8267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KOH – i – NOOR , název světoznámého diamantu z Indie( asi 100 karátů),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zdobí anglickou královskou korunu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8714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37376" y="2561928"/>
            <a:ext cx="3329867" cy="764263"/>
            <a:chOff x="395536" y="836712"/>
            <a:chExt cx="3329867" cy="764263"/>
          </a:xfrm>
        </p:grpSpPr>
        <p:sp>
          <p:nvSpPr>
            <p:cNvPr id="2" name="TextovéPole 1"/>
            <p:cNvSpPr txBox="1"/>
            <p:nvPr/>
          </p:nvSpPr>
          <p:spPr>
            <a:xfrm>
              <a:off x="395536" y="836712"/>
              <a:ext cx="15841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Ilustrace:</a:t>
              </a:r>
              <a:endParaRPr lang="cs-CZ" sz="2400" dirty="0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410072" y="1231643"/>
              <a:ext cx="331533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http://office.microsoft.com</a:t>
              </a:r>
              <a:r>
                <a:rPr lang="cs-CZ" dirty="0" smtClean="0"/>
                <a:t>/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51912" y="836712"/>
            <a:ext cx="87920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sz="2400" b="1" dirty="0" smtClean="0"/>
          </a:p>
          <a:p>
            <a:r>
              <a:rPr lang="cs-CZ" dirty="0"/>
              <a:t>MACH, J., PLUCKOVÁ, I., ŠIBOR, J. Chemie, Úvod do obecné a anorganické chemie. 1. vyd. Brno: Nová škola, 2010. ISBN 978-80-7289-133-7. s. </a:t>
            </a:r>
            <a:r>
              <a:rPr lang="cs-CZ" dirty="0" smtClean="0"/>
              <a:t>52</a:t>
            </a:r>
            <a:endParaRPr lang="cs-CZ" dirty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7720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288</TotalTime>
  <Words>448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1_Mylar</vt:lpstr>
      <vt:lpstr>Lékárna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ZS SLOVAN Zezulová</cp:lastModifiedBy>
  <cp:revision>27</cp:revision>
  <dcterms:created xsi:type="dcterms:W3CDTF">2012-02-10T15:50:10Z</dcterms:created>
  <dcterms:modified xsi:type="dcterms:W3CDTF">2013-09-20T19:08:34Z</dcterms:modified>
</cp:coreProperties>
</file>