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2" r:id="rId3"/>
    <p:sldId id="263" r:id="rId4"/>
    <p:sldId id="264" r:id="rId5"/>
    <p:sldId id="265" r:id="rId6"/>
    <p:sldId id="257" r:id="rId7"/>
    <p:sldId id="266" r:id="rId8"/>
    <p:sldId id="256" r:id="rId9"/>
    <p:sldId id="268" r:id="rId10"/>
    <p:sldId id="258" r:id="rId11"/>
    <p:sldId id="259" r:id="rId12"/>
    <p:sldId id="260" r:id="rId13"/>
    <p:sldId id="269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9ACA3-9134-4749-905B-D9828EF4920A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1091-8226-47D1-ADE9-4CBA27397F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9ACA3-9134-4749-905B-D9828EF4920A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1091-8226-47D1-ADE9-4CBA27397F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9ACA3-9134-4749-905B-D9828EF4920A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1091-8226-47D1-ADE9-4CBA27397F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9ACA3-9134-4749-905B-D9828EF4920A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1091-8226-47D1-ADE9-4CBA27397F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9ACA3-9134-4749-905B-D9828EF4920A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1091-8226-47D1-ADE9-4CBA27397F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9ACA3-9134-4749-905B-D9828EF4920A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1091-8226-47D1-ADE9-4CBA27397F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9ACA3-9134-4749-905B-D9828EF4920A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1091-8226-47D1-ADE9-4CBA27397F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9ACA3-9134-4749-905B-D9828EF4920A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1091-8226-47D1-ADE9-4CBA27397F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9ACA3-9134-4749-905B-D9828EF4920A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1091-8226-47D1-ADE9-4CBA27397F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9ACA3-9134-4749-905B-D9828EF4920A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1091-8226-47D1-ADE9-4CBA27397F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9ACA3-9134-4749-905B-D9828EF4920A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1091-8226-47D1-ADE9-4CBA27397F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5549ACA3-9134-4749-905B-D9828EF4920A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9DDE1091-8226-47D1-ADE9-4CBA27397F8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wmf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wmf"/><Relationship Id="rId7" Type="http://schemas.openxmlformats.org/officeDocument/2006/relationships/image" Target="../media/image28.wmf"/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wmf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wmf"/><Relationship Id="rId4" Type="http://schemas.openxmlformats.org/officeDocument/2006/relationships/image" Target="../media/image33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wmf"/><Relationship Id="rId4" Type="http://schemas.openxmlformats.org/officeDocument/2006/relationships/image" Target="../media/image37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49112" y="1340768"/>
            <a:ext cx="8424936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>
              <a:solidFill>
                <a:srgbClr val="00B050"/>
              </a:solidFill>
            </a:endParaRPr>
          </a:p>
          <a:p>
            <a:pPr algn="ctr"/>
            <a:r>
              <a:rPr lang="cs-CZ" dirty="0"/>
              <a:t>projekt v rámci vzdělávacího programu</a:t>
            </a:r>
          </a:p>
          <a:p>
            <a:pPr algn="ctr"/>
            <a:r>
              <a:rPr lang="cs-CZ" dirty="0"/>
              <a:t>VZDĚLÁNÍ PRO KONKURENCESCHOPNOST</a:t>
            </a:r>
          </a:p>
          <a:p>
            <a:endParaRPr lang="cs-CZ" dirty="0"/>
          </a:p>
          <a:p>
            <a:pPr algn="ctr"/>
            <a:r>
              <a:rPr lang="cs-CZ" dirty="0"/>
              <a:t>ŠABLONA ČÍSLO: III/2</a:t>
            </a:r>
          </a:p>
          <a:p>
            <a:pPr algn="ctr"/>
            <a:r>
              <a:rPr lang="cs-CZ" dirty="0"/>
              <a:t>NÁZEV:  INOVACE A ZKVALITNĚNÍ VÝUKY PROSTŘEDNICTVÍM ICT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PŘEDMĚT: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Chemie</a:t>
            </a:r>
            <a:endParaRPr lang="cs-CZ" b="1" dirty="0">
              <a:latin typeface="Calibri" pitchFamily="34" charset="0"/>
              <a:cs typeface="Calibri" pitchFamily="34" charset="0"/>
            </a:endParaRPr>
          </a:p>
          <a:p>
            <a:r>
              <a:rPr lang="cs-CZ" dirty="0"/>
              <a:t>ROČNÍK</a:t>
            </a:r>
            <a:r>
              <a:rPr lang="cs-CZ" dirty="0" smtClean="0"/>
              <a:t>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8. ročník</a:t>
            </a:r>
            <a:endParaRPr lang="cs-CZ" b="1" dirty="0">
              <a:latin typeface="Calibri" pitchFamily="34" charset="0"/>
              <a:cs typeface="Calibri" pitchFamily="34" charset="0"/>
            </a:endParaRPr>
          </a:p>
          <a:p>
            <a:r>
              <a:rPr lang="cs-CZ" dirty="0"/>
              <a:t>TÉMA</a:t>
            </a:r>
            <a:r>
              <a:rPr lang="cs-CZ" dirty="0" smtClean="0"/>
              <a:t>: </a:t>
            </a:r>
            <a:r>
              <a:rPr lang="cs-CZ" b="1" dirty="0" smtClean="0"/>
              <a:t>K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ovy </a:t>
            </a:r>
            <a:endParaRPr lang="cs-CZ" b="1" dirty="0">
              <a:latin typeface="Calibri" pitchFamily="34" charset="0"/>
              <a:cs typeface="Calibri" pitchFamily="34" charset="0"/>
            </a:endParaRPr>
          </a:p>
          <a:p>
            <a:r>
              <a:rPr lang="cs-CZ" dirty="0"/>
              <a:t>AUTOR</a:t>
            </a:r>
            <a:r>
              <a:rPr lang="cs-CZ" dirty="0" smtClean="0"/>
              <a:t>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Ing. Pavla  Zezulová</a:t>
            </a:r>
            <a:endParaRPr lang="cs-CZ" b="1" dirty="0">
              <a:latin typeface="Calibri" pitchFamily="34" charset="0"/>
              <a:cs typeface="Calibri" pitchFamily="34" charset="0"/>
            </a:endParaRPr>
          </a:p>
          <a:p>
            <a:r>
              <a:rPr lang="cs-CZ" dirty="0"/>
              <a:t>DATUM VYTVOŘENÍ</a:t>
            </a:r>
            <a:r>
              <a:rPr lang="cs-CZ" dirty="0" smtClean="0"/>
              <a:t>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5. 3. 2012</a:t>
            </a:r>
            <a:endParaRPr lang="cs-CZ" b="1" dirty="0"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  <a:p>
            <a:endParaRPr lang="cs-CZ" dirty="0"/>
          </a:p>
          <a:p>
            <a:pPr algn="ctr"/>
            <a:r>
              <a:rPr lang="cs-CZ" sz="2800" b="1" smtClean="0">
                <a:solidFill>
                  <a:srgbClr val="C00000"/>
                </a:solidFill>
              </a:rPr>
              <a:t>VY_32_INOVACE_12_PZ</a:t>
            </a:r>
            <a:endParaRPr lang="cs-CZ" sz="2800" b="1" dirty="0">
              <a:solidFill>
                <a:srgbClr val="C00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5512" y="260648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5699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8568953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Anotace</a:t>
            </a:r>
          </a:p>
          <a:p>
            <a:r>
              <a:rPr lang="cs-CZ" sz="2800" dirty="0" smtClean="0">
                <a:latin typeface="Calibri" pitchFamily="34" charset="0"/>
                <a:cs typeface="Calibri" pitchFamily="34" charset="0"/>
              </a:rPr>
              <a:t>Materiál je určen pro žáky osmého ročníku. Shrnuje dosavadní poznatky žáků o nejběžnějších kovech a doplňuje je o nové. Prostřednictvím obrázků se žáci aktivně podílí na výkladu nového učiva. Prezentace umožňuje rychlou orientaci žáků v problematice a také usnadňuje zápis učiva do sešitu. Červeně vyznačený text je popisem obrázku nebo odpovědí na otázku.</a:t>
            </a:r>
          </a:p>
          <a:p>
            <a:endParaRPr lang="cs-CZ" sz="2800" dirty="0" smtClean="0"/>
          </a:p>
          <a:p>
            <a:r>
              <a:rPr lang="cs-CZ" sz="2800" b="1" dirty="0" smtClean="0"/>
              <a:t>Pilotáž:</a:t>
            </a:r>
          </a:p>
          <a:p>
            <a:r>
              <a:rPr lang="cs-CZ" sz="2800" dirty="0" smtClean="0">
                <a:latin typeface="Calibri" pitchFamily="34" charset="0"/>
                <a:cs typeface="Calibri" pitchFamily="34" charset="0"/>
              </a:rPr>
              <a:t>Materiál byl ověřen ve dvou paralelních třídách osmého ročníku, kde se setkal s kladnou odezvou. Žáci ukázali, že  běžné kovy poměrně dost znají, slitiny již znají méně. Velmi dobře reagovali na </a:t>
            </a:r>
            <a:r>
              <a:rPr lang="cs-CZ" sz="2800" smtClean="0">
                <a:latin typeface="Calibri" pitchFamily="34" charset="0"/>
                <a:cs typeface="Calibri" pitchFamily="34" charset="0"/>
              </a:rPr>
              <a:t>promítané obrázky.</a:t>
            </a:r>
            <a:endParaRPr lang="cs-CZ" sz="28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4644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0" y="2060848"/>
            <a:ext cx="5292080" cy="2736304"/>
          </a:xfrm>
        </p:spPr>
        <p:txBody>
          <a:bodyPr>
            <a:noAutofit/>
          </a:bodyPr>
          <a:lstStyle/>
          <a:p>
            <a:r>
              <a:rPr lang="cs-CZ" sz="7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Významné kovy</a:t>
            </a:r>
            <a:endParaRPr lang="cs-CZ" sz="7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-3276872" y="3284984"/>
            <a:ext cx="2304256" cy="1515616"/>
          </a:xfrm>
        </p:spPr>
        <p:txBody>
          <a:bodyPr/>
          <a:lstStyle/>
          <a:p>
            <a:endParaRPr lang="cs-CZ" dirty="0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4403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7584" y="263654"/>
            <a:ext cx="36022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u="sng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ial Black" pitchFamily="34" charset="0"/>
              </a:rPr>
              <a:t>ŽELEZO</a:t>
            </a:r>
            <a:endParaRPr lang="cs-CZ" sz="6000" u="sng" dirty="0">
              <a:latin typeface="Arial Black" pitchFamily="34" charset="0"/>
            </a:endParaRPr>
          </a:p>
        </p:txBody>
      </p:sp>
      <p:pic>
        <p:nvPicPr>
          <p:cNvPr id="1029" name="Picture 5" descr="C:\Users\ZS SLOVAN\AppData\Local\Microsoft\Windows\Temporary Internet Files\Content.IE5\2YQPQJHI\MC9002380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967155"/>
            <a:ext cx="2180286" cy="1893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97624" y="2811740"/>
            <a:ext cx="35569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magnetický kov</a:t>
            </a:r>
            <a:endParaRPr lang="cs-CZ" sz="4000" b="1" dirty="0">
              <a:solidFill>
                <a:srgbClr val="FF0000"/>
              </a:solidFill>
            </a:endParaRPr>
          </a:p>
        </p:txBody>
      </p:sp>
      <p:pic>
        <p:nvPicPr>
          <p:cNvPr id="1035" name="Picture 11" descr="C:\Users\ZS SLOVAN\AppData\Local\Microsoft\Windows\Temporary Internet Files\Content.IE5\2YQPQJHI\MP90040029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811741"/>
            <a:ext cx="1931094" cy="2415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357873" y="5351472"/>
            <a:ext cx="33790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podléhá korozi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5536" y="1279317"/>
            <a:ext cx="23775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FF00"/>
                </a:solidFill>
              </a:rPr>
              <a:t>vlastnosti:</a:t>
            </a:r>
            <a:endParaRPr lang="cs-CZ" sz="4000" b="1" dirty="0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01160" y="3165683"/>
            <a:ext cx="35543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a). . . . . . . . . . </a:t>
            </a:r>
            <a:endParaRPr lang="cs-CZ" sz="4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42294" y="5653850"/>
            <a:ext cx="44102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b) . . . . . . . . . . . . .</a:t>
            </a:r>
            <a:endParaRPr lang="cs-CZ" sz="4000" b="1" dirty="0"/>
          </a:p>
        </p:txBody>
      </p:sp>
      <p:pic>
        <p:nvPicPr>
          <p:cNvPr id="3074" name="Picture 2" descr="C:\Program Files (x86)\Microsoft Office\MEDIA\CAGCAT10\j0293828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01111" y="1842665"/>
            <a:ext cx="1366001" cy="1437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Šipka doprava 3"/>
          <p:cNvSpPr/>
          <p:nvPr/>
        </p:nvSpPr>
        <p:spPr>
          <a:xfrm rot="1865740">
            <a:off x="5587704" y="3324103"/>
            <a:ext cx="748309" cy="484632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75843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9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332433"/>
            <a:ext cx="17796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FF00"/>
                </a:solidFill>
              </a:rPr>
              <a:t>využití:</a:t>
            </a:r>
            <a:endParaRPr lang="cs-CZ" sz="4000" b="1" dirty="0">
              <a:solidFill>
                <a:srgbClr val="FFFF00"/>
              </a:solidFill>
            </a:endParaRPr>
          </a:p>
        </p:txBody>
      </p:sp>
      <p:grpSp>
        <p:nvGrpSpPr>
          <p:cNvPr id="7" name="Skupina 6"/>
          <p:cNvGrpSpPr/>
          <p:nvPr/>
        </p:nvGrpSpPr>
        <p:grpSpPr>
          <a:xfrm>
            <a:off x="4572000" y="476672"/>
            <a:ext cx="3954884" cy="2362200"/>
            <a:chOff x="4572000" y="476672"/>
            <a:chExt cx="3954884" cy="2362200"/>
          </a:xfrm>
        </p:grpSpPr>
        <p:pic>
          <p:nvPicPr>
            <p:cNvPr id="2050" name="Picture 2" descr="C:\Users\ZS SLOVAN\AppData\Local\Microsoft\Windows\Temporary Internet Files\Content.IE5\6X0NH6RS\MC900280970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8184" y="476672"/>
              <a:ext cx="2298700" cy="2362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1" name="Picture 3" descr="C:\Users\ZS SLOVAN\AppData\Local\Microsoft\Windows\Temporary Internet Files\Content.IE5\2YQPQJHI\MC900352366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493440"/>
              <a:ext cx="1792586" cy="14425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TextovéPole 2"/>
          <p:cNvSpPr txBox="1"/>
          <p:nvPr/>
        </p:nvSpPr>
        <p:spPr>
          <a:xfrm>
            <a:off x="2699792" y="829924"/>
            <a:ext cx="12602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litina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671537" y="1657772"/>
            <a:ext cx="32297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-radiátory, kotle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5576" y="2838872"/>
            <a:ext cx="10422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ocel</a:t>
            </a:r>
            <a:endParaRPr lang="cs-CZ" sz="4000" b="1" dirty="0"/>
          </a:p>
        </p:txBody>
      </p:sp>
      <p:pic>
        <p:nvPicPr>
          <p:cNvPr id="2054" name="Picture 6" descr="C:\Users\ZS SLOVAN\AppData\Local\Microsoft\Windows\Temporary Internet Files\Content.IE5\6X0NH6RS\MC90043263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41192" y="2924432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Skupina 7"/>
          <p:cNvGrpSpPr/>
          <p:nvPr/>
        </p:nvGrpSpPr>
        <p:grpSpPr>
          <a:xfrm>
            <a:off x="323528" y="3730166"/>
            <a:ext cx="3518821" cy="2414756"/>
            <a:chOff x="323528" y="3730166"/>
            <a:chExt cx="3518821" cy="2414756"/>
          </a:xfrm>
        </p:grpSpPr>
        <p:pic>
          <p:nvPicPr>
            <p:cNvPr id="2052" name="Picture 4" descr="C:\Users\ZS SLOVAN\AppData\Local\Microsoft\Windows\Temporary Internet Files\Content.IE5\45V3NAPQ\MP900386077[2]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3730166"/>
              <a:ext cx="1205880" cy="16882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5" name="Picture 7" descr="C:\Users\ZS SLOVAN\AppData\Local\Microsoft\Windows\Temporary Internet Files\Content.IE5\R05UIC5K\MP900289236[1]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72650" y="4825223"/>
              <a:ext cx="1969699" cy="13196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56" name="Picture 8" descr="C:\Users\ZS SLOVAN\AppData\Local\Microsoft\Windows\Temporary Internet Files\Content.IE5\45V3NAPQ\MC90023776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5692" y="3546758"/>
            <a:ext cx="1876543" cy="1885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ZS SLOVAN\AppData\Local\Microsoft\Windows\Temporary Internet Files\Content.IE5\6X0NH6RS\MC90035902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93362" y="4620665"/>
            <a:ext cx="1533522" cy="1524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53480" y="5481834"/>
            <a:ext cx="44625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koleje, 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nosné konstrukce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986295" y="3458517"/>
            <a:ext cx="14269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nářadí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51641" y="6035832"/>
            <a:ext cx="31899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chirurgická ocel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789262" y="3612867"/>
            <a:ext cx="19417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nádobí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85672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21966" y="282089"/>
            <a:ext cx="325922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u="sng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ial Black" pitchFamily="34" charset="0"/>
              </a:rPr>
              <a:t>HLINÍK</a:t>
            </a:r>
            <a:endParaRPr lang="cs-CZ" sz="6000" b="1" u="sng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21966" y="1514292"/>
            <a:ext cx="23775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FF00"/>
                </a:solidFill>
              </a:rPr>
              <a:t>vlastnosti:</a:t>
            </a:r>
            <a:endParaRPr lang="cs-CZ" sz="4000" b="1" dirty="0">
              <a:solidFill>
                <a:srgbClr val="FFFF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83554" y="2424903"/>
            <a:ext cx="37834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-světle šedý, lehký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3077" name="Picture 5" descr="C:\Users\ZS SLOVAN\AppData\Local\Microsoft\Windows\Temporary Internet Files\Content.IE5\45V3NAPQ\MC9003186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87697" y="3933056"/>
            <a:ext cx="1524305" cy="1854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3635896" y="4581872"/>
            <a:ext cx="38017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-velmi dobrý vodič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32735" y="2667996"/>
            <a:ext cx="44342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a</a:t>
            </a:r>
            <a:r>
              <a:rPr lang="cs-CZ" sz="3600" dirty="0" smtClean="0"/>
              <a:t>). . . . . . . . . . . . . . . . . 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269962" y="4860257"/>
            <a:ext cx="45336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b). . . . . . . . . . . . . . . . . . .</a:t>
            </a:r>
            <a:endParaRPr lang="cs-CZ" sz="3200" b="1" dirty="0"/>
          </a:p>
        </p:txBody>
      </p:sp>
      <p:grpSp>
        <p:nvGrpSpPr>
          <p:cNvPr id="16" name="Skupina 15"/>
          <p:cNvGrpSpPr/>
          <p:nvPr/>
        </p:nvGrpSpPr>
        <p:grpSpPr>
          <a:xfrm>
            <a:off x="5822214" y="1514292"/>
            <a:ext cx="2276718" cy="1334842"/>
            <a:chOff x="6271527" y="1447437"/>
            <a:chExt cx="2276718" cy="1401697"/>
          </a:xfrm>
        </p:grpSpPr>
        <p:sp>
          <p:nvSpPr>
            <p:cNvPr id="2" name="Rovnoramenný trojúhelník 1"/>
            <p:cNvSpPr/>
            <p:nvPr/>
          </p:nvSpPr>
          <p:spPr>
            <a:xfrm>
              <a:off x="7236296" y="2403656"/>
              <a:ext cx="567279" cy="445478"/>
            </a:xfrm>
            <a:prstGeom prst="triangl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" name="Přímá spojnice 3"/>
            <p:cNvCxnSpPr/>
            <p:nvPr/>
          </p:nvCxnSpPr>
          <p:spPr>
            <a:xfrm flipV="1">
              <a:off x="6491624" y="2183161"/>
              <a:ext cx="2056621" cy="342808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15" name="Vývojový diagram: spojnice 14"/>
            <p:cNvSpPr/>
            <p:nvPr/>
          </p:nvSpPr>
          <p:spPr>
            <a:xfrm>
              <a:off x="6271527" y="1683022"/>
              <a:ext cx="777410" cy="774740"/>
            </a:xfrm>
            <a:prstGeom prst="flowChartConnector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800" dirty="0" err="1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Fe</a:t>
              </a:r>
              <a:endParaRPr lang="cs-CZ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18" name="Vývojový diagram: spojnice 17"/>
            <p:cNvSpPr/>
            <p:nvPr/>
          </p:nvSpPr>
          <p:spPr>
            <a:xfrm>
              <a:off x="7710227" y="1447437"/>
              <a:ext cx="777410" cy="774740"/>
            </a:xfrm>
            <a:prstGeom prst="flowChartConnector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2400" b="1" dirty="0" smtClean="0"/>
                <a:t>Al</a:t>
              </a:r>
              <a:endParaRPr lang="cs-CZ" sz="2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33714386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ZS SLOVAN\AppData\Local\Microsoft\Windows\Temporary Internet Files\Content.IE5\R05UIC5K\MC90044038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36230" y="424325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ZS SLOVAN\AppData\Local\Microsoft\Windows\Temporary Internet Files\Content.IE5\45V3NAPQ\MC9000887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2793" y="4574259"/>
            <a:ext cx="1825142" cy="173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4867" y="1309022"/>
            <a:ext cx="1874520" cy="1499616"/>
          </a:xfrm>
          <a:prstGeom prst="rect">
            <a:avLst/>
          </a:prstGeom>
        </p:spPr>
      </p:pic>
      <p:pic>
        <p:nvPicPr>
          <p:cNvPr id="12" name="Picture 9" descr="C:\Users\ZS SLOVAN\AppData\Local\Microsoft\Windows\Temporary Internet Files\Content.IE5\45V3NAPQ\MC90035315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461909"/>
            <a:ext cx="1700815" cy="1193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C:\Users\ZS SLOVAN\AppData\Local\Microsoft\Windows\Temporary Internet Files\Content.IE5\R05UIC5K\MP90040098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30655" y="559214"/>
            <a:ext cx="1199388" cy="1499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12980" y="375541"/>
            <a:ext cx="17796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FF00"/>
                </a:solidFill>
              </a:rPr>
              <a:t>využití:</a:t>
            </a:r>
            <a:endParaRPr lang="cs-CZ" sz="4000" b="1" dirty="0">
              <a:solidFill>
                <a:srgbClr val="FFFF00"/>
              </a:solidFill>
            </a:endParaRPr>
          </a:p>
        </p:txBody>
      </p:sp>
      <p:pic>
        <p:nvPicPr>
          <p:cNvPr id="4108" name="Picture 12" descr="C:\Users\ZS SLOVAN\AppData\Local\Microsoft\Windows\Temporary Internet Files\Content.IE5\2YQPQJHI\MC90028080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7961" y="4846060"/>
            <a:ext cx="2052119" cy="1537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154829" y="375541"/>
            <a:ext cx="34629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- potravinářství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10975" y="2728239"/>
            <a:ext cx="14029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alobal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31254" y="1955325"/>
            <a:ext cx="25273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nádobí 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pro táboření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362582" y="2162307"/>
            <a:ext cx="21458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plechovky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56521" y="3535364"/>
            <a:ext cx="43229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dálkové elektrické vedení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80485" y="3786510"/>
            <a:ext cx="12989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dural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7716" y="3786510"/>
            <a:ext cx="479009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 - . . . . . . . . . . . . . . . .</a:t>
            </a:r>
          </a:p>
          <a:p>
            <a:endParaRPr lang="cs-CZ" sz="4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998484" y="3963912"/>
            <a:ext cx="18277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- . . . . . 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xmlns="" val="16078377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10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56872"/>
            <a:ext cx="20842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u="sng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ial Black" pitchFamily="34" charset="0"/>
              </a:rPr>
              <a:t>MĚĎ</a:t>
            </a:r>
            <a:endParaRPr lang="cs-CZ" sz="6000" b="1" u="sng" dirty="0"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71800" y="918592"/>
            <a:ext cx="23775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FF00"/>
                </a:solidFill>
              </a:rPr>
              <a:t>vlastnosti:</a:t>
            </a:r>
            <a:endParaRPr lang="cs-CZ" sz="4000" b="1" dirty="0">
              <a:solidFill>
                <a:srgbClr val="FFFF00"/>
              </a:solidFill>
            </a:endParaRPr>
          </a:p>
        </p:txBody>
      </p:sp>
      <p:pic>
        <p:nvPicPr>
          <p:cNvPr id="1026" name="Picture 2" descr="C:\Users\ZS SLOVAN\AppData\Local\Microsoft\Windows\Temporary Internet Files\Content.IE5\45V3NAPQ\MP900289900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534" y="703733"/>
            <a:ext cx="1216152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ZS SLOVAN\AppData\Local\Microsoft\Windows\Temporary Internet Files\Content.IE5\45V3NAPQ\MP90040137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6191" y="1883538"/>
            <a:ext cx="1205324" cy="180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533337" y="1886202"/>
            <a:ext cx="45591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-měkká, červenohnědá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255510" y="2959955"/>
            <a:ext cx="50498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-výborný elektrický vodič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1031" name="Picture 7" descr="C:\Users\ZS SLOVAN\AppData\Local\Microsoft\Windows\Temporary Internet Files\Content.IE5\6X0NH6RS\MP900424300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507" r="40255"/>
          <a:stretch/>
        </p:blipFill>
        <p:spPr bwMode="auto">
          <a:xfrm>
            <a:off x="6430362" y="3721866"/>
            <a:ext cx="1915434" cy="1528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99592" y="3961567"/>
            <a:ext cx="53285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-na vzduchu se pokrývá se     měděnkou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635896" y="5301208"/>
            <a:ext cx="61295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     -</a:t>
            </a:r>
            <a:r>
              <a:rPr lang="cs-CZ" sz="3600" b="1" dirty="0" smtClean="0">
                <a:solidFill>
                  <a:srgbClr val="FF0000"/>
                </a:solidFill>
              </a:rPr>
              <a:t>ušlechtilý kov: 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odolává </a:t>
            </a:r>
            <a:r>
              <a:rPr lang="cs-CZ" sz="3600" b="1" dirty="0" smtClean="0">
                <a:solidFill>
                  <a:srgbClr val="FF0000"/>
                </a:solidFill>
              </a:rPr>
              <a:t>většině kyselin</a:t>
            </a:r>
            <a:endParaRPr lang="cs-CZ" sz="3600" b="1" dirty="0">
              <a:solidFill>
                <a:srgbClr val="FF0000"/>
              </a:solidFill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295828" y="5169614"/>
            <a:ext cx="2863132" cy="1272421"/>
            <a:chOff x="295828" y="5169614"/>
            <a:chExt cx="2863132" cy="1272421"/>
          </a:xfrm>
        </p:grpSpPr>
        <p:pic>
          <p:nvPicPr>
            <p:cNvPr id="8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7322" r="17377"/>
            <a:stretch/>
          </p:blipFill>
          <p:spPr bwMode="auto">
            <a:xfrm>
              <a:off x="295828" y="5169614"/>
              <a:ext cx="740435" cy="12724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TextovéPole 8"/>
            <p:cNvSpPr txBox="1"/>
            <p:nvPr/>
          </p:nvSpPr>
          <p:spPr>
            <a:xfrm>
              <a:off x="1036263" y="5601026"/>
              <a:ext cx="212269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/>
                <a:t>+ </a:t>
              </a:r>
              <a:r>
                <a:rPr lang="cs-CZ" sz="3600" b="1" dirty="0" err="1" smtClean="0"/>
                <a:t>Cu</a:t>
              </a:r>
              <a:r>
                <a:rPr lang="cs-CZ" sz="3600" b="1" dirty="0" smtClean="0"/>
                <a:t> </a:t>
              </a:r>
              <a:r>
                <a:rPr lang="cs-CZ" sz="3600" b="1" dirty="0" smtClean="0">
                  <a:latin typeface="Franklin Gothic Book"/>
                </a:rPr>
                <a:t>→ Ø</a:t>
              </a:r>
              <a:endParaRPr lang="cs-CZ" sz="3600" b="1" dirty="0"/>
            </a:p>
          </p:txBody>
        </p:sp>
      </p:grpSp>
      <p:sp>
        <p:nvSpPr>
          <p:cNvPr id="10" name="TextovéPole 9"/>
          <p:cNvSpPr txBox="1"/>
          <p:nvPr/>
        </p:nvSpPr>
        <p:spPr>
          <a:xfrm>
            <a:off x="1936088" y="2128967"/>
            <a:ext cx="34964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a) . . . . . . . . . . . .</a:t>
            </a:r>
            <a:endParaRPr lang="cs-CZ" sz="36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773205" y="3146140"/>
            <a:ext cx="44726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b). . . . . . . . . . . . . . .  </a:t>
            </a:r>
            <a:endParaRPr lang="cs-CZ" sz="36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14913" y="4163130"/>
            <a:ext cx="4169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c). . . . . . . . . . . . . .  .</a:t>
            </a:r>
            <a:endParaRPr lang="cs-CZ" sz="36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400337" y="5482658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D ) </a:t>
            </a:r>
            <a:r>
              <a:rPr lang="cs-CZ" sz="3600" b="1" dirty="0" smtClean="0"/>
              <a:t>. . . . . . . . . . . .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xmlns="" val="31227272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10" grpId="0"/>
      <p:bldP spid="11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6176" y="319341"/>
            <a:ext cx="18275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FF00"/>
                </a:solidFill>
              </a:rPr>
              <a:t>využití:</a:t>
            </a:r>
            <a:endParaRPr lang="cs-CZ" sz="4000" b="1" dirty="0">
              <a:solidFill>
                <a:srgbClr val="FFFF00"/>
              </a:solidFill>
            </a:endParaRPr>
          </a:p>
        </p:txBody>
      </p:sp>
      <p:grpSp>
        <p:nvGrpSpPr>
          <p:cNvPr id="10" name="Skupina 9"/>
          <p:cNvGrpSpPr/>
          <p:nvPr/>
        </p:nvGrpSpPr>
        <p:grpSpPr>
          <a:xfrm>
            <a:off x="5810153" y="201003"/>
            <a:ext cx="2907013" cy="2496948"/>
            <a:chOff x="5810153" y="201003"/>
            <a:chExt cx="2907013" cy="2496948"/>
          </a:xfrm>
        </p:grpSpPr>
        <p:pic>
          <p:nvPicPr>
            <p:cNvPr id="3" name="Picture 3" descr="C:\Users\ZS SLOVAN\AppData\Local\Microsoft\Windows\Temporary Internet Files\Content.IE5\R05UIC5K\MC900207284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10153" y="201003"/>
              <a:ext cx="1087357" cy="6690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4" descr="C:\Users\ZS SLOVAN\AppData\Local\Microsoft\Windows\Temporary Internet Files\Content.IE5\45V3NAPQ\MC900216846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97510" y="870065"/>
              <a:ext cx="1819656" cy="18278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50" name="Picture 2" descr="C:\Users\ZS SLOVAN\AppData\Local\Microsoft\Windows\Temporary Internet Files\Content.IE5\6X0NH6RS\MC90043691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16320" y="1863952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9469"/>
          <a:stretch/>
        </p:blipFill>
        <p:spPr bwMode="auto">
          <a:xfrm>
            <a:off x="1209952" y="3674989"/>
            <a:ext cx="1482384" cy="162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" name="Skupina 10"/>
          <p:cNvGrpSpPr/>
          <p:nvPr/>
        </p:nvGrpSpPr>
        <p:grpSpPr>
          <a:xfrm>
            <a:off x="6001640" y="3589914"/>
            <a:ext cx="2974850" cy="3016252"/>
            <a:chOff x="6001640" y="3589914"/>
            <a:chExt cx="2974850" cy="3016252"/>
          </a:xfrm>
        </p:grpSpPr>
        <p:pic>
          <p:nvPicPr>
            <p:cNvPr id="2054" name="Picture 6" descr="C:\Users\ZS SLOVAN\AppData\Local\Microsoft\Windows\Temporary Internet Files\Content.IE5\2YQPQJHI\MC900056983[1].wm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1640" y="4488390"/>
              <a:ext cx="1055562" cy="11992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6" name="Picture 8" descr="C:\Users\ZS SLOVAN\AppData\Local\Microsoft\Windows\Temporary Internet Files\Content.IE5\R05UIC5K\MC900351492[1].wmf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4288" y="5085184"/>
              <a:ext cx="1812202" cy="15209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8" name="Picture 10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9454" r="18651" b="42016"/>
            <a:stretch/>
          </p:blipFill>
          <p:spPr bwMode="auto">
            <a:xfrm>
              <a:off x="7645831" y="3589914"/>
              <a:ext cx="1082955" cy="149810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5" name="TextovéPole 4"/>
          <p:cNvSpPr txBox="1"/>
          <p:nvPr/>
        </p:nvSpPr>
        <p:spPr>
          <a:xfrm>
            <a:off x="2374044" y="427062"/>
            <a:ext cx="38744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- nádoby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  pro potravinářství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66408" y="2374785"/>
            <a:ext cx="34435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- elektroinstalace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68072" y="5405837"/>
            <a:ext cx="329090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- střešní krytina,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  okapy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623249" y="3624194"/>
            <a:ext cx="15536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- bronz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ZS SLOVAN\AppData\Local\Microsoft\Windows\Temporary Internet Files\Content.IE5\6X0NH6RS\MC90041254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192881">
            <a:off x="3932169" y="5144491"/>
            <a:ext cx="1561462" cy="711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744845" y="4165224"/>
            <a:ext cx="17251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- mosaz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5685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378023"/>
            <a:ext cx="291137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u="sng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ial Black" pitchFamily="34" charset="0"/>
              </a:rPr>
              <a:t>ZINEK</a:t>
            </a:r>
            <a:endParaRPr lang="cs-CZ" sz="6000" b="1" u="sng" dirty="0"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79024" y="1447805"/>
            <a:ext cx="23775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FF00"/>
                </a:solidFill>
              </a:rPr>
              <a:t>vlastnosti:</a:t>
            </a:r>
            <a:endParaRPr lang="cs-CZ" sz="4000" b="1" dirty="0">
              <a:solidFill>
                <a:srgbClr val="FFFF00"/>
              </a:solidFill>
            </a:endParaRPr>
          </a:p>
        </p:txBody>
      </p:sp>
      <p:grpSp>
        <p:nvGrpSpPr>
          <p:cNvPr id="13" name="Skupina 12"/>
          <p:cNvGrpSpPr/>
          <p:nvPr/>
        </p:nvGrpSpPr>
        <p:grpSpPr>
          <a:xfrm>
            <a:off x="6917000" y="378023"/>
            <a:ext cx="1854736" cy="2338125"/>
            <a:chOff x="6917000" y="378023"/>
            <a:chExt cx="1854736" cy="2338125"/>
          </a:xfrm>
        </p:grpSpPr>
        <p:sp>
          <p:nvSpPr>
            <p:cNvPr id="5" name="Vlna 4"/>
            <p:cNvSpPr/>
            <p:nvPr/>
          </p:nvSpPr>
          <p:spPr>
            <a:xfrm>
              <a:off x="6917000" y="1801748"/>
              <a:ext cx="1512168" cy="914400"/>
            </a:xfrm>
            <a:prstGeom prst="wave">
              <a:avLst/>
            </a:prstGeom>
            <a:solidFill>
              <a:schemeClr val="accent3"/>
            </a:solidFill>
            <a:ln>
              <a:noFill/>
            </a:ln>
            <a:scene3d>
              <a:camera prst="perspectiveRelaxedModerately"/>
              <a:lightRig rig="glow" dir="t">
                <a:rot lat="0" lon="0" rev="13200000"/>
              </a:lightRig>
            </a:scene3d>
            <a:sp3d prstMaterial="dkEdge">
              <a:bevelT w="63500" h="50800" prst="relaxedInset"/>
            </a:sp3d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30" name="Picture 6" descr="C:\Users\ZS SLOVAN\AppData\Local\Microsoft\Windows\Temporary Internet Files\Content.IE5\45V3NAPQ\MC900440407[1]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8264" y="378023"/>
              <a:ext cx="1823472" cy="18234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Veselý obličej 5"/>
            <p:cNvSpPr/>
            <p:nvPr/>
          </p:nvSpPr>
          <p:spPr>
            <a:xfrm>
              <a:off x="7050346" y="1924315"/>
              <a:ext cx="576064" cy="554360"/>
            </a:xfrm>
            <a:prstGeom prst="smileyFace">
              <a:avLst/>
            </a:prstGeom>
            <a:solidFill>
              <a:srgbClr val="FFFF0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" name="TextovéPole 6"/>
          <p:cNvSpPr txBox="1"/>
          <p:nvPr/>
        </p:nvSpPr>
        <p:spPr>
          <a:xfrm>
            <a:off x="2856598" y="1478582"/>
            <a:ext cx="37968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- nepodléhá korozi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9552" y="2732916"/>
            <a:ext cx="18275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FF00"/>
                </a:solidFill>
              </a:rPr>
              <a:t>využití:</a:t>
            </a:r>
            <a:endParaRPr lang="cs-CZ" sz="4000" b="1" dirty="0">
              <a:solidFill>
                <a:srgbClr val="FFFF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423857" y="2940910"/>
            <a:ext cx="46126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- povrchová ochrana 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  železa proti korozi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1033" name="Picture 9" descr="C:\Users\ZS SLOVAN\AppData\Local\Microsoft\Windows\Temporary Internet Files\Content.IE5\2YQPQJHI\MC9002905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09336" y="4458975"/>
            <a:ext cx="144101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809985" y="5524599"/>
            <a:ext cx="43075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- výroba monočlánků</a:t>
            </a:r>
            <a:endParaRPr lang="cs-CZ" sz="3600" b="1" dirty="0">
              <a:solidFill>
                <a:srgbClr val="FF0000"/>
              </a:solidFill>
            </a:endParaRPr>
          </a:p>
        </p:txBody>
      </p:sp>
      <p:grpSp>
        <p:nvGrpSpPr>
          <p:cNvPr id="18" name="Skupina 17"/>
          <p:cNvGrpSpPr/>
          <p:nvPr/>
        </p:nvGrpSpPr>
        <p:grpSpPr>
          <a:xfrm>
            <a:off x="2195736" y="2258948"/>
            <a:ext cx="1945863" cy="2170739"/>
            <a:chOff x="2153885" y="2212312"/>
            <a:chExt cx="1945863" cy="2170739"/>
          </a:xfrm>
        </p:grpSpPr>
        <p:grpSp>
          <p:nvGrpSpPr>
            <p:cNvPr id="16" name="Skupina 15"/>
            <p:cNvGrpSpPr/>
            <p:nvPr/>
          </p:nvGrpSpPr>
          <p:grpSpPr>
            <a:xfrm>
              <a:off x="2153885" y="2212312"/>
              <a:ext cx="1945863" cy="2170739"/>
              <a:chOff x="-1680415" y="2155691"/>
              <a:chExt cx="1945863" cy="2170739"/>
            </a:xfrm>
          </p:grpSpPr>
          <p:pic>
            <p:nvPicPr>
              <p:cNvPr id="27" name="Picture 7" descr="C:\Users\ZS SLOVAN\AppData\Local\Microsoft\Windows\Temporary Internet Files\Content.IE5\R05UIC5K\MC900239409[1].wmf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680415" y="2155691"/>
                <a:ext cx="1945863" cy="201705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9" name="Picture 8" descr="C:\Users\ZS SLOVAN\AppData\Local\Microsoft\Windows\Temporary Internet Files\Content.IE5\6X0NH6RS\MC900290592[1].wmf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995831" y="3284984"/>
                <a:ext cx="1008112" cy="104144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7" name="TextovéPole 16"/>
            <p:cNvSpPr txBox="1"/>
            <p:nvPr/>
          </p:nvSpPr>
          <p:spPr>
            <a:xfrm>
              <a:off x="2664063" y="2543063"/>
              <a:ext cx="69923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err="1" smtClean="0"/>
                <a:t>Zn</a:t>
              </a:r>
              <a:endParaRPr lang="cs-CZ" sz="3600" b="1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1575222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39752" y="620688"/>
            <a:ext cx="40741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FF00"/>
                </a:solidFill>
              </a:rPr>
              <a:t>Nebezpečné kovy!</a:t>
            </a:r>
            <a:endParaRPr lang="cs-CZ" sz="4000" b="1" dirty="0">
              <a:solidFill>
                <a:srgbClr val="FFFF00"/>
              </a:solidFill>
            </a:endParaRPr>
          </a:p>
        </p:txBody>
      </p:sp>
      <p:pic>
        <p:nvPicPr>
          <p:cNvPr id="2051" name="Picture 3" descr="C:\Users\ZS SLOVAN\AppData\Local\Microsoft\Windows\Temporary Internet Files\Content.IE5\R05UIC5K\MC9001860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13881" y="974631"/>
            <a:ext cx="2272552" cy="2271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ZS SLOVAN\AppData\Local\Microsoft\Windows\Temporary Internet Files\Content.IE5\6X0NH6RS\MC90019883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2564904"/>
            <a:ext cx="1714006" cy="2208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ZS SLOVAN\AppData\Local\Microsoft\Windows\Temporary Internet Files\Content.IE5\R05UIC5K\MC90035132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7196" y="4728456"/>
            <a:ext cx="1425921" cy="1789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981092" y="1506700"/>
            <a:ext cx="1262974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olovo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386303" y="4450114"/>
            <a:ext cx="901785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rtuť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Users\ZS SLOVAN\AppData\Local\Microsoft\Windows\Temporary Internet Files\Content.IE5\VET4BNQR\MC90034748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88623" y="1506700"/>
            <a:ext cx="1332281" cy="1670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39552" y="5078997"/>
            <a:ext cx="23643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autobaterie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771801" y="3130483"/>
            <a:ext cx="43924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ochrana před </a:t>
            </a:r>
            <a:r>
              <a:rPr lang="cs-CZ" sz="3200" b="1" dirty="0" smtClean="0">
                <a:solidFill>
                  <a:srgbClr val="FF0000"/>
                </a:solidFill>
              </a:rPr>
              <a:t>Roentgenovým </a:t>
            </a:r>
            <a:r>
              <a:rPr lang="cs-CZ" sz="3200" b="1" dirty="0" smtClean="0">
                <a:solidFill>
                  <a:srgbClr val="FF0000"/>
                </a:solidFill>
              </a:rPr>
              <a:t>zářením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55746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548680"/>
            <a:ext cx="44794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Vysvětli význam slitin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14474" y="1305634"/>
            <a:ext cx="798167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-slitiny v sobě kombinují vlastnosti </a:t>
            </a:r>
            <a:endParaRPr lang="cs-CZ" sz="3600" b="1" dirty="0" smtClean="0">
              <a:solidFill>
                <a:srgbClr val="FF0000"/>
              </a:solidFill>
            </a:endParaRPr>
          </a:p>
          <a:p>
            <a:r>
              <a:rPr lang="cs-CZ" sz="3600" b="1" dirty="0" smtClean="0">
                <a:solidFill>
                  <a:srgbClr val="FF0000"/>
                </a:solidFill>
              </a:rPr>
              <a:t>kovů </a:t>
            </a:r>
            <a:r>
              <a:rPr lang="cs-CZ" sz="3600" b="1" dirty="0" smtClean="0">
                <a:solidFill>
                  <a:srgbClr val="FF0000"/>
                </a:solidFill>
              </a:rPr>
              <a:t>a </a:t>
            </a:r>
            <a:r>
              <a:rPr lang="cs-CZ" sz="3600" b="1" dirty="0" smtClean="0">
                <a:solidFill>
                  <a:srgbClr val="FF0000"/>
                </a:solidFill>
              </a:rPr>
              <a:t>mají </a:t>
            </a:r>
            <a:r>
              <a:rPr lang="cs-CZ" sz="3600" b="1" dirty="0" smtClean="0">
                <a:solidFill>
                  <a:srgbClr val="FF0000"/>
                </a:solidFill>
              </a:rPr>
              <a:t>tak lepší vlastnosti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4514" y="2636912"/>
            <a:ext cx="49295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 Napiš </a:t>
            </a:r>
            <a:r>
              <a:rPr lang="cs-CZ" sz="3600" b="1" dirty="0" smtClean="0">
                <a:solidFill>
                  <a:srgbClr val="FFFF00"/>
                </a:solidFill>
              </a:rPr>
              <a:t>složení bronzu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14474" y="3337560"/>
            <a:ext cx="23952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- cín a měď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7138" y="4252446"/>
            <a:ext cx="85369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Vysvětli, proč jsou rtuťové lékařské teploměry nahrazovány digitálními.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77138" y="5728766"/>
            <a:ext cx="48522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Protože rtuť je jedovatá.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91658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26829" y="567759"/>
            <a:ext cx="84656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Co je to hemoglobin a který kov je jeho součástí?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10758" y="1669048"/>
            <a:ext cx="849917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Hemoglobin je krevní barvivo, které obsahuje železo. Umožňuje přenos kyslíku a CO</a:t>
            </a:r>
            <a:r>
              <a:rPr lang="cs-CZ" sz="3600" b="1" baseline="-25000" dirty="0" smtClean="0">
                <a:solidFill>
                  <a:srgbClr val="FF0000"/>
                </a:solidFill>
              </a:rPr>
              <a:t>2 </a:t>
            </a:r>
            <a:r>
              <a:rPr lang="cs-CZ" sz="3600" b="1" dirty="0" smtClean="0">
                <a:solidFill>
                  <a:srgbClr val="FF0000"/>
                </a:solidFill>
              </a:rPr>
              <a:t>.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10758" y="3573016"/>
            <a:ext cx="84991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Který kov je významnou součástí kostí a které potraviny ho obsahují?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28010" y="4906034"/>
            <a:ext cx="84819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Vápník, jeho významným zdrojem jsou mléčné výrobky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4991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836712"/>
            <a:ext cx="864096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Zdroje:</a:t>
            </a:r>
          </a:p>
          <a:p>
            <a:r>
              <a:rPr lang="cs-CZ" sz="2000" dirty="0"/>
              <a:t>BENEŠ, P., </a:t>
            </a:r>
            <a:r>
              <a:rPr lang="cs-CZ" sz="2000"/>
              <a:t>PUMPR,V</a:t>
            </a:r>
            <a:r>
              <a:rPr lang="cs-CZ" sz="2000" smtClean="0"/>
              <a:t>., BANÝR, J</a:t>
            </a:r>
            <a:r>
              <a:rPr lang="cs-CZ" sz="2000" dirty="0"/>
              <a:t>. Základy chemie 1. vyd. 1. Praha: Fortuna, 1993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ISBN 80-7168-043-5. s. 60-61</a:t>
            </a:r>
            <a:endParaRPr lang="cs-CZ" sz="2000" dirty="0"/>
          </a:p>
          <a:p>
            <a:r>
              <a:rPr lang="cs-CZ" sz="3200" dirty="0" smtClean="0"/>
              <a:t>Ilustrace:</a:t>
            </a:r>
          </a:p>
          <a:p>
            <a:r>
              <a:rPr lang="cs-CZ" sz="2400" dirty="0"/>
              <a:t>http://office.microsoft.com</a:t>
            </a:r>
            <a:r>
              <a:rPr lang="cs-CZ" sz="2400" dirty="0" smtClean="0"/>
              <a:t>/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312036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327</TotalTime>
  <Words>560</Words>
  <Application>Microsoft Office PowerPoint</Application>
  <PresentationFormat>Předvádění na obrazovce (4:3)</PresentationFormat>
  <Paragraphs>106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Došky</vt:lpstr>
      <vt:lpstr>Snímek 1</vt:lpstr>
      <vt:lpstr>Snímek 2</vt:lpstr>
      <vt:lpstr>Významné kovy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 Zezulová</dc:creator>
  <cp:lastModifiedBy>Dum</cp:lastModifiedBy>
  <cp:revision>41</cp:revision>
  <dcterms:created xsi:type="dcterms:W3CDTF">2012-02-18T19:21:22Z</dcterms:created>
  <dcterms:modified xsi:type="dcterms:W3CDTF">2013-09-21T09:54:56Z</dcterms:modified>
</cp:coreProperties>
</file>