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4" r:id="rId4"/>
    <p:sldId id="261" r:id="rId5"/>
    <p:sldId id="274" r:id="rId6"/>
    <p:sldId id="273" r:id="rId7"/>
    <p:sldId id="276" r:id="rId8"/>
    <p:sldId id="272" r:id="rId9"/>
    <p:sldId id="277" r:id="rId10"/>
    <p:sldId id="275" r:id="rId11"/>
    <p:sldId id="278" r:id="rId12"/>
    <p:sldId id="279" r:id="rId13"/>
    <p:sldId id="280" r:id="rId14"/>
    <p:sldId id="281" r:id="rId15"/>
    <p:sldId id="282" r:id="rId16"/>
    <p:sldId id="283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dvorkaaa.rajce.idnes.cz/sutry_1_-103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u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egmatit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IX.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VYVŘELÉ HORNINY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20. 1. 2012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VY_32_INOVACE_15_RH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29222"/>
          </a:xfrm>
        </p:spPr>
        <p:txBody>
          <a:bodyPr>
            <a:normAutofit fontScale="85000" lnSpcReduction="20000"/>
          </a:bodyPr>
          <a:lstStyle/>
          <a:p>
            <a:r>
              <a:rPr lang="cs-CZ" sz="1500" dirty="0" smtClean="0">
                <a:solidFill>
                  <a:schemeClr val="bg1"/>
                </a:solidFill>
              </a:rPr>
              <a:t>Prezentace je vytvořena jako doplněk k učivu 9. ročníku Vyvřelé horniny.</a:t>
            </a:r>
          </a:p>
          <a:p>
            <a:endParaRPr lang="cs-CZ" sz="1500" dirty="0" smtClean="0">
              <a:solidFill>
                <a:schemeClr val="bg1"/>
              </a:solidFill>
            </a:endParaRPr>
          </a:p>
          <a:p>
            <a:r>
              <a:rPr lang="cs-CZ" sz="1500" dirty="0" smtClean="0">
                <a:solidFill>
                  <a:schemeClr val="bg1"/>
                </a:solidFill>
              </a:rPr>
              <a:t>Prezentace je určena pro práci s interaktivní tabulí.</a:t>
            </a:r>
          </a:p>
          <a:p>
            <a:pPr>
              <a:buNone/>
            </a:pPr>
            <a:r>
              <a:rPr lang="cs-CZ" sz="15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500" dirty="0" smtClean="0">
                <a:solidFill>
                  <a:schemeClr val="bg1"/>
                </a:solidFill>
              </a:rPr>
              <a:t>Prezentace obsahuje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hypertextové odkazy</a:t>
            </a:r>
          </a:p>
          <a:p>
            <a:pPr>
              <a:buNone/>
            </a:pPr>
            <a:endParaRPr lang="cs-CZ" sz="1500" dirty="0" smtClean="0">
              <a:solidFill>
                <a:schemeClr val="bg1"/>
              </a:solidFill>
            </a:endParaRPr>
          </a:p>
          <a:p>
            <a:r>
              <a:rPr lang="cs-CZ" sz="1500" dirty="0" smtClean="0">
                <a:solidFill>
                  <a:schemeClr val="bg1"/>
                </a:solidFill>
              </a:rPr>
              <a:t>V rámci prezentace žáci: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připomenou si důležité pojmy související s horninami a jejich vznikem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zopakují si dělení hornin podle způsobu vzniku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seznámí se s obecnou charakteristikou vyvřelých hornin, jejich dělením podle místa vzniku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naučí se jmenovat a poznávat konkrétní vyvřelé horniny</a:t>
            </a:r>
          </a:p>
          <a:p>
            <a:endParaRPr lang="cs-CZ" sz="1500" dirty="0" smtClean="0">
              <a:solidFill>
                <a:schemeClr val="bg1"/>
              </a:solidFill>
            </a:endParaRPr>
          </a:p>
          <a:p>
            <a:r>
              <a:rPr lang="cs-CZ" sz="15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žádné</a:t>
            </a:r>
            <a:endParaRPr lang="cs-CZ" sz="15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5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500" dirty="0" smtClean="0">
                <a:solidFill>
                  <a:schemeClr val="bg1"/>
                </a:solidFill>
              </a:rPr>
              <a:t>Délka aktivity 30 minut</a:t>
            </a:r>
          </a:p>
          <a:p>
            <a:endParaRPr lang="cs-CZ" sz="1500" dirty="0" smtClean="0">
              <a:solidFill>
                <a:schemeClr val="bg1"/>
              </a:solidFill>
            </a:endParaRPr>
          </a:p>
          <a:p>
            <a:r>
              <a:rPr lang="cs-CZ" sz="1500" dirty="0" smtClean="0">
                <a:solidFill>
                  <a:schemeClr val="bg1"/>
                </a:solidFill>
              </a:rPr>
              <a:t>Zkušenosti z pilotáže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žák rozlišuje horniny podle způsobu vzniku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žák dokáže vysvětlit vznik vyvřelých hornin, jejich dělení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žák umí jmenovat příklady hornin, zná jejich praktické </a:t>
            </a:r>
            <a:r>
              <a:rPr lang="cs-CZ" sz="1500" dirty="0" smtClean="0">
                <a:solidFill>
                  <a:schemeClr val="bg1"/>
                </a:solidFill>
              </a:rPr>
              <a:t>využití</a:t>
            </a:r>
          </a:p>
          <a:p>
            <a:pPr lvl="1">
              <a:buFont typeface="Arial" pitchFamily="34" charset="0"/>
              <a:buChar char="•"/>
            </a:pPr>
            <a:r>
              <a:rPr lang="cs-CZ" sz="1500" dirty="0" smtClean="0">
                <a:solidFill>
                  <a:schemeClr val="bg1"/>
                </a:solidFill>
              </a:rPr>
              <a:t>žáky zaujalo úvodní opakování</a:t>
            </a:r>
            <a:endParaRPr lang="cs-CZ" sz="15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5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5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Vyvřelé (magmatické) horniny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786058"/>
            <a:ext cx="8229600" cy="2614618"/>
          </a:xfrm>
        </p:spPr>
        <p:txBody>
          <a:bodyPr/>
          <a:lstStyle/>
          <a:p>
            <a:pPr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opakování – horniny</a:t>
            </a:r>
          </a:p>
          <a:p>
            <a:pPr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vznik a dělení vyvřelých hornin</a:t>
            </a:r>
          </a:p>
          <a:p>
            <a:pPr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hlubinné vyvřelé horniny</a:t>
            </a:r>
          </a:p>
          <a:p>
            <a:pPr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výlevné (povrchové) vyvřelé horniny</a:t>
            </a:r>
          </a:p>
          <a:p>
            <a:pPr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žilné vyvřelé horniny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Opakování na úvod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600201"/>
            <a:ext cx="7615262" cy="31146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petrologie?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litosféra?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Jaký je rozdíl mezi minerálem a horninou?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Jmenuj horninotvorné minerály.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dělíme horniny podle způsobu vzniku?</a:t>
            </a:r>
            <a:endParaRPr lang="cs-CZ" sz="16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Správné odpovědi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50006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petrologie?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Petrologie je věda o horninách. Zkoumá jejich chemické a fyzikální vlastnosti,jejich složení a výskyt v přírodě.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litosféra?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Litosféra je horninový (kamenný) obal Země. Je tvořena zemskou kůrou a svrchním pláštěm. Sahá do hloubky asi 410 km.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Jaký je rozdíl mezi minerálem a horninou?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Minerál je stejnorodá přírodnina, jeho chemické složení lze vyjádřit chemickou značkou nebo vzorcem. Hornina je nestejnorodá přírodnina, nelze její složení vyjádřit chemickým vzorcem. Hornina je tvořena jedním nebo více minerály.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Jmenuj horninotvorné minerály.</a:t>
            </a:r>
          </a:p>
          <a:p>
            <a:pPr>
              <a:buNone/>
            </a:pPr>
            <a:r>
              <a:rPr lang="cs-CZ" sz="1600" dirty="0" smtClean="0">
                <a:solidFill>
                  <a:srgbClr val="FF33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Horninotvorné minerály jsou minerály, které se podílejí na stavbě hornin. Jsou to např. </a:t>
            </a:r>
            <a:r>
              <a:rPr lang="cs-CZ" sz="1600" dirty="0" smtClean="0">
                <a:solidFill>
                  <a:srgbClr val="C00000"/>
                </a:solidFill>
              </a:rPr>
              <a:t>živce, křemen, slídy, amfibol, augit, kalcit.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dělíme horniny podle způsobu vzniku?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Horniny dělíme </a:t>
            </a:r>
            <a:r>
              <a:rPr lang="cs-CZ" sz="1600" dirty="0" smtClean="0">
                <a:solidFill>
                  <a:srgbClr val="C00000"/>
                </a:solidFill>
              </a:rPr>
              <a:t>podle způsobu vzniku do tří skupin:</a:t>
            </a:r>
          </a:p>
          <a:p>
            <a:pPr>
              <a:buNone/>
            </a:pPr>
            <a:r>
              <a:rPr lang="cs-CZ" sz="1600" dirty="0" smtClean="0">
                <a:solidFill>
                  <a:srgbClr val="C00000"/>
                </a:solidFill>
              </a:rPr>
              <a:t>	      vyvřelé (magmatické)</a:t>
            </a:r>
          </a:p>
          <a:p>
            <a:pPr>
              <a:buNone/>
            </a:pPr>
            <a:r>
              <a:rPr lang="cs-CZ" sz="1600" dirty="0" smtClean="0">
                <a:solidFill>
                  <a:srgbClr val="C00000"/>
                </a:solidFill>
              </a:rPr>
              <a:t>	      usazené (sedimentární)</a:t>
            </a:r>
          </a:p>
          <a:p>
            <a:pPr>
              <a:buNone/>
            </a:pPr>
            <a:r>
              <a:rPr lang="cs-CZ" sz="1600" dirty="0" smtClean="0">
                <a:solidFill>
                  <a:srgbClr val="C00000"/>
                </a:solidFill>
              </a:rPr>
              <a:t>	      přeměněné (metamorfované)</a:t>
            </a:r>
          </a:p>
          <a:p>
            <a:pPr>
              <a:buNone/>
            </a:pPr>
            <a:endParaRPr lang="cs-CZ" sz="16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Vyvřelé (magmatické) horniny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2857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chemeClr val="bg1"/>
                </a:solidFill>
              </a:rPr>
              <a:t>vznik</a:t>
            </a:r>
            <a:r>
              <a:rPr lang="cs-CZ" sz="1800" dirty="0" smtClean="0">
                <a:solidFill>
                  <a:schemeClr val="bg1"/>
                </a:solidFill>
              </a:rPr>
              <a:t> – tuhnutím magmatu</a:t>
            </a:r>
          </a:p>
          <a:p>
            <a:pPr>
              <a:buFont typeface="Wingdings" pitchFamily="2" charset="2"/>
              <a:buChar char="Ø"/>
            </a:pPr>
            <a:endParaRPr lang="cs-CZ" sz="1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</a:rPr>
              <a:t>v magmatu postupně </a:t>
            </a:r>
            <a:r>
              <a:rPr lang="cs-CZ" sz="1800" b="1" dirty="0" smtClean="0">
                <a:solidFill>
                  <a:schemeClr val="bg1"/>
                </a:solidFill>
              </a:rPr>
              <a:t>krystalizují minerály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</a:rPr>
              <a:t>nejdříve tmavé (biotit, augit, amfibol)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</a:rPr>
              <a:t>pak světlé minerály (muskovit, draselný živec)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</a:rPr>
              <a:t>jako poslední krystalizuje křemen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928670"/>
            <a:ext cx="8229600" cy="435771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dělení vyvřelých hornin</a:t>
            </a:r>
            <a:r>
              <a:rPr lang="cs-CZ" sz="1600" dirty="0" smtClean="0">
                <a:solidFill>
                  <a:schemeClr val="bg1"/>
                </a:solidFill>
              </a:rPr>
              <a:t> – podle místa vzniku: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u="sng" dirty="0" smtClean="0">
                <a:solidFill>
                  <a:schemeClr val="bg1"/>
                </a:solidFill>
              </a:rPr>
              <a:t>hlubinné</a:t>
            </a:r>
            <a:r>
              <a:rPr lang="cs-CZ" sz="1600" dirty="0" smtClean="0">
                <a:solidFill>
                  <a:schemeClr val="bg1"/>
                </a:solidFill>
              </a:rPr>
              <a:t> – z magmatu vysoce viskózního a kyselého, není schopno se  pohybovat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u="sng" dirty="0" smtClean="0">
                <a:solidFill>
                  <a:schemeClr val="bg1"/>
                </a:solidFill>
              </a:rPr>
              <a:t>povrchové (výlevné) </a:t>
            </a:r>
            <a:r>
              <a:rPr lang="cs-CZ" sz="1600" dirty="0" smtClean="0">
                <a:solidFill>
                  <a:schemeClr val="bg1"/>
                </a:solidFill>
              </a:rPr>
              <a:t>– díky nízké viskozitě dobře pohyblivé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u="sng" dirty="0" smtClean="0">
                <a:solidFill>
                  <a:schemeClr val="bg1"/>
                </a:solidFill>
              </a:rPr>
              <a:t>žilné</a:t>
            </a:r>
            <a:r>
              <a:rPr lang="cs-CZ" sz="1600" dirty="0" smtClean="0">
                <a:solidFill>
                  <a:schemeClr val="bg1"/>
                </a:solidFill>
              </a:rPr>
              <a:t> – obrovskými tlaky jsou vtlačovány do puklin a prasklin 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           v zemské kůře nedaleko povrchu</a:t>
            </a:r>
          </a:p>
          <a:p>
            <a:pPr lvl="3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- vzniklá tělesa nazýváme pravé a ložní žíly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229600" cy="93978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Hlubinné vyvřelé horniny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357430"/>
            <a:ext cx="8229600" cy="142876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 zemské kůře tvoří tělesa – masivy, plutony, batolity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vzhled – velkozrnné až středně zrnité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5"/>
            <a:ext cx="8229600" cy="38587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žula (granit)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nejrozšířenější hlubinná vyvřelina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složení – křemen, živec (hl. draselný), muskovit, biotit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stavba všesměrná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odolná vůči působení klimatických vlivům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kvádrová odlučnost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využití – stavební, obkladový a sochařský kámen, dlažební kostky, štěrk, drť, leští se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– Středočeská pahorkatina, </a:t>
            </a:r>
          </a:p>
          <a:p>
            <a:pPr marL="457200" lvl="1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Českomoravská vrchovina, </a:t>
            </a:r>
          </a:p>
          <a:p>
            <a:pPr marL="457200" lvl="1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Žulovská pahorkatina, Krkonoše, </a:t>
            </a:r>
          </a:p>
          <a:p>
            <a:pPr marL="457200" lvl="1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Šumava 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2" name="AutoShape 2" descr="data:image/jpeg;base64,/9j/4AAQSkZJRgABAQAAAQABAAD/2wCEAAkGBhIQEBUQEBQVFRUWFhUXGBYWFxYYFhYWGBgVFRQYFxYYHCcfGhkjGRgXHy8hIygpLCwsGB4xNTAqNSYuLCkBCQoKDgwOGA8PFykcHBwpKSkpKSkpKSkpKSkpKSkpKSkpKSkpKSkpKSkpKSkpKSksKSwsKSwpKSwpLCkpKSksLP/AABEIAMIBAwMBIgACEQEDEQH/xAAcAAABBQEBAQAAAAAAAAAAAAAAAQMEBQYHAgj/xAA9EAACAQMDAgUCBQEHAwMFAAABAhEAAyEEEjEFQQYTIlFhcYEHMkKRobEUI1LB0fDxM2LhFXKiFhc0g5L/xAAYAQEBAQEBAAAAAAAAAAAAAAAAAQIDBP/EAB0RAQEBAAMBAQEBAAAAAAAAAAABEQISITFBUWH/2gAMAwEAAhEDEQA/AOHRRSiigQCloooCiiiiCiiigKKWKWg80UtLQJFFLRRCURS0VQkURS0VAkURS0RQJFFLRV0JFBpaKaEiilpIpoSlmkiimqKKKKaCiiiqpIopaKAooorIKKKKIKKKIoCKWKKndL6Lf1TFNPbe4wEkKJgfJ7UEKiK1ln8M9aXVHW3bLAkb3HIyF9MmT/nTF3wBq0BLKojnM4+wrPaL1rNUVrdJ+G+puEjdbEZPqBMe8UzrfAOoRN9ope9xbPrWJmVNXYmMxSxV90/wTrLwlbTBZjcR6f4q1b8OimLt4I3cFOPblql5SLONrGRQBWx/+3bFfMF0G2PzNtIj6Cc4qz8O+A7BuEvdW5tMBCPSxiZx+Yfx7zxTtDrXPQhNeYrtut8PE6fzSLdnZ/hjy9o5MiMmQI7dvmF0XQC7auo5TeMk7MwZyG9oEfWp2OrkG2jbXVtBoNHv3XLNq4qz6jbJDKCYwDhj/kMDirjX9O6Xd05YaOyIEygKmYkDcuR2q9jq4jFG2up2vDvT76K66c2iDBBe4Q8AT+rn6U9pOjaNbm27pbRtnamVK3FY5mQeIp2OrktFdqf8K9EQX0wLmRKXbphAc42AGR7Emqu9+EVlzAviw+6Nhm4v1EkMsw35iRiJp2Otcp20RXVz+DNiWX+3DcoBINtRg8HL8VHsfhJp2UsdaygMV9VmCW7QN8nkVdh1rl5pCK3/AFf8ItRZXzEu23tkkSQ6Pj3Qg4PMg1iupdPaxda08bkMHaZHAOD96amYiUUppKoKKKKoKKKKqkFLRRWUFFFKKBKUURUrpvT31F1LNobnuMFUe5OB9qBvT6Zrh2opY+wBJ/jtXXPAGuNn+5tKgCqDt/UzxDOzTmT8YEcVF6L4QGnRrVtle6wUtv3KrCTAxmAQSJ5wYxjTdMu2rbBCoW48MxRdwE5PqiTk8H5rnbrUmJVtLly8b7gSCwAjMbZIVePbOKrvFmidlR7QAUc4ERO1h8Rjn5ir27dgFUIG4jJxg8kn7RWa0OmvXQj+aTb3O20spDD1Jt2iOABnIzWcapnpNxNCxe60h9xyZAUGCQ3vMD5n95HR+mhrrEQVYFlYEAgSSYj4j3pjXdHt27gvbmJJY7ZXaMKNoHaZP1+1W3SLaWYMen0rIjG4k5PsCa0kT+k2/ItFASVEmTnHf+ZzTq3UvBl2gwOTxx/x+9QtW5khDwJnsRGK8afqiLb2bZJB4zkweeK892u/xW+IVuJbQpKoCd+B+U4iIPYn+azXT9SyOAAUPMNIlfUJ+Af5raredwVZVhifS+TGIleI7596rNb0YeazMQ24GFHpmWEAfaea3wtzHPlPdLqr1xtMtqyJWStxSRuHM4JjJ4J/yqF1JrmktiEYqxIcy05B/M3wD++audJpFtOguzuKlMKdpyGIYRE5nPuYqr8Yai6zrallUllwZG2cl1/Vg8e1bmyes050+zavWitkLliME8CDP1jvVJ/6XcKk2wQC5WSSQx2xwBnI9vYTg1o/DVhEtED3INydo3BpnaODgf07Vb3Lvk24tneccwYkZz2AkYpq4rfC/SntW913bkYA7jnIjB4/amOsdMTU3fKQqHYDcy5aFyB8Va9VssbVu4u4BWBIXgDPPxxUHwz08pfa+5KzuIgESHP6p+AI5qLid07WGyUswZVUM92BlZafkRFTtfobd64LrrkZgnBMbRK8EiO/vULUaRrha5bZl52kxMz7dhzT3TdQ4RVYRclgV+Se3bvzUu34s/1ZdO0QN1r+2HZQhg42gk4HAqRe0e8+pUwd2BncMAn+lNabUEEhicRkcGcwI7Z4rz1fqflWy30xnIJg4GacbflLIg+K7yNb3qRvjaU7sMwQpODMCa4F4msMuqcMZJIaf/cJ/r7133qGjS4LV5D+WLh9RGIzOM4zkc1wfxf/APnaiI/6rHHzntx9K68XPkpaQ0tIa25kooooooooq6CiiioClAooAoFitz+FvRLj6n+0xCWww3GQN5G30nuQCT8SKyvRujXNVdFu2OTlj+VR7k/7mupWrv8AZLA0SbpW04BKwCXMu6nkkycftWOV/F4/178RoPNR7JENj0mYadsnvMk57Gr42WtWg/DkSTtlioElAQPpWJtWRa3KCNxAcBvynawmfnHETk1qPD2punSeddlipgJABKmJ5PvEGs1uKDVdYvXbnmqXUmAtpo9TDtAnJHbJFWK6LylD7tjXASySCo94UkZ/81pNQivZBVASPWimB6gPRu9vrVIL+6GKgSIDHJycgQPyjmkqYpek9Q23LLXAxIaS4n1J7ngQGHGRWgtXLk3Ha9vDCdgWFHaQBwpgTz/NSX0ent2iWYNAKSR2bk88T2qs67rrtpEOlAAVsbcqcAFWB+IPbiIzVFwuoueUtu4gZuPTwcnaDPGO1N2jsaTE+wIhfYCT2HxXvoty9dsi7e2qWOVz+X2+DInA+KeuaJEuF9x9QHIYjHt2B+e+a4366yot2+LfqLCIwDyTyYHJPFQep9TCNbPpQtDDeZTceNxiI4pereHhqWV7d1skSCQVCyccSPeOKnX+m2/JVJLSMTyRxtkce+KvHIl2q3qvid/K23t1u4DysD6EjusT78A0lnSpqm4UgISDuJuBsjtAGZzzJHara70+27KWUGJB9Mlc8buTg5+tMarp6h91raG3EhuMiFUe2Rz/AJV03WMwvSfDlu3c2l3ZSwaDmIyJMZ+vxUzrGmW1aN22MrJBBBAIkxHfPaqroZ1YvG88qizvXGRBjHE8VorqpqrEKgiQ0HDbsGR3PtUVl/DupvPdi4xEoG4IBMCD7cRWnS+kxuDHnH++PmoVp3UsjgKWuYUcsoA5jjA4+acssGQNbI2GZOOOAMfQ/tU58f41ws/T9m+quBxu4+Y/5FTOqaENaILw+7chXDCIPJPxzWP8R2itwXNzEbZJAwvqjBHb8s/+2tR0/qKmyLjGAFUhj9JH0H+tSS8Ytu0507Tqoh2ZjEgnJHzjHtVXq5sDe9xmC3AciDBJiR9Tkj2q46f12zeLKPSw9Pb1d5Efp+azviS6pS4r7xLRGe0gEjnJP2xXSRinOtdbF61eAG3b6fTBklAUJHPJOK5b+IvTfL1CXQI85FYiIIdVUPPzOa6D0OzhPK9Y84SBAgEEHf8AOQ3196xP4rO39otqZgK/PBO8gwOwwKsZvxhjSUporbm80UGiiiiiiroKKKKg9V6tWyxCgSSQAB3JwBXmtF4BtqeoWSy7grF4PHpUkH7GD9qluTSTa6T0vwVcsaYWbLw4AYmAJuwC2e4/SPiq/qGj1uivoC3mLuEZBMMRI2nMGePp7VvPMAVmktMf5R/NQ+saRrogACDAZhnA/TH7zXlnP313vHzxkOvdCa5dV7YJTghIDQSZ38H688UtrpuoW5bLemS0ySARAUbh3bI75j7lP7Tc0t3yQ53DkRCgEjCt+psfsfmr/pvU/wC0m2r2jsOd0j0uo9S/Mc1rtYzil0fWZfbuK3D6JIBVYPM4Ecc5peu3L1i5be2PzBlUyDunJ9APEnBNXnU/Cune7vZWEjMMYjmWH1/p8VRadbWpvlLzuSkoCf7tgP8ACPcRntNalSyxQ6p9TaDHUGEcAkEhgV3DMCSFkiDjtFS+meJ7RU27i8FmVgREdt05JicVr/7EjWyt1FYj0jBJO0HaCTPqIHMwTWOv9Au6cNFoDexVRgmXBgBR84A+a2y3vQre62m6DAnODJyPuJjipN/RyCBn0nJxzgQe9QvDytYQq6wViRyDgRsjtwPfFWz67zBgKIEwRkxjANcrHWVFt2/KA2puHBPbaZExxg/50iI7uHghc8jP7e30qx0twyd35Y9gBAPAFRl6oRdYOBsHDZzHMxgQanXYb6U2yAoX3nIxPaaNNpGZhuUDEj2J+9Na7rGwMzQqzBLY9gAZ4Mz/ABUO94ntuqBCx3cuAY7ggn6gz9fmpJYuyp1/q2nsMbd1oO4gSD6jHMxkd57RUjU6cIBswI7e/wDXvzVB1pltol24hcDaEO2SATOJiJMZNR7d+81ko11gCCBgboJjkjkZ+mK7RzqY97T3botXPUNu6AYIExgjPJpvSaOyu61a3bASfzbozCgH/Dz+1ZHVaa7YIeQ2RmGMMeffEifqad6d4juWyQ/aSwiAQTz78e/1q1Gq1yRLHbC7SRAzG6Zx7dxVvobSuIXEDg8HsM/WRWf0HXNLqrTWAzJc2EwwJbAz98xFV46m/nqlo7SqyQTlgpHE9zkx8ntWJ8brX6Hw2mnLXbYILAbgCSMcmO5mazvivqI8mbZMsGjsTBjHsfr7fNTeleKbhtXDeWCp2qBhmaGnaTjEEzis5pS2qvxcH92SSrEANEFiJkSAABMfStzWam+C+rgASGC2rck/p5CzjMx/Q1z78RrpOsKyDCKcf983D/LT+1da05s29L/ZwwDMhOPcgkH+B+3btxzxwWOrLXAA7JbLAT6SVELn2WOKvGpymRnjSV6NJW3N5pSKKSiiiiigKUUlKKBRXTvwZ6arnU3WH5RaRWPaSzMP2Va5kK6Z+C+qYvqLBBKFFuE4gFSVAj/u3Rj/AA1jn8Xj9dF1+huBl2MNpHqBzj3EcNHE+1SnuEWwBBIKgSYJx9OR/rRbIiY7Zzz29qa0jzLzwSASMCOTXDNdtxn+teGldblyJuchYj2j1TnA71n+j6x1u21toWKsB6ZAUk7mWffPfAHvWo63fe8BcsXAWSZEiCJ9YKt8DFWPSrKG2LmzynyduAe0yAQOQMmtzyMX6k6hw7OoIB2zDSJnGccfSouo8FWHZbrKWYncSx3cjghu39IFQOpsxul7zf3YA2hJBBBBO48kYOD7irP/AOok2/mjmOf4x8VrDSXNA1tm9QKyIYyCBB3GZzRYTBZ13sHgGJK/Ik4xTP8A6kpUMoBDbSp3Sv3/AJ7VPs2ALhzI79jJyACMxFSii1/XGa4toadtpyHBIB7HAECIOCe2Ka13iVLBa0R/eLEAjBJA2CQcgz/FWeqsXNrqbhBz6gp3KD2mfUR7iKz6+GUu7ne6Wc4MBAW+Q3GQDmO4oewDxEXsbpZX3bmWZEnDer2AWfbJp3pbpptpvPi6W2IrYgGZ3+3q+Peq7rOlt2r/AJW0KjhCGke0bSB2kfEZqtuaUr6oLLbAjJ9IkgQZ4z/NVGov6+2Qdu66rvkTj1QBO+DtJwCJFetD1ay9kgm0hUmUBIcZjAwSazjakrsXToUYhwQRkz3YnBwPoKg6npjKq3h6TMkEDdzBwDxPB+O1MTXSOkXV1duRAthog5aFhs9sVZNoULcg4iWj+OK4/oes3bDK1t4krIkx3kkT7GYj3NbVesXzsv2WBggusTPGDExnEfIqq0mq6fbBgDJ7+/fJ7Ga514kNnz2QAWwsIzThs7ogZ47++K12l6lcuOfMfaSBKY9LcRtjKsATNZzrfSQL4uMqhSxYMCMsOdyEQRnkZkUEfp15TqbZEQoJmRLAFt5DRB9RE8cfBFbvTXLLWpCgFoJJ5InkGO4H8ViNTaa4m2wF2MuwleV2ksC08AseMTIrT9L04tWp1FxAqjB4xwAZ+lZ5W/jXGT9SNT0NL1sAMyt6jKkgiREn5/jJmayvhxt1yWJLW2j0/lDR5cfMqSa2NvqdoFFVpDEgHJiQYnv+nFRtWE0yllUSzSAAJk5k/MAVmW/GrJ9jzb0qepIDwe65AUyF+e9c9/FDoUMupRThB5rFhE7gtsAc7oMH6V0ZdttmAzK7u+7vtgDkxFVPWhuZrTAOjoAwJA/NuEif1CZ49qnDldXlJjhZpKe1iKLjC2SVDMFJiSAYExTNel5iTSUURRRRRFFXAV6rzXqoAVpvA/iFtJdcqAS6bVxJ3AgrHtI3D71mRUnQXilxHH6WU455Ej7jFS/E12qz1G5qArM4CMPWvp9IJMyD7fFeX6vbRX09xyhcwCRDCW54iMR8x81X6TobWrxUwe6rn/pkkBjyIBjvIkVbajogvhBsaFIQCdoiZLccCZ+1csdEDT6+1Z1KKS0fmIxBGQGEZ59+M1fdU6kFQXbaeYhDetWGAI/f7/NZzV+CytxtrMSJVgxPqnsCI7x8VcdD6ay6c2roGGYwMiC2DtOB9P8AWtCEvVdtqFR2DCQBlsDPp/wxk/Qx2qp6XoLrMGZgLZL4JhtvEFuxyMc8VvOmaZHV4XKNtlgQREGFB5HBB/rWW12h3gsX3KGJvKikbimFJ5OI5+PmpqItzSzegBblpSSRJw3LAx7kdqndK8WyxW6voM7NpBYKsxgCRA7ewqp6LpbnAIVSfU271wTIHwOYx3qTY8O37d8NbZdu6NxJLQSGgxgwZAjOfar9GquaoOYBPqkxOeIJzn7VX9O8Iuoi3c3ETEwBnP1kVmfEVi4t7cbm1xJUruDc5+ggn6mfepvQ/EF+0otW1uOzEruYkhTM4gYGamYpPFSnzUGza6E7nJgOsAqQTyBnNPeHr9vUja6LO6JXgHsWBOf/ABUDr3VP7Qw84goCfUixtnsc5OP61penaMW0ttaEwfyGPTzLemNxHP8ArVRF0fhHZfVmaVg+kiDBHaOe/NLrfCNssz2ndWEbMlwpB3fqP+farbV9at22TzAymQQYJWJk+sf7NWOmZbrFlIg8j6zEftWWsc36n00WbqxDMVMggkMSIYqBwDjFarw0yae1CGQ0NEYG4AkRUfxR09i4gYBy3BUAcLEEE/61K6brrNxQpiQg4K7pgxuUHB/370pFF1bot7z0vWjcgswcLJMYIj39ttajXaVH08KgYycGRLgR34GTxipXQmXaSGNyDjJPJwKTqVll3Mqn1EfTGT9+P2rO1rGS6f07UsWe2xtKGCFdsyUGSCeDBjvMD2qu6vd1bzbuIGHAKqRAUjP1MxP3rbHUOLRZw21QT6cyASRj3+Ko/FHW1PltaFz8xLMoYAJ7ExMjP+tbl1mzFHZZhaDSNslSYJcuTjgYAkkRxn3qfc8R3WdVCAlVWNwbLL6m3cRBn2p65Y/tAtai0jImWZBlZQtbhfkkE7j2HzVP1TqxYlbtsLc34YAgonMTOe/PO6qmtfY6nbaybhkstsmMAllBOPv9s1hfxOsXCli8RHYkHhnUPH0ERNTNL5h8p0f1Le2wSIIJ3HAyTGTPafmtF19rOrVtPcYDzRCT/iBJUr8g8e8EZqSZda3fHDGpKd1Voo7KeVYqY+DH+VNV1cSUUhpZqgoomiqAClrzXqsqBVz4RsB9dpkYSDetyPf1A1TCnLVwqQykggggjBBGQQaVP13jS6+559wgq8MNowY/xSBknj+Kla3rRRBdIJXnaIDSYyJ4H5sfFYfw31JtiX/Nhrg9YUBmG1ikfBbn6GtF1nroNhhsBhmUZMgrBG6e5zHv/FcvjomJ12xrJsiQ5EtsjePaT75WrvodhLdtUz3mTuO4/PfNU3hPRbrfmFPLAJGPkicH2M/f5rUIbaztPHbMnj4+9UN3dVtUqxAzI4FZ/rgL22UDlSTAmYyOBMz7V41/U1kW3OY3KxmBk+3bgR2+1WdjUpcVAThQQIxuzOe1c/db8sY7oOp2XrKNaK7ifMj8mBAI5gTHPuKt+qa+2l83FM7bfpCztJ/MSAMEgA9//Ge6iTavRt2KxIVUZiGiTPHJkYHep/TXV0V1n0qNykzLZLlc4BkyP+0YrbnF1dTT60SHUvgyCJXvAmY44pnUX7OkXyUWG52Jlpbu3vx2+arLGos3A5toUZsyIydzCDHacwP8qjavT3dCUvM9y420HgkcdyeBJ7fxVFn1DoYYbre1F3qeJJnG6BgTmrPoWkKzIg7jgGc8SPccVm+meLfNJW4BbJmWJG0ZMAe/f9v22PT19BOd5EDmON3fnis8riybT2msE4YKY7R9f9a8dZ6UbltltkK8Sp4g+8zHOc08twrJaTiTxz3H9KNJcBuRtPqEyDxHv8R/WuUtdbGZ1em1Nry0c+erFhuMSoiJJ7wBPyP3rO3dGx1Pp9LiAgysxEz27EzNdMuJtEQckEADn/fvVB4j6N5tsC3sBE+rM7YIIBGQZgx8V1nLXOwvQbXkMwRlAeSTyQw2qfV7cDEc034q8RNaC20VnBMMwMRGQZIifj/isa1vU2LgQMCTm4FI8sqfTBUiCSAeINbrpIGoQlhtPBQn0z2+falwhro/iRX3WyFt7UJksCrnAYzOT3ge/wAVlm6uzuVDFknaT6RB+ZyIJmtDq+l2BacSLdzdhfTJzBEkQAeaz/TvCb32cAG0ZE3d3sTPpHI9jPt80lhlWvQfEDeUbWz1zKAiZkMQxA4G7aT7zUfpmqe7qLum1Sne8etBG3AGJmBBnvzU250C3aQv5l2UBJLPPwsmIBIn4rQaNwyK2RKqASDkADkf1p28MZTpWlW0RbuFt1x7jo22CQIQBhA/N6x/yKa6mh87yrjz5Kq4aMj129s9jBJ//k1b+JLzSnlidjKefbgD6mBnFNa5UZXv8f3QTJxAO5m+TJxnhfmtGOJav87SZ9TZ98nNM1L6tb237qjtcf8AbcYqHXRyIaKKKKKKKKoK9UlAqBRXqa8ilozW28CdTtpbuoySw9W4EyFIAj4yOfmtDprDPqHRWMKUmAeTjEe3cn96510Dqh019LvbIb5RsNj6Z+1di6FbtXmN+y6kPkgYkxgx7nv7Vz5N8V9pbQRNoBhc/XPP701dvhH3eo88SR8njnnNK9tipJyowwB/p70umWUaTtyBPaJkk/auEu12vxXa29atXFdhuZhwc7QBIj2HM/vUXpeoa7YulQLaq5AuXRjy8gERgke8xUnUmLgVxKtlWUSQQJO6Pg4indB0BlW4L7h7bn0gyCo27ZJ/8ROa7RzY650y8pXyk3gH0kGQ3c4J9uT7VsNH08bTJljBIEenEFQOIzz81BPR3tX1RSvlKDvkFcEnbBmJ+fir7TdMt20t3BPpBJhiRxmY5Hx8VRhbNwaC4wIJ38SssWBztYHtP/mrfqfW9iBocypJUgGAfzZ/Tzz8Von6Lp71zc0FkiBOUMiRg45B+9ZzxBbWy1xtwNvkhp5J/THIJMwaWoqbXSPOFtkWS5UwpACgHO3iSZiPpWl0Pii4twWrmnLEI35SOxgRiMgc8fWmel2rGstr5YZPLO9oAQ4lsgHv7fzXq710SCgBMMoz6geRgEYHcVnlNWXGlH94gZZ9QDAGR/wRxmoWt6h5H95bKkxtAOSe/EgTj3ota23bVReYC4E3bZ5kkD6iovU9Kl9bRJaf7wBQWEvIzE/HtBFY6+unbxC6J1y5cYefb8swdpLHczQWzPfbkfANX4aAC54GczPJ7cmqDxJqkBRWYKQ4YZVcgQ3PB2k54OB3pvW+Il3oLQ3WyoIYggZwpA7jEfce9WypLDHifollgWC7GbEhcEkkgn+fmpfhqxttiLgLiULAckGcz3Eiqvrt6+7BAsWifSwYAz7EHKnt/ualdG1cagWlERLGRAwPVK4Mj/fFWy4m+rK8hAb0Bu5X37SI4+1SLGqQKVAM85gnaIBBPeKsdZaTCyBuE8/0PtVC2kdbhgqV3ZYcrgbF5yeZrj/XU91m+WshQqt+U7Dw0ENn3X/P6VP0l3ailwBP6Z/VH5R9YPNQdbstwzHmFUd+8/YAE151moh9oOAhMc+osIaYngR961xvnqcp6qeoWGSy95zFxmIAV/SSTCYj05KqTPavT9NL6RLDSu62N5GSM4XPue/arS5aDIUuKSpkEASYOP3qVee419ragC2qAZGPMknHusfzWu2xjPXBvEuna3q7qsCDvJg5InIk/Qz96qzVz4v1LXNdfZjJFwr9k9I/gVTGvTPjjfpKKKKoKKKKIUUUk0oqKWlFJSiiFBro/wCF3XLdsOl05HeP0MR37LunPbdXOKf0esey4uWzDDg4P7g4I+DWeU2YcblfSNuzlg35ThYOCImcf1ql1mnFu5g7hyQzekEmII7/AHxWG6b+LLhQl62AIAlBMdpClh+2R7RV1/64uuO2xeV1ZCHUyjovLELzP7/WuE4WV2vOWL3R9YXabjYUH9UQpiAsj5+vPNeNXrLmp23LJlV3B7Yyd0CVjvtz9e1VGlvDSl7dxVuW49I3xunBkGQcf0xT9rq1tW3aNHtGS7KxDWmnkHgj+ldGF9o0u63TvbuK1ncoAc/OMqeOOKt+hdAezaKXH3ySIAgBTGAP3M/JqIfFmldbQ1CvayRu2+gkggjd+YDPI+M07oerope2NSj7eAy3A6gmVBOd2Pv9qeK89U6YyugtgbSCbigmYghYPc5j7Vi+sxp7jWEcww5efSTM7SO59/6V0V9bbBLBzMd5iOe45/0rNavTLeueZcRGZZCsVzHIn5peUM1jOl69tJbZkc73DEgCEIwFJxyZOZ7Uz0DXPavrcMMtszg49Ujd7E8/sR7VpdV0PBRWhIggLDCAYgkHJJ9hVfaOl03padxKgEjd8sccZ+s1JylMSeqG9c1aXPLJVOCsyQTwxH6ecdgK1ensnyoaSYedswJmIPIYDFUet8SOm1bYhWxuOwH5jvH+tJa1+6dhuXDGSAwFsceqO/wP4pb6RS9b6KwO8KCzYPmGWnEMAe8D959682dG7hbd8hwhBGwjegP6SF4MAVJvdDe86m0Nqksd7m5AgSWO7jmIANV/9guC5H92+3G4L6Z9gGAJ7H70Eq6jMQxkQQAzHGD+U5gTHeKvbaWbzG7sHmAqN+QIIxx8SM1UjSm6qi6yruwMC2I+dhz9Yqaug2+m2WeY9QkD6ye2eYpVi8R/czHuN3ExHsK8qJMtGG4AmZMjHvJ/n4rK6zVPYk3NVbQzgFtxI9lBz98Cnem+KyrC4CXHGNhA4Bzuxj2rn1b7NFY0Ia8xuATBW2jERtAl2A+SYzmBTn9nY3DgBhGQPy7cZPfk/vUG14hUgN5eVmD6gcjOII+eYrwOvbXN0b4YGVYrtkn3GY7cTmrnmJvq2Ebx3M9/sRNUXijxiljT3NQhBJJtqsxLAkHPxEyParG/1i35PnSMepQJ5BgYiuf/AIlWkFi0wYA3GDi2BGCG3PHPMA/StceKcuTA9Q1rXrrXXjc5kwIE/AqLSmkru5CiiiqCikikqK9UopKKI9UUgpaIUUoNIKWiCa9I5BkGCOCOR9680URZ2fEWpQbReePYww/+U1K0/jPVpMXJkQdyqZnntVFRUyLrVt+JWuI/6ifa2opmz46vqQSlliJibfBPJgGJrNTSimQ2tefxN1RMlbR+isvxBhqd034n6hGny0IxKlnzHsZkViyaSp1i9q6Nf/FvzID6aB323SCf/jVff8dWGbcNO8ZEG9+36axNFOkO1bfTePbWVvWXZZkDepAPYwQJNWlj8UdPaU+Vp2DGMxbWfrBmuaUU6w7VuOo/izq7jSgRF4ggsY+WkfwBVFf8aat2LG5E9gqx+xFUleZq4bVsfFOqwfNYEYBAUH9wK8XfEurb82ovH/8AY/bjvVZRTFe7l4sSzEknkkyT9Sea8g0hFFVEheoXRxccdvztx+9eE1bg7g7A+4Yz+9NUUF5oPG2tsf8ATvtHs211P1DA1W9R6pd1Fw3bzs7nux/gew+BUWkJpi7RRSUVYCiiiiiiiigKKKKiAV6rzRQeqKSaWiCaJoooFopKJohaWvNE0MLRNJNFDCg0TSUUURRRRQFFFFAUUUUBRRSUC0UUUCUlLS0HmiiiKKKKWirgSilopgSiiiqUClooqBKUUUVAClooqoKKKKQFFFFAUUUVAUGiiqCiiigSgUUUAaKKKgWiiitApDRRQAoooqAFFFFFFFFFVBRRRQ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CEAAkGBhIQEBUQEBQVFRUWFhUXGBYWFxYYFhYWGBgVFRQYFxYYHCcfGhkjGRgXHy8hIygpLCwsGB4xNTAqNSYuLCkBCQoKDgwOGA8PFykcHBwpKSkpKSkpKSkpKSkpKSkpKSkpKSkpKSkpKSkpKSkpKSksKSwsKSwpKSwpLCkpKSksLP/AABEIAMIBAwMBIgACEQEDEQH/xAAcAAABBQEBAQAAAAAAAAAAAAAAAQMEBQYHAgj/xAA9EAACAQMDAgUCBQEHAwMFAAABAhEAAyEEEjEFQQYTIlFhcYEHMkKRobEUI1LB0fDxM2LhFXKiFhc0g5L/xAAYAQEBAQEBAAAAAAAAAAAAAAAAAQIDBP/EAB0RAQEBAAMBAQEBAAAAAAAAAAABEQISITFBUWH/2gAMAwEAAhEDEQA/AOHRRSiigQCloooCiiiiCiiigKKWKWg80UtLQJFFLRRCURS0VQkURS0VAkURS0RQJFFLRV0JFBpaKaEiilpIpoSlmkiimqKKKKaCiiiqpIopaKAooorIKKKKIKKKIoCKWKKndL6Lf1TFNPbe4wEkKJgfJ7UEKiK1ln8M9aXVHW3bLAkb3HIyF9MmT/nTF3wBq0BLKojnM4+wrPaL1rNUVrdJ+G+puEjdbEZPqBMe8UzrfAOoRN9ope9xbPrWJmVNXYmMxSxV90/wTrLwlbTBZjcR6f4q1b8OimLt4I3cFOPblql5SLONrGRQBWx/+3bFfMF0G2PzNtIj6Cc4qz8O+A7BuEvdW5tMBCPSxiZx+Yfx7zxTtDrXPQhNeYrtut8PE6fzSLdnZ/hjy9o5MiMmQI7dvmF0XQC7auo5TeMk7MwZyG9oEfWp2OrkG2jbXVtBoNHv3XLNq4qz6jbJDKCYwDhj/kMDirjX9O6Xd05YaOyIEygKmYkDcuR2q9jq4jFG2up2vDvT76K66c2iDBBe4Q8AT+rn6U9pOjaNbm27pbRtnamVK3FY5mQeIp2OrktFdqf8K9EQX0wLmRKXbphAc42AGR7Emqu9+EVlzAviw+6Nhm4v1EkMsw35iRiJp2Otcp20RXVz+DNiWX+3DcoBINtRg8HL8VHsfhJp2UsdaygMV9VmCW7QN8nkVdh1rl5pCK3/AFf8ItRZXzEu23tkkSQ6Pj3Qg4PMg1iupdPaxda08bkMHaZHAOD96amYiUUppKoKKKKoKKKKqkFLRRWUFFFKKBKUURUrpvT31F1LNobnuMFUe5OB9qBvT6Zrh2opY+wBJ/jtXXPAGuNn+5tKgCqDt/UzxDOzTmT8YEcVF6L4QGnRrVtle6wUtv3KrCTAxmAQSJ5wYxjTdMu2rbBCoW48MxRdwE5PqiTk8H5rnbrUmJVtLly8b7gSCwAjMbZIVePbOKrvFmidlR7QAUc4ERO1h8Rjn5ir27dgFUIG4jJxg8kn7RWa0OmvXQj+aTb3O20spDD1Jt2iOABnIzWcapnpNxNCxe60h9xyZAUGCQ3vMD5n95HR+mhrrEQVYFlYEAgSSYj4j3pjXdHt27gvbmJJY7ZXaMKNoHaZP1+1W3SLaWYMen0rIjG4k5PsCa0kT+k2/ItFASVEmTnHf+ZzTq3UvBl2gwOTxx/x+9QtW5khDwJnsRGK8afqiLb2bZJB4zkweeK892u/xW+IVuJbQpKoCd+B+U4iIPYn+azXT9SyOAAUPMNIlfUJ+Af5raredwVZVhifS+TGIleI7596rNb0YeazMQ24GFHpmWEAfaea3wtzHPlPdLqr1xtMtqyJWStxSRuHM4JjJ4J/yqF1JrmktiEYqxIcy05B/M3wD++audJpFtOguzuKlMKdpyGIYRE5nPuYqr8Yai6zrallUllwZG2cl1/Vg8e1bmyes050+zavWitkLliME8CDP1jvVJ/6XcKk2wQC5WSSQx2xwBnI9vYTg1o/DVhEtED3INydo3BpnaODgf07Vb3Lvk24tneccwYkZz2AkYpq4rfC/SntW913bkYA7jnIjB4/amOsdMTU3fKQqHYDcy5aFyB8Va9VssbVu4u4BWBIXgDPPxxUHwz08pfa+5KzuIgESHP6p+AI5qLid07WGyUswZVUM92BlZafkRFTtfobd64LrrkZgnBMbRK8EiO/vULUaRrha5bZl52kxMz7dhzT3TdQ4RVYRclgV+Se3bvzUu34s/1ZdO0QN1r+2HZQhg42gk4HAqRe0e8+pUwd2BncMAn+lNabUEEhicRkcGcwI7Z4rz1fqflWy30xnIJg4GacbflLIg+K7yNb3qRvjaU7sMwQpODMCa4F4msMuqcMZJIaf/cJ/r7133qGjS4LV5D+WLh9RGIzOM4zkc1wfxf/APnaiI/6rHHzntx9K68XPkpaQ0tIa25kooooooooq6CiiioClAooAoFitz+FvRLj6n+0xCWww3GQN5G30nuQCT8SKyvRujXNVdFu2OTlj+VR7k/7mupWrv8AZLA0SbpW04BKwCXMu6nkkycftWOV/F4/178RoPNR7JENj0mYadsnvMk57Gr42WtWg/DkSTtlioElAQPpWJtWRa3KCNxAcBvynawmfnHETk1qPD2punSeddlipgJABKmJ5PvEGs1uKDVdYvXbnmqXUmAtpo9TDtAnJHbJFWK6LylD7tjXASySCo94UkZ/81pNQivZBVASPWimB6gPRu9vrVIL+6GKgSIDHJycgQPyjmkqYpek9Q23LLXAxIaS4n1J7ngQGHGRWgtXLk3Ha9vDCdgWFHaQBwpgTz/NSX0ent2iWYNAKSR2bk88T2qs67rrtpEOlAAVsbcqcAFWB+IPbiIzVFwuoueUtu4gZuPTwcnaDPGO1N2jsaTE+wIhfYCT2HxXvoty9dsi7e2qWOVz+X2+DInA+KeuaJEuF9x9QHIYjHt2B+e+a4366yot2+LfqLCIwDyTyYHJPFQep9TCNbPpQtDDeZTceNxiI4pereHhqWV7d1skSCQVCyccSPeOKnX+m2/JVJLSMTyRxtkce+KvHIl2q3qvid/K23t1u4DysD6EjusT78A0lnSpqm4UgISDuJuBsjtAGZzzJHara70+27KWUGJB9Mlc8buTg5+tMarp6h91raG3EhuMiFUe2Rz/AJV03WMwvSfDlu3c2l3ZSwaDmIyJMZ+vxUzrGmW1aN22MrJBBBAIkxHfPaqroZ1YvG88qizvXGRBjHE8VorqpqrEKgiQ0HDbsGR3PtUVl/DupvPdi4xEoG4IBMCD7cRWnS+kxuDHnH++PmoVp3UsjgKWuYUcsoA5jjA4+acssGQNbI2GZOOOAMfQ/tU58f41ws/T9m+quBxu4+Y/5FTOqaENaILw+7chXDCIPJPxzWP8R2itwXNzEbZJAwvqjBHb8s/+2tR0/qKmyLjGAFUhj9JH0H+tSS8Ytu0507Tqoh2ZjEgnJHzjHtVXq5sDe9xmC3AciDBJiR9Tkj2q46f12zeLKPSw9Pb1d5Efp+azviS6pS4r7xLRGe0gEjnJP2xXSRinOtdbF61eAG3b6fTBklAUJHPJOK5b+IvTfL1CXQI85FYiIIdVUPPzOa6D0OzhPK9Y84SBAgEEHf8AOQ3196xP4rO39otqZgK/PBO8gwOwwKsZvxhjSUporbm80UGiiiiiiroKKKKg9V6tWyxCgSSQAB3JwBXmtF4BtqeoWSy7grF4PHpUkH7GD9qluTSTa6T0vwVcsaYWbLw4AYmAJuwC2e4/SPiq/qGj1uivoC3mLuEZBMMRI2nMGePp7VvPMAVmktMf5R/NQ+saRrogACDAZhnA/TH7zXlnP313vHzxkOvdCa5dV7YJTghIDQSZ38H688UtrpuoW5bLemS0ySARAUbh3bI75j7lP7Tc0t3yQ53DkRCgEjCt+psfsfmr/pvU/wC0m2r2jsOd0j0uo9S/Mc1rtYzil0fWZfbuK3D6JIBVYPM4Ecc5peu3L1i5be2PzBlUyDunJ9APEnBNXnU/Cune7vZWEjMMYjmWH1/p8VRadbWpvlLzuSkoCf7tgP8ACPcRntNalSyxQ6p9TaDHUGEcAkEhgV3DMCSFkiDjtFS+meJ7RU27i8FmVgREdt05JicVr/7EjWyt1FYj0jBJO0HaCTPqIHMwTWOv9Au6cNFoDexVRgmXBgBR84A+a2y3vQre62m6DAnODJyPuJjipN/RyCBn0nJxzgQe9QvDytYQq6wViRyDgRsjtwPfFWz67zBgKIEwRkxjANcrHWVFt2/KA2puHBPbaZExxg/50iI7uHghc8jP7e30qx0twyd35Y9gBAPAFRl6oRdYOBsHDZzHMxgQanXYb6U2yAoX3nIxPaaNNpGZhuUDEj2J+9Na7rGwMzQqzBLY9gAZ4Mz/ABUO94ntuqBCx3cuAY7ggn6gz9fmpJYuyp1/q2nsMbd1oO4gSD6jHMxkd57RUjU6cIBswI7e/wDXvzVB1pltol24hcDaEO2SATOJiJMZNR7d+81ko11gCCBgboJjkjkZ+mK7RzqY97T3botXPUNu6AYIExgjPJpvSaOyu61a3bASfzbozCgH/Dz+1ZHVaa7YIeQ2RmGMMeffEifqad6d4juWyQ/aSwiAQTz78e/1q1Gq1yRLHbC7SRAzG6Zx7dxVvobSuIXEDg8HsM/WRWf0HXNLqrTWAzJc2EwwJbAz98xFV46m/nqlo7SqyQTlgpHE9zkx8ntWJ8brX6Hw2mnLXbYILAbgCSMcmO5mazvivqI8mbZMsGjsTBjHsfr7fNTeleKbhtXDeWCp2qBhmaGnaTjEEzis5pS2qvxcH92SSrEANEFiJkSAABMfStzWam+C+rgASGC2rck/p5CzjMx/Q1z78RrpOsKyDCKcf983D/LT+1da05s29L/ZwwDMhOPcgkH+B+3btxzxwWOrLXAA7JbLAT6SVELn2WOKvGpymRnjSV6NJW3N5pSKKSiiiiigKUUlKKBRXTvwZ6arnU3WH5RaRWPaSzMP2Va5kK6Z+C+qYvqLBBKFFuE4gFSVAj/u3Rj/AA1jn8Xj9dF1+huBl2MNpHqBzj3EcNHE+1SnuEWwBBIKgSYJx9OR/rRbIiY7Zzz29qa0jzLzwSASMCOTXDNdtxn+teGldblyJuchYj2j1TnA71n+j6x1u21toWKsB6ZAUk7mWffPfAHvWo63fe8BcsXAWSZEiCJ9YKt8DFWPSrKG2LmzynyduAe0yAQOQMmtzyMX6k6hw7OoIB2zDSJnGccfSouo8FWHZbrKWYncSx3cjghu39IFQOpsxul7zf3YA2hJBBBBO48kYOD7irP/AOok2/mjmOf4x8VrDSXNA1tm9QKyIYyCBB3GZzRYTBZ13sHgGJK/Ik4xTP8A6kpUMoBDbSp3Sv3/AJ7VPs2ALhzI79jJyACMxFSii1/XGa4toadtpyHBIB7HAECIOCe2Ka13iVLBa0R/eLEAjBJA2CQcgz/FWeqsXNrqbhBz6gp3KD2mfUR7iKz6+GUu7ne6Wc4MBAW+Q3GQDmO4oewDxEXsbpZX3bmWZEnDer2AWfbJp3pbpptpvPi6W2IrYgGZ3+3q+Peq7rOlt2r/AJW0KjhCGke0bSB2kfEZqtuaUr6oLLbAjJ9IkgQZ4z/NVGov6+2Qdu66rvkTj1QBO+DtJwCJFetD1ay9kgm0hUmUBIcZjAwSazjakrsXToUYhwQRkz3YnBwPoKg6npjKq3h6TMkEDdzBwDxPB+O1MTXSOkXV1duRAthog5aFhs9sVZNoULcg4iWj+OK4/oes3bDK1t4krIkx3kkT7GYj3NbVesXzsv2WBggusTPGDExnEfIqq0mq6fbBgDJ7+/fJ7Ga514kNnz2QAWwsIzThs7ogZ47++K12l6lcuOfMfaSBKY9LcRtjKsATNZzrfSQL4uMqhSxYMCMsOdyEQRnkZkUEfp15TqbZEQoJmRLAFt5DRB9RE8cfBFbvTXLLWpCgFoJJ5InkGO4H8ViNTaa4m2wF2MuwleV2ksC08AseMTIrT9L04tWp1FxAqjB4xwAZ+lZ5W/jXGT9SNT0NL1sAMyt6jKkgiREn5/jJmayvhxt1yWJLW2j0/lDR5cfMqSa2NvqdoFFVpDEgHJiQYnv+nFRtWE0yllUSzSAAJk5k/MAVmW/GrJ9jzb0qepIDwe65AUyF+e9c9/FDoUMupRThB5rFhE7gtsAc7oMH6V0ZdttmAzK7u+7vtgDkxFVPWhuZrTAOjoAwJA/NuEif1CZ49qnDldXlJjhZpKe1iKLjC2SVDMFJiSAYExTNel5iTSUURRRRRFFXAV6rzXqoAVpvA/iFtJdcqAS6bVxJ3AgrHtI3D71mRUnQXilxHH6WU455Ej7jFS/E12qz1G5qArM4CMPWvp9IJMyD7fFeX6vbRX09xyhcwCRDCW54iMR8x81X6TobWrxUwe6rn/pkkBjyIBjvIkVbajogvhBsaFIQCdoiZLccCZ+1csdEDT6+1Z1KKS0fmIxBGQGEZ59+M1fdU6kFQXbaeYhDetWGAI/f7/NZzV+CytxtrMSJVgxPqnsCI7x8VcdD6ay6c2roGGYwMiC2DtOB9P8AWtCEvVdtqFR2DCQBlsDPp/wxk/Qx2qp6XoLrMGZgLZL4JhtvEFuxyMc8VvOmaZHV4XKNtlgQREGFB5HBB/rWW12h3gsX3KGJvKikbimFJ5OI5+PmpqItzSzegBblpSSRJw3LAx7kdqndK8WyxW6voM7NpBYKsxgCRA7ewqp6LpbnAIVSfU271wTIHwOYx3qTY8O37d8NbZdu6NxJLQSGgxgwZAjOfar9GquaoOYBPqkxOeIJzn7VX9O8Iuoi3c3ETEwBnP1kVmfEVi4t7cbm1xJUruDc5+ggn6mfepvQ/EF+0otW1uOzEruYkhTM4gYGamYpPFSnzUGza6E7nJgOsAqQTyBnNPeHr9vUja6LO6JXgHsWBOf/ABUDr3VP7Qw84goCfUixtnsc5OP61penaMW0ttaEwfyGPTzLemNxHP8ArVRF0fhHZfVmaVg+kiDBHaOe/NLrfCNssz2ndWEbMlwpB3fqP+farbV9at22TzAymQQYJWJk+sf7NWOmZbrFlIg8j6zEftWWsc36n00WbqxDMVMggkMSIYqBwDjFarw0yae1CGQ0NEYG4AkRUfxR09i4gYBy3BUAcLEEE/61K6brrNxQpiQg4K7pgxuUHB/370pFF1bot7z0vWjcgswcLJMYIj39ttajXaVH08KgYycGRLgR34GTxipXQmXaSGNyDjJPJwKTqVll3Mqn1EfTGT9+P2rO1rGS6f07UsWe2xtKGCFdsyUGSCeDBjvMD2qu6vd1bzbuIGHAKqRAUjP1MxP3rbHUOLRZw21QT6cyASRj3+Ko/FHW1PltaFz8xLMoYAJ7ExMjP+tbl1mzFHZZhaDSNslSYJcuTjgYAkkRxn3qfc8R3WdVCAlVWNwbLL6m3cRBn2p65Y/tAtai0jImWZBlZQtbhfkkE7j2HzVP1TqxYlbtsLc34YAgonMTOe/PO6qmtfY6nbaybhkstsmMAllBOPv9s1hfxOsXCli8RHYkHhnUPH0ERNTNL5h8p0f1Le2wSIIJ3HAyTGTPafmtF19rOrVtPcYDzRCT/iBJUr8g8e8EZqSZda3fHDGpKd1Voo7KeVYqY+DH+VNV1cSUUhpZqgoomiqAClrzXqsqBVz4RsB9dpkYSDetyPf1A1TCnLVwqQykggggjBBGQQaVP13jS6+559wgq8MNowY/xSBknj+Kla3rRRBdIJXnaIDSYyJ4H5sfFYfw31JtiX/Nhrg9YUBmG1ikfBbn6GtF1nroNhhsBhmUZMgrBG6e5zHv/FcvjomJ12xrJsiQ5EtsjePaT75WrvodhLdtUz3mTuO4/PfNU3hPRbrfmFPLAJGPkicH2M/f5rUIbaztPHbMnj4+9UN3dVtUqxAzI4FZ/rgL22UDlSTAmYyOBMz7V41/U1kW3OY3KxmBk+3bgR2+1WdjUpcVAThQQIxuzOe1c/db8sY7oOp2XrKNaK7ifMj8mBAI5gTHPuKt+qa+2l83FM7bfpCztJ/MSAMEgA9//Ge6iTavRt2KxIVUZiGiTPHJkYHep/TXV0V1n0qNykzLZLlc4BkyP+0YrbnF1dTT60SHUvgyCJXvAmY44pnUX7OkXyUWG52Jlpbu3vx2+arLGos3A5toUZsyIydzCDHacwP8qjavT3dCUvM9y420HgkcdyeBJ7fxVFn1DoYYbre1F3qeJJnG6BgTmrPoWkKzIg7jgGc8SPccVm+meLfNJW4BbJmWJG0ZMAe/f9v22PT19BOd5EDmON3fnis8riybT2msE4YKY7R9f9a8dZ6UbltltkK8Sp4g+8zHOc08twrJaTiTxz3H9KNJcBuRtPqEyDxHv8R/WuUtdbGZ1em1Nry0c+erFhuMSoiJJ7wBPyP3rO3dGx1Pp9LiAgysxEz27EzNdMuJtEQckEADn/fvVB4j6N5tsC3sBE+rM7YIIBGQZgx8V1nLXOwvQbXkMwRlAeSTyQw2qfV7cDEc034q8RNaC20VnBMMwMRGQZIifj/isa1vU2LgQMCTm4FI8sqfTBUiCSAeINbrpIGoQlhtPBQn0z2+falwhro/iRX3WyFt7UJksCrnAYzOT3ge/wAVlm6uzuVDFknaT6RB+ZyIJmtDq+l2BacSLdzdhfTJzBEkQAeaz/TvCb32cAG0ZE3d3sTPpHI9jPt80lhlWvQfEDeUbWz1zKAiZkMQxA4G7aT7zUfpmqe7qLum1Sne8etBG3AGJmBBnvzU250C3aQv5l2UBJLPPwsmIBIn4rQaNwyK2RKqASDkADkf1p28MZTpWlW0RbuFt1x7jo22CQIQBhA/N6x/yKa6mh87yrjz5Kq4aMj129s9jBJ//k1b+JLzSnlidjKefbgD6mBnFNa5UZXv8f3QTJxAO5m+TJxnhfmtGOJav87SZ9TZ98nNM1L6tb237qjtcf8AbcYqHXRyIaKKKKKKKKoK9UlAqBRXqa8ilozW28CdTtpbuoySw9W4EyFIAj4yOfmtDprDPqHRWMKUmAeTjEe3cn96510Dqh019LvbIb5RsNj6Z+1di6FbtXmN+y6kPkgYkxgx7nv7Vz5N8V9pbQRNoBhc/XPP701dvhH3eo88SR8njnnNK9tipJyowwB/p70umWUaTtyBPaJkk/auEu12vxXa29atXFdhuZhwc7QBIj2HM/vUXpeoa7YulQLaq5AuXRjy8gERgke8xUnUmLgVxKtlWUSQQJO6Pg4indB0BlW4L7h7bn0gyCo27ZJ/8ROa7RzY650y8pXyk3gH0kGQ3c4J9uT7VsNH08bTJljBIEenEFQOIzz81BPR3tX1RSvlKDvkFcEnbBmJ+fir7TdMt20t3BPpBJhiRxmY5Hx8VRhbNwaC4wIJ38SssWBztYHtP/mrfqfW9iBocypJUgGAfzZ/Tzz8Von6Lp71zc0FkiBOUMiRg45B+9ZzxBbWy1xtwNvkhp5J/THIJMwaWoqbXSPOFtkWS5UwpACgHO3iSZiPpWl0Pii4twWrmnLEI35SOxgRiMgc8fWmel2rGstr5YZPLO9oAQ4lsgHv7fzXq710SCgBMMoz6geRgEYHcVnlNWXGlH94gZZ9QDAGR/wRxmoWt6h5H95bKkxtAOSe/EgTj3ota23bVReYC4E3bZ5kkD6iovU9Kl9bRJaf7wBQWEvIzE/HtBFY6+unbxC6J1y5cYefb8swdpLHczQWzPfbkfANX4aAC54GczPJ7cmqDxJqkBRWYKQ4YZVcgQ3PB2k54OB3pvW+Il3oLQ3WyoIYggZwpA7jEfce9WypLDHifollgWC7GbEhcEkkgn+fmpfhqxttiLgLiULAckGcz3Eiqvrt6+7BAsWifSwYAz7EHKnt/ualdG1cagWlERLGRAwPVK4Mj/fFWy4m+rK8hAb0Bu5X37SI4+1SLGqQKVAM85gnaIBBPeKsdZaTCyBuE8/0PtVC2kdbhgqV3ZYcrgbF5yeZrj/XU91m+WshQqt+U7Dw0ENn3X/P6VP0l3ailwBP6Z/VH5R9YPNQdbstwzHmFUd+8/YAE151moh9oOAhMc+osIaYngR961xvnqcp6qeoWGSy95zFxmIAV/SSTCYj05KqTPavT9NL6RLDSu62N5GSM4XPue/arS5aDIUuKSpkEASYOP3qVee419ragC2qAZGPMknHusfzWu2xjPXBvEuna3q7qsCDvJg5InIk/Qz96qzVz4v1LXNdfZjJFwr9k9I/gVTGvTPjjfpKKKKoKKKKIUUUk0oqKWlFJSiiFBro/wCF3XLdsOl05HeP0MR37LunPbdXOKf0esey4uWzDDg4P7g4I+DWeU2YcblfSNuzlg35ThYOCImcf1ql1mnFu5g7hyQzekEmII7/AHxWG6b+LLhQl62AIAlBMdpClh+2R7RV1/64uuO2xeV1ZCHUyjovLELzP7/WuE4WV2vOWL3R9YXabjYUH9UQpiAsj5+vPNeNXrLmp23LJlV3B7Yyd0CVjvtz9e1VGlvDSl7dxVuW49I3xunBkGQcf0xT9rq1tW3aNHtGS7KxDWmnkHgj+ldGF9o0u63TvbuK1ncoAc/OMqeOOKt+hdAezaKXH3ySIAgBTGAP3M/JqIfFmldbQ1CvayRu2+gkggjd+YDPI+M07oerope2NSj7eAy3A6gmVBOd2Pv9qeK89U6YyugtgbSCbigmYghYPc5j7Vi+sxp7jWEcww5efSTM7SO59/6V0V9bbBLBzMd5iOe45/0rNavTLeueZcRGZZCsVzHIn5peUM1jOl69tJbZkc73DEgCEIwFJxyZOZ7Uz0DXPavrcMMtszg49Ujd7E8/sR7VpdV0PBRWhIggLDCAYgkHJJ9hVfaOl03padxKgEjd8sccZ+s1JylMSeqG9c1aXPLJVOCsyQTwxH6ecdgK1ensnyoaSYedswJmIPIYDFUet8SOm1bYhWxuOwH5jvH+tJa1+6dhuXDGSAwFsceqO/wP4pb6RS9b6KwO8KCzYPmGWnEMAe8D959682dG7hbd8hwhBGwjegP6SF4MAVJvdDe86m0Nqksd7m5AgSWO7jmIANV/9guC5H92+3G4L6Z9gGAJ7H70Eq6jMQxkQQAzHGD+U5gTHeKvbaWbzG7sHmAqN+QIIxx8SM1UjSm6qi6yruwMC2I+dhz9Yqaug2+m2WeY9QkD6ye2eYpVi8R/czHuN3ExHsK8qJMtGG4AmZMjHvJ/n4rK6zVPYk3NVbQzgFtxI9lBz98Cnem+KyrC4CXHGNhA4Bzuxj2rn1b7NFY0Ia8xuATBW2jERtAl2A+SYzmBTn9nY3DgBhGQPy7cZPfk/vUG14hUgN5eVmD6gcjOII+eYrwOvbXN0b4YGVYrtkn3GY7cTmrnmJvq2Ebx3M9/sRNUXijxiljT3NQhBJJtqsxLAkHPxEyParG/1i35PnSMepQJ5BgYiuf/AIlWkFi0wYA3GDi2BGCG3PHPMA/StceKcuTA9Q1rXrrXXjc5kwIE/AqLSmkru5CiiiqCikikqK9UopKKI9UUgpaIUUoNIKWiCa9I5BkGCOCOR9680URZ2fEWpQbReePYww/+U1K0/jPVpMXJkQdyqZnntVFRUyLrVt+JWuI/6ifa2opmz46vqQSlliJibfBPJgGJrNTSimQ2tefxN1RMlbR+isvxBhqd034n6hGny0IxKlnzHsZkViyaSp1i9q6Nf/FvzID6aB323SCf/jVff8dWGbcNO8ZEG9+36axNFOkO1bfTePbWVvWXZZkDepAPYwQJNWlj8UdPaU+Vp2DGMxbWfrBmuaUU6w7VuOo/izq7jSgRF4ggsY+WkfwBVFf8aat2LG5E9gqx+xFUleZq4bVsfFOqwfNYEYBAUH9wK8XfEurb82ovH/8AY/bjvVZRTFe7l4sSzEknkkyT9Sea8g0hFFVEheoXRxccdvztx+9eE1bg7g7A+4Yz+9NUUF5oPG2tsf8ATvtHs211P1DA1W9R6pd1Fw3bzs7nux/gew+BUWkJpi7RRSUVYCiiiiiiiigKKKKiAV6rzRQeqKSaWiCaJoooFopKJohaWvNE0MLRNJNFDCg0TSUUURRRRQFFFFAUUUUBRRSUC0UUUCUlLS0HmiiiKKKKWirgSilopgSiiiqUClooqBKUUUVAClooqoKKKKQFFFFAUUUVAUGiiqCiiigSgUUUAaKKKgWiiitApDRRQAoooqAFFFFFFFFFVBRRRQf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http://nd04.jxs.cz/098/113/73d6b62a81_70979059_o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backgroundMark x1="50250" y1="1667" x2="50250" y2="1667"/>
                        <a14:backgroundMark x1="1250" y1="50667" x2="1250" y2="50667"/>
                        <a14:backgroundMark x1="50500" y1="97667" x2="50500" y2="97667"/>
                        <a14:backgroundMark x1="98250" y1="49333" x2="98250" y2="4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09" t="9203" r="10548" b="11967"/>
          <a:stretch/>
        </p:blipFill>
        <p:spPr bwMode="auto">
          <a:xfrm>
            <a:off x="5046506" y="3645024"/>
            <a:ext cx="3133492" cy="22525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28596" y="857232"/>
            <a:ext cx="8229600" cy="3357586"/>
          </a:xfrm>
        </p:spPr>
        <p:txBody>
          <a:bodyPr>
            <a:normAutofit fontScale="97500"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gabro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složení – sodnovápenaté živce, augit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tmavě šedá barva, někdy odstín dozelena 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využití – silniční kámen, dekorační kámen (obklady, pomníky)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– menší tělesa v Českomoravské vrchovině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http://dvorkaaa.rajce.idnes.cz/sutry_1_-103/#Gabro.JPG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Výlevné (povrchové) vyvřelé horniny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31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vznik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proniknutím magmatu na zemský povrch a jeho rychlým ztuhnutím =&gt; lávové proudy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někdy pod zemským povrchem – tvoří tělesa lakolity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vzhled</a:t>
            </a:r>
            <a:r>
              <a:rPr lang="cs-CZ" sz="1600" dirty="0" smtClean="0">
                <a:solidFill>
                  <a:schemeClr val="bg1"/>
                </a:solidFill>
              </a:rPr>
              <a:t> – jemnozrnné až celistvé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využití</a:t>
            </a:r>
            <a:r>
              <a:rPr lang="cs-CZ" sz="1600" dirty="0" smtClean="0">
                <a:solidFill>
                  <a:schemeClr val="bg1"/>
                </a:solidFill>
              </a:rPr>
              <a:t> – drtí se na štěrky, stavební kámen</a:t>
            </a: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22145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čedič (bazalt)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nejrozšířenější výlevná vyvřelina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složení jako gabro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sloupcovitá odlučnost =&gt; přírodní výtvory (kamenné varhany)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– sopečná pohoří (Doupovské hory, České středohoří, Česká tabule – Říp, Nízký Jeseník)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www.ceskosaske-svycarsko.cz/uploaded/turisticke_zajimavosti/panska_skala_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92" t="15645" r="15214" b="33582"/>
          <a:stretch/>
        </p:blipFill>
        <p:spPr bwMode="auto">
          <a:xfrm>
            <a:off x="2845812" y="3158996"/>
            <a:ext cx="3452376" cy="26800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2862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znělec (fonolit)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světle šedý až zelenošedý, celistvý, 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lasturnatý lom, deskovitá odlučnost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– České středohoří: Milešovka 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využití – výroba barevného skla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andezit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tmavě šedý, celistvý, někdy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vyrostlice živce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– střední a východní 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Slovensko, Andy (=&gt; název horniny)</a:t>
            </a: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ryolit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světlý, jemnozrnný až celistvý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z žulového magmatu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– Teplicko, Podkrkonoší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melafyr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připomíná čedič nebo 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	andezit (tmavý)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drobné bublinky po sopečných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plynech, ty druhotně vyplněny 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odrůdami křemene (achát, </a:t>
            </a:r>
          </a:p>
          <a:p>
            <a:pPr lvl="1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   chalcedon, ametyst) 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výskyt - Podkrkonoší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30718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tuf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patří mezi pyroklastika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vzniká zpevněním:</a:t>
            </a:r>
          </a:p>
          <a:p>
            <a:pPr lvl="2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hrubších nezpevněných pyroklastik (= tefra)</a:t>
            </a:r>
          </a:p>
          <a:p>
            <a:pPr lvl="2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jemných nezpevněných pyroklastik (= popel)</a:t>
            </a:r>
          </a:p>
          <a:p>
            <a:pPr lvl="1"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http://cs.wikipedia.org/wiki/Tuf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Žilné vyvřelé horniny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736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pegmatit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složením odpovídá žule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</a:rPr>
              <a:t>může obsahovat různé vzácné minerály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http://cs.wikipedia.org/wiki/Pegmatit</a:t>
            </a:r>
            <a:endParaRPr lang="cs-CZ" sz="16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72547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1728192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tvorba </a:t>
            </a: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551</Words>
  <Application>Microsoft Office PowerPoint</Application>
  <PresentationFormat>Předvádění na obrazovce (4:3)</PresentationFormat>
  <Paragraphs>181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 </vt:lpstr>
      <vt:lpstr>Anotace </vt:lpstr>
      <vt:lpstr>Vyvřelé (magmatické) horniny</vt:lpstr>
      <vt:lpstr>Opakování na úvod</vt:lpstr>
      <vt:lpstr>Správné odpovědi</vt:lpstr>
      <vt:lpstr>Vyvřelé (magmatické) horniny</vt:lpstr>
      <vt:lpstr>Prezentace aplikace PowerPoint</vt:lpstr>
      <vt:lpstr>Hlubinné vyvřelé horniny</vt:lpstr>
      <vt:lpstr>Prezentace aplikace PowerPoint</vt:lpstr>
      <vt:lpstr>Prezentace aplikace PowerPoint</vt:lpstr>
      <vt:lpstr>Výlevné (povrchové) vyvřelé horniny</vt:lpstr>
      <vt:lpstr>Prezentace aplikace PowerPoint</vt:lpstr>
      <vt:lpstr>Prezentace aplikace PowerPoint</vt:lpstr>
      <vt:lpstr>Prezentace aplikace PowerPoint</vt:lpstr>
      <vt:lpstr>Prezentace aplikace PowerPoint</vt:lpstr>
      <vt:lpstr>Žilné vyvřelé horniny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36</cp:revision>
  <dcterms:created xsi:type="dcterms:W3CDTF">2011-10-26T13:40:16Z</dcterms:created>
  <dcterms:modified xsi:type="dcterms:W3CDTF">2012-05-19T12:36:00Z</dcterms:modified>
</cp:coreProperties>
</file>