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96CBC10-F140-44A7-A892-DC0056727C22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6B685E5-AA58-4657-AE53-D5CADF4C04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6056" y="1521619"/>
            <a:ext cx="856895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Halogenidy –vzorce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23. 3. 2012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VY_32_INOVACE_15_PZ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447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9879" y="908720"/>
            <a:ext cx="813690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</a:t>
            </a:r>
          </a:p>
          <a:p>
            <a:endParaRPr lang="cs-CZ" b="1" dirty="0"/>
          </a:p>
          <a:p>
            <a:r>
              <a:rPr lang="cs-CZ" b="1" dirty="0" smtClean="0"/>
              <a:t>Materiál je určen pro žáky osmého ročníku. Prostřednictvím prezentace v PowerPointu jsou žáci seznámeni s pravidly tvorby názvů a odvozování vzorců dvouprvkových sloučenin – halogenidů. Vše zapisují do tabulky. Osvojují si klíčové pojmy: </a:t>
            </a:r>
            <a:r>
              <a:rPr lang="cs-CZ" b="1" i="1" dirty="0" smtClean="0"/>
              <a:t>oxidační číslo, křížové pravidlo, slučovací poměr. </a:t>
            </a:r>
            <a:r>
              <a:rPr lang="cs-CZ" b="1" dirty="0" smtClean="0"/>
              <a:t>V souladu s tempem výkladu se jednotlivé údaje postupně objevují na tabuli. </a:t>
            </a:r>
          </a:p>
          <a:p>
            <a:endParaRPr lang="cs-CZ" b="1" i="1" dirty="0" smtClean="0"/>
          </a:p>
          <a:p>
            <a:endParaRPr lang="cs-CZ" b="1" i="1" dirty="0"/>
          </a:p>
          <a:p>
            <a:r>
              <a:rPr lang="cs-CZ" b="1" dirty="0" smtClean="0"/>
              <a:t>Pilotáž:</a:t>
            </a:r>
            <a:endParaRPr lang="cs-CZ" b="1" dirty="0"/>
          </a:p>
          <a:p>
            <a:r>
              <a:rPr lang="cs-CZ" b="1" dirty="0" smtClean="0"/>
              <a:t>Materiál byl pilotován ve dvou paralelních třídách osmého ročníku. Na základě zapsané tabulky žáci sami odvozovali poslední vzorce halogenidů a někteří velmi dobře zvládli i doplňující úkol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7133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b="1" dirty="0" smtClean="0"/>
              <a:t>vzorce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852936"/>
            <a:ext cx="5796136" cy="1572024"/>
          </a:xfrm>
        </p:spPr>
        <p:txBody>
          <a:bodyPr>
            <a:normAutofit fontScale="90000"/>
          </a:bodyPr>
          <a:lstStyle/>
          <a:p>
            <a:r>
              <a:rPr lang="cs-CZ" sz="60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HALOGENIDY</a:t>
            </a:r>
            <a:endParaRPr lang="cs-CZ" sz="6000" b="1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5789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6879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latin typeface="Arial Black" pitchFamily="34" charset="0"/>
              </a:rPr>
              <a:t>oxidační číslo halogenů: </a:t>
            </a:r>
            <a:r>
              <a:rPr lang="cs-CZ" sz="4000" b="1" dirty="0" smtClean="0">
                <a:solidFill>
                  <a:srgbClr val="00B050"/>
                </a:solidFill>
                <a:latin typeface="Arial Black" pitchFamily="34" charset="0"/>
              </a:rPr>
              <a:t>-I</a:t>
            </a:r>
            <a:endParaRPr lang="cs-CZ" sz="40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4200" y="2041534"/>
            <a:ext cx="1213794" cy="461665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Název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24898" y="2041534"/>
            <a:ext cx="299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Arial Black" pitchFamily="34" charset="0"/>
              </a:rPr>
              <a:t>podstatné jméno</a:t>
            </a:r>
            <a:endParaRPr lang="cs-CZ" sz="24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76473" y="2041534"/>
            <a:ext cx="2760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přídavné jméno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8652" y="2708920"/>
            <a:ext cx="1212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fluor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89946" y="3488823"/>
            <a:ext cx="1319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chlor</a:t>
            </a:r>
            <a:endParaRPr lang="cs-CZ" sz="32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0330" y="4218899"/>
            <a:ext cx="1332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brom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06862" y="4852802"/>
            <a:ext cx="10914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jod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25198" y="34888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Arial Black" pitchFamily="34" charset="0"/>
              </a:rPr>
              <a:t>id</a:t>
            </a:r>
            <a:endParaRPr lang="cs-CZ" sz="32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0126" y="4218899"/>
            <a:ext cx="712226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Arial Black" pitchFamily="34" charset="0"/>
              </a:rPr>
              <a:t>id</a:t>
            </a:r>
            <a:endParaRPr lang="cs-CZ" sz="3200" b="1" dirty="0">
              <a:solidFill>
                <a:schemeClr val="accent1"/>
              </a:solidFill>
              <a:latin typeface="Arial Black" pitchFamily="34" charset="0"/>
            </a:endParaRPr>
          </a:p>
          <a:p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70062" y="2708919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  <a:latin typeface="Arial Black" pitchFamily="34" charset="0"/>
              </a:rPr>
              <a:t>id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377058" y="4852801"/>
            <a:ext cx="5950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  <a:latin typeface="Arial Black" pitchFamily="34" charset="0"/>
              </a:rPr>
              <a:t>id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08557" y="2708919"/>
            <a:ext cx="45288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</a:t>
            </a:r>
            <a:r>
              <a:rPr lang="cs-CZ" sz="2400" b="1" dirty="0" smtClean="0"/>
              <a:t>odvozené od druhého prvku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koncovka = oxidační číslo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3176" y="4828222"/>
            <a:ext cx="1507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 Black" pitchFamily="34" charset="0"/>
              </a:rPr>
              <a:t>sod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ný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1844" y="5820071"/>
            <a:ext cx="1316386" cy="46166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Vzorec:</a:t>
            </a:r>
            <a:endParaRPr lang="cs-CZ" sz="2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963540" y="5181515"/>
            <a:ext cx="1285971" cy="5121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3602854" y="5181515"/>
            <a:ext cx="1272332" cy="5121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203236" y="5727022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  <a:latin typeface="Arial Black" pitchFamily="34" charset="0"/>
              </a:rPr>
              <a:t>Na</a:t>
            </a:r>
            <a:endParaRPr lang="cs-CZ" sz="4000" b="1" dirty="0">
              <a:solidFill>
                <a:schemeClr val="accent6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06047" y="5727022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latin typeface="Arial Black" pitchFamily="34" charset="0"/>
              </a:rPr>
              <a:t>I</a:t>
            </a:r>
            <a:endParaRPr lang="cs-CZ" sz="4000" b="1" dirty="0">
              <a:solidFill>
                <a:schemeClr val="accent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726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26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95963419"/>
              </p:ext>
            </p:extLst>
          </p:nvPr>
        </p:nvGraphicFramePr>
        <p:xfrm>
          <a:off x="683568" y="620688"/>
          <a:ext cx="7464152" cy="5792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52092"/>
                <a:gridCol w="2472444"/>
                <a:gridCol w="1296144"/>
                <a:gridCol w="1343472"/>
              </a:tblGrid>
              <a:tr h="64007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Název halogenidu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Odvození vzorce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Slučovací poměr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24427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sodný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10890" y="1916832"/>
            <a:ext cx="22605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Na Cl</a:t>
            </a:r>
            <a:endParaRPr lang="cs-CZ" sz="6000" b="1" dirty="0"/>
          </a:p>
        </p:txBody>
      </p:sp>
      <p:sp>
        <p:nvSpPr>
          <p:cNvPr id="4" name="Obdélník 3"/>
          <p:cNvSpPr/>
          <p:nvPr/>
        </p:nvSpPr>
        <p:spPr>
          <a:xfrm>
            <a:off x="3218290" y="3573015"/>
            <a:ext cx="204575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err="1" smtClean="0"/>
              <a:t>NaCl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517232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1:1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1167" y="1830015"/>
            <a:ext cx="271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64043" y="1830015"/>
            <a:ext cx="508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476627" y="2060847"/>
            <a:ext cx="894818" cy="7267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476627" y="2126150"/>
            <a:ext cx="836258" cy="6614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230373" y="2556799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02210" y="2507558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5296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vápenatý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53481" y="2021597"/>
            <a:ext cx="22910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Ca Cl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9241" y="3885832"/>
            <a:ext cx="23631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CaCl</a:t>
            </a:r>
            <a:r>
              <a:rPr lang="cs-CZ" sz="6000" b="1" baseline="-25000" dirty="0" smtClean="0"/>
              <a:t>2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5297432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1:2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61650" y="1913424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2316" y="1875344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5598" y="2661126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61650" y="2661126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633392" y="2179869"/>
            <a:ext cx="672792" cy="69912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559881" y="2144256"/>
            <a:ext cx="738642" cy="7347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56372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hlinitý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08126" y="1988840"/>
            <a:ext cx="1936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 Cl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94" y="3641248"/>
            <a:ext cx="20088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AlCl</a:t>
            </a:r>
            <a:r>
              <a:rPr lang="cs-CZ" sz="6000" b="1" baseline="-25000" dirty="0" smtClean="0"/>
              <a:t>3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742783" y="5229200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1:3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1792" y="1899712"/>
            <a:ext cx="444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94995" y="2688182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51713" y="1899712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05073" y="2631871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461767" y="2130544"/>
            <a:ext cx="720080" cy="6993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331633" y="2166886"/>
            <a:ext cx="720080" cy="6993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24450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cíničitý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2038032"/>
            <a:ext cx="20457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Sn</a:t>
            </a:r>
            <a:r>
              <a:rPr lang="cs-CZ" sz="6000" b="1" dirty="0" smtClean="0"/>
              <a:t> Cl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3789040"/>
            <a:ext cx="21178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SnCl</a:t>
            </a:r>
            <a:r>
              <a:rPr lang="cs-CZ" sz="6000" b="1" baseline="-25000" dirty="0" smtClean="0"/>
              <a:t>4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373216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1:4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4830" y="1956895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01283" y="2693287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44246" y="2662510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5215" y="1956894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648817" y="2256786"/>
            <a:ext cx="720080" cy="65525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531855" y="2256786"/>
            <a:ext cx="769428" cy="67654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71070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arseničný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3641248"/>
            <a:ext cx="216277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AsCl</a:t>
            </a:r>
            <a:r>
              <a:rPr lang="cs-CZ" sz="6000" b="1" baseline="-25000" dirty="0" smtClean="0"/>
              <a:t>5</a:t>
            </a:r>
            <a:endParaRPr lang="cs-CZ" sz="6000" b="1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6300" y="5301208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1:5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991" y="2040672"/>
            <a:ext cx="20906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As Cl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3575" y="1962984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9733" y="2742397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35253" y="2711114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59733" y="1962984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593043" y="2258378"/>
            <a:ext cx="720080" cy="7148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523659" y="2265910"/>
            <a:ext cx="789464" cy="7148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227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selenový</a:t>
            </a:r>
            <a:br>
              <a:rPr lang="cs-CZ" sz="4000" b="1" cap="none" dirty="0" smtClean="0">
                <a:latin typeface="Arial Black" pitchFamily="34" charset="0"/>
              </a:rPr>
            </a:br>
            <a:endParaRPr lang="cs-CZ" sz="4000" cap="none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1988840"/>
            <a:ext cx="20762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Se Cl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1" y="3717032"/>
            <a:ext cx="21483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SeCl</a:t>
            </a:r>
            <a:r>
              <a:rPr lang="cs-CZ" sz="6000" b="1" baseline="-25000" dirty="0" smtClean="0"/>
              <a:t>6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3018" y="522920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1:6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0945" y="1884864"/>
            <a:ext cx="486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01820" y="2597649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0426" y="2594520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67144" y="1902023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494043" y="2177280"/>
            <a:ext cx="810899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340546" y="2208541"/>
            <a:ext cx="869880" cy="6199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51159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latin typeface="Arial Black" pitchFamily="34" charset="0"/>
              </a:rPr>
              <a:t/>
            </a:r>
            <a:br>
              <a:rPr lang="cs-CZ" sz="4400" b="1" dirty="0" smtClean="0">
                <a:latin typeface="Arial Black" pitchFamily="34" charset="0"/>
              </a:rPr>
            </a:br>
            <a:r>
              <a:rPr lang="cs-CZ" sz="4400" b="1" cap="none" dirty="0" smtClean="0">
                <a:latin typeface="Arial Black" pitchFamily="34" charset="0"/>
              </a:rPr>
              <a:t>chlorid manganistý</a:t>
            </a:r>
            <a:r>
              <a:rPr lang="cs-CZ" sz="3600" b="1" dirty="0"/>
              <a:t/>
            </a:r>
            <a:br>
              <a:rPr lang="cs-CZ" sz="3600" b="1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988840"/>
            <a:ext cx="23374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Mn</a:t>
            </a:r>
            <a:r>
              <a:rPr lang="cs-CZ" sz="6000" b="1" dirty="0" smtClean="0"/>
              <a:t> Cl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3789040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MnCl</a:t>
            </a:r>
            <a:r>
              <a:rPr lang="cs-CZ" sz="6000" b="1" baseline="-25000" dirty="0" smtClean="0"/>
              <a:t>7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522920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1:7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3179" y="1905039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35806" y="2681337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4587" y="2716321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12946" y="1905078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782835" y="2196821"/>
            <a:ext cx="758512" cy="715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707418" y="2218788"/>
            <a:ext cx="705528" cy="715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24319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/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cap="none" dirty="0" smtClean="0">
                <a:latin typeface="Arial Black" pitchFamily="34" charset="0"/>
              </a:rPr>
              <a:t>chlorid osmičelý</a:t>
            </a:r>
            <a:r>
              <a:rPr lang="cs-CZ" sz="4000" b="1" dirty="0">
                <a:latin typeface="Arial Black" pitchFamily="34" charset="0"/>
              </a:rPr>
              <a:t/>
            </a:r>
            <a:br>
              <a:rPr lang="cs-CZ" sz="4000" b="1" dirty="0">
                <a:latin typeface="Arial Black" pitchFamily="34" charset="0"/>
              </a:rPr>
            </a:br>
            <a:endParaRPr lang="cs-CZ" sz="4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2060848"/>
            <a:ext cx="21675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 Cl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16770" y="371703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OsCl</a:t>
            </a:r>
            <a:r>
              <a:rPr lang="cs-CZ" sz="6000" b="1" baseline="-25000" dirty="0" smtClean="0"/>
              <a:t>8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5686" y="5301208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1:8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8060" y="1960279"/>
            <a:ext cx="65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VIII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73531" y="2661881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55414" y="1960278"/>
            <a:ext cx="401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8696" y="2661882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573495" y="2244643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483813" y="2244643"/>
            <a:ext cx="714884" cy="6480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65781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773233"/>
              </p:ext>
            </p:extLst>
          </p:nvPr>
        </p:nvGraphicFramePr>
        <p:xfrm>
          <a:off x="539552" y="476672"/>
          <a:ext cx="7464152" cy="624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36304"/>
                <a:gridCol w="2088232"/>
                <a:gridCol w="1296144"/>
                <a:gridCol w="1343472"/>
              </a:tblGrid>
              <a:tr h="64007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Název halogenidu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Odvození vzorce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vzorec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Slučovací poměr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sodný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latin typeface="Arial Black" pitchFamily="34" charset="0"/>
                        </a:rPr>
                        <a:t>NaCl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1:1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vápenatý</a:t>
                      </a:r>
                    </a:p>
                    <a:p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 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CaCl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1:2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hlinitý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AlCl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1:3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cíničitý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Sn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 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IV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 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SnCl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1:4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arseničný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As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AsCl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5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1:5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selenový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Se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SeCl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6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1:6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manganistý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MnCl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7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1:7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Chlorid osmičelý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Os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VIII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Cl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8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OsCl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8</a:t>
                      </a:r>
                      <a:endParaRPr lang="cs-CZ" sz="2000" b="1" baseline="-25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1:8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19543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707" y="631419"/>
            <a:ext cx="7649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Napiš vzorce následujících sloučenin: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2279" y="1393612"/>
            <a:ext cx="2762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chlorid železitý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1976" y="2058496"/>
            <a:ext cx="2773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bromid stříbrný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306" y="2840467"/>
            <a:ext cx="2632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jodid </a:t>
            </a:r>
            <a:r>
              <a:rPr lang="cs-CZ" sz="2800" b="1" dirty="0" err="1" smtClean="0"/>
              <a:t>olovičitý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126" y="3527430"/>
            <a:ext cx="2355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fluorid sírový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1156" y="4319518"/>
            <a:ext cx="3270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chlorid hořečnatý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7306" y="5066140"/>
            <a:ext cx="2502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jodid rtuťnatý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2786" y="5759678"/>
            <a:ext cx="3222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fluorid vanadičný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10649" y="1457053"/>
            <a:ext cx="108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FeCl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26490" y="2084289"/>
            <a:ext cx="10118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AgBr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10649" y="2840467"/>
            <a:ext cx="85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PbI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10649" y="3527430"/>
            <a:ext cx="678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88698" y="4319518"/>
            <a:ext cx="1247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MgCl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26490" y="5036096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HgI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26490" y="5821233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VF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5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298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1710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608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200</TotalTime>
  <Words>350</Words>
  <Application>Microsoft Office PowerPoint</Application>
  <PresentationFormat>Předvádění na obrazovce (4:3)</PresentationFormat>
  <Paragraphs>167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Lékárna</vt:lpstr>
      <vt:lpstr>Snímek 1</vt:lpstr>
      <vt:lpstr>Snímek 2</vt:lpstr>
      <vt:lpstr>HALOGENIDY</vt:lpstr>
      <vt:lpstr>Snímek 4</vt:lpstr>
      <vt:lpstr>Snímek 5</vt:lpstr>
      <vt:lpstr> chlorid sodný </vt:lpstr>
      <vt:lpstr> chlorid vápenatý </vt:lpstr>
      <vt:lpstr> chlorid hlinitý </vt:lpstr>
      <vt:lpstr> chlorid cíničitý </vt:lpstr>
      <vt:lpstr> chlorid arseničný </vt:lpstr>
      <vt:lpstr> chlorid selenový </vt:lpstr>
      <vt:lpstr> chlorid manganistý </vt:lpstr>
      <vt:lpstr> chlorid osmičelý 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27</cp:revision>
  <dcterms:created xsi:type="dcterms:W3CDTF">2012-02-18T19:14:03Z</dcterms:created>
  <dcterms:modified xsi:type="dcterms:W3CDTF">2013-09-21T09:39:58Z</dcterms:modified>
</cp:coreProperties>
</file>