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1" r:id="rId2"/>
    <p:sldId id="272" r:id="rId3"/>
    <p:sldId id="256" r:id="rId4"/>
    <p:sldId id="259" r:id="rId5"/>
    <p:sldId id="261" r:id="rId6"/>
    <p:sldId id="262" r:id="rId7"/>
    <p:sldId id="263" r:id="rId8"/>
    <p:sldId id="264" r:id="rId9"/>
    <p:sldId id="267" r:id="rId10"/>
    <p:sldId id="268" r:id="rId11"/>
    <p:sldId id="269" r:id="rId12"/>
    <p:sldId id="270" r:id="rId13"/>
    <p:sldId id="273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5" d="100"/>
          <a:sy n="85" d="100"/>
        </p:scale>
        <p:origin x="-148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image" Target="../media/image3.pn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image" Target="../media/image3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A6130BE-7835-4775-A0E9-635220C0F831}" type="doc">
      <dgm:prSet loTypeId="urn:microsoft.com/office/officeart/2005/8/layout/vList4#1" loCatId="list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cs-CZ"/>
        </a:p>
      </dgm:t>
    </dgm:pt>
    <dgm:pt modelId="{B29A2FB3-67C0-4202-B162-F75FAB8473FD}">
      <dgm:prSet phldrT="[Text]"/>
      <dgm:spPr/>
      <dgm:t>
        <a:bodyPr/>
        <a:lstStyle/>
        <a:p>
          <a:pPr algn="ctr"/>
          <a:r>
            <a:rPr lang="cs-CZ" dirty="0" smtClean="0"/>
            <a:t>vyvřelé horniny </a:t>
          </a:r>
          <a:endParaRPr lang="cs-CZ" dirty="0"/>
        </a:p>
      </dgm:t>
    </dgm:pt>
    <dgm:pt modelId="{EEBB96CC-7479-4D69-B4A7-8232179F60B1}" type="parTrans" cxnId="{D000D689-DB10-4308-9A43-787A34433990}">
      <dgm:prSet/>
      <dgm:spPr/>
      <dgm:t>
        <a:bodyPr/>
        <a:lstStyle/>
        <a:p>
          <a:pPr algn="ctr"/>
          <a:endParaRPr lang="cs-CZ"/>
        </a:p>
      </dgm:t>
    </dgm:pt>
    <dgm:pt modelId="{DA856643-4BC1-44A9-B0DE-BCCE8C939DC6}" type="sibTrans" cxnId="{D000D689-DB10-4308-9A43-787A34433990}">
      <dgm:prSet/>
      <dgm:spPr/>
      <dgm:t>
        <a:bodyPr/>
        <a:lstStyle/>
        <a:p>
          <a:pPr algn="ctr"/>
          <a:endParaRPr lang="cs-CZ"/>
        </a:p>
      </dgm:t>
    </dgm:pt>
    <dgm:pt modelId="{CBA6FAD1-4259-498D-978A-864B408FE54D}">
      <dgm:prSet phldrT="[Text]"/>
      <dgm:spPr/>
      <dgm:t>
        <a:bodyPr/>
        <a:lstStyle/>
        <a:p>
          <a:pPr algn="ctr"/>
          <a:r>
            <a:rPr lang="cs-CZ" dirty="0" smtClean="0"/>
            <a:t>již přeměněné horniny</a:t>
          </a:r>
          <a:endParaRPr lang="cs-CZ" dirty="0"/>
        </a:p>
      </dgm:t>
    </dgm:pt>
    <dgm:pt modelId="{8E2987AD-A2EC-4160-B362-4C25533212AD}" type="sibTrans" cxnId="{8FBDE801-F3B5-4617-9F03-7DF0F39C3201}">
      <dgm:prSet/>
      <dgm:spPr/>
      <dgm:t>
        <a:bodyPr/>
        <a:lstStyle/>
        <a:p>
          <a:pPr algn="ctr"/>
          <a:endParaRPr lang="cs-CZ"/>
        </a:p>
      </dgm:t>
    </dgm:pt>
    <dgm:pt modelId="{D3946A25-CCF9-481C-9DF8-A6BE7655774E}" type="parTrans" cxnId="{8FBDE801-F3B5-4617-9F03-7DF0F39C3201}">
      <dgm:prSet/>
      <dgm:spPr/>
      <dgm:t>
        <a:bodyPr/>
        <a:lstStyle/>
        <a:p>
          <a:pPr algn="ctr"/>
          <a:endParaRPr lang="cs-CZ"/>
        </a:p>
      </dgm:t>
    </dgm:pt>
    <dgm:pt modelId="{1506AB27-1215-443C-ACA0-C9658809C3C9}">
      <dgm:prSet phldrT="[Text]"/>
      <dgm:spPr/>
      <dgm:t>
        <a:bodyPr/>
        <a:lstStyle/>
        <a:p>
          <a:pPr algn="ctr"/>
          <a:r>
            <a:rPr lang="cs-CZ" dirty="0" smtClean="0"/>
            <a:t>usazené horniny</a:t>
          </a:r>
          <a:endParaRPr lang="cs-CZ" dirty="0"/>
        </a:p>
      </dgm:t>
    </dgm:pt>
    <dgm:pt modelId="{1E1C6415-EA86-435F-8C9E-41C37EDD79D1}" type="sibTrans" cxnId="{4655FC15-38A8-4873-B3E3-1455F638F7B6}">
      <dgm:prSet/>
      <dgm:spPr/>
      <dgm:t>
        <a:bodyPr/>
        <a:lstStyle/>
        <a:p>
          <a:pPr algn="ctr"/>
          <a:endParaRPr lang="cs-CZ"/>
        </a:p>
      </dgm:t>
    </dgm:pt>
    <dgm:pt modelId="{606C282D-48D1-4586-8968-B4F663E89CF3}" type="parTrans" cxnId="{4655FC15-38A8-4873-B3E3-1455F638F7B6}">
      <dgm:prSet/>
      <dgm:spPr/>
      <dgm:t>
        <a:bodyPr/>
        <a:lstStyle/>
        <a:p>
          <a:pPr algn="ctr"/>
          <a:endParaRPr lang="cs-CZ"/>
        </a:p>
      </dgm:t>
    </dgm:pt>
    <dgm:pt modelId="{C988C79E-ED7D-43CD-899A-83C021C05D9C}" type="pres">
      <dgm:prSet presAssocID="{2A6130BE-7835-4775-A0E9-635220C0F831}" presName="linear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96AF47D-F5D9-452A-BA5E-B9520CA00E10}" type="pres">
      <dgm:prSet presAssocID="{B29A2FB3-67C0-4202-B162-F75FAB8473FD}" presName="comp" presStyleCnt="0"/>
      <dgm:spPr/>
    </dgm:pt>
    <dgm:pt modelId="{A669496A-4C90-4A8C-BA49-53EBAA7F76AF}" type="pres">
      <dgm:prSet presAssocID="{B29A2FB3-67C0-4202-B162-F75FAB8473FD}" presName="box" presStyleLbl="node1" presStyleIdx="0" presStyleCnt="3"/>
      <dgm:spPr/>
      <dgm:t>
        <a:bodyPr/>
        <a:lstStyle/>
        <a:p>
          <a:endParaRPr lang="cs-CZ"/>
        </a:p>
      </dgm:t>
    </dgm:pt>
    <dgm:pt modelId="{EDBBCD0E-7563-47A5-8E23-A15B40EDB8AE}" type="pres">
      <dgm:prSet presAssocID="{B29A2FB3-67C0-4202-B162-F75FAB8473FD}" presName="img" presStyleLbl="fgImgPlace1" presStyleIdx="0" presStyleCnt="3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</dgm:pt>
    <dgm:pt modelId="{E62243C8-E7FF-45C8-AFCC-E30D940BEE0E}" type="pres">
      <dgm:prSet presAssocID="{B29A2FB3-67C0-4202-B162-F75FAB8473FD}" presName="text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855F9B1-C571-43F7-9D6A-6D7C5BEB4E27}" type="pres">
      <dgm:prSet presAssocID="{DA856643-4BC1-44A9-B0DE-BCCE8C939DC6}" presName="spacer" presStyleCnt="0"/>
      <dgm:spPr/>
    </dgm:pt>
    <dgm:pt modelId="{569D2511-F3C7-4812-8F47-8908B8A96787}" type="pres">
      <dgm:prSet presAssocID="{1506AB27-1215-443C-ACA0-C9658809C3C9}" presName="comp" presStyleCnt="0"/>
      <dgm:spPr/>
    </dgm:pt>
    <dgm:pt modelId="{422A9336-74C0-4E59-8A38-1F2B8BD0F6A9}" type="pres">
      <dgm:prSet presAssocID="{1506AB27-1215-443C-ACA0-C9658809C3C9}" presName="box" presStyleLbl="node1" presStyleIdx="1" presStyleCnt="3"/>
      <dgm:spPr/>
      <dgm:t>
        <a:bodyPr/>
        <a:lstStyle/>
        <a:p>
          <a:endParaRPr lang="cs-CZ"/>
        </a:p>
      </dgm:t>
    </dgm:pt>
    <dgm:pt modelId="{D26A7CB6-C1E3-44E6-9966-C595305A0D5B}" type="pres">
      <dgm:prSet presAssocID="{1506AB27-1215-443C-ACA0-C9658809C3C9}" presName="img" presStyleLbl="fgImgPlace1" presStyleIdx="1" presStyleCnt="3"/>
      <dgm:spPr>
        <a:blipFill rotWithShape="0">
          <a:blip xmlns:r="http://schemas.openxmlformats.org/officeDocument/2006/relationships" r:embed="rId2"/>
          <a:stretch>
            <a:fillRect/>
          </a:stretch>
        </a:blipFill>
      </dgm:spPr>
    </dgm:pt>
    <dgm:pt modelId="{F4E87BD9-EBA5-41B1-B051-64EB28183E21}" type="pres">
      <dgm:prSet presAssocID="{1506AB27-1215-443C-ACA0-C9658809C3C9}" presName="text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7336D2F-F2FB-4516-ACB2-0254E5D2D375}" type="pres">
      <dgm:prSet presAssocID="{1E1C6415-EA86-435F-8C9E-41C37EDD79D1}" presName="spacer" presStyleCnt="0"/>
      <dgm:spPr/>
    </dgm:pt>
    <dgm:pt modelId="{39E95245-BF8C-4A18-91D4-F1D8E705704D}" type="pres">
      <dgm:prSet presAssocID="{CBA6FAD1-4259-498D-978A-864B408FE54D}" presName="comp" presStyleCnt="0"/>
      <dgm:spPr/>
    </dgm:pt>
    <dgm:pt modelId="{26A9778C-2977-450D-B99D-6C36180BC90D}" type="pres">
      <dgm:prSet presAssocID="{CBA6FAD1-4259-498D-978A-864B408FE54D}" presName="box" presStyleLbl="node1" presStyleIdx="2" presStyleCnt="3"/>
      <dgm:spPr/>
      <dgm:t>
        <a:bodyPr/>
        <a:lstStyle/>
        <a:p>
          <a:endParaRPr lang="cs-CZ"/>
        </a:p>
      </dgm:t>
    </dgm:pt>
    <dgm:pt modelId="{2359B941-AA2C-416D-A107-240063BBD2FD}" type="pres">
      <dgm:prSet presAssocID="{CBA6FAD1-4259-498D-978A-864B408FE54D}" presName="img" presStyleLbl="fgImgPlace1" presStyleIdx="2" presStyleCnt="3"/>
      <dgm:spPr>
        <a:blipFill rotWithShape="0">
          <a:blip xmlns:r="http://schemas.openxmlformats.org/officeDocument/2006/relationships" r:embed="rId3"/>
          <a:stretch>
            <a:fillRect/>
          </a:stretch>
        </a:blipFill>
      </dgm:spPr>
    </dgm:pt>
    <dgm:pt modelId="{1CA8AE96-A52A-4074-A1C5-A71EE0D6C46F}" type="pres">
      <dgm:prSet presAssocID="{CBA6FAD1-4259-498D-978A-864B408FE54D}" presName="text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77CABA0-3DBA-4ED0-98E9-03533C52E1F9}" type="presOf" srcId="{CBA6FAD1-4259-498D-978A-864B408FE54D}" destId="{1CA8AE96-A52A-4074-A1C5-A71EE0D6C46F}" srcOrd="1" destOrd="0" presId="urn:microsoft.com/office/officeart/2005/8/layout/vList4#1"/>
    <dgm:cxn modelId="{8FBDE801-F3B5-4617-9F03-7DF0F39C3201}" srcId="{2A6130BE-7835-4775-A0E9-635220C0F831}" destId="{CBA6FAD1-4259-498D-978A-864B408FE54D}" srcOrd="2" destOrd="0" parTransId="{D3946A25-CCF9-481C-9DF8-A6BE7655774E}" sibTransId="{8E2987AD-A2EC-4160-B362-4C25533212AD}"/>
    <dgm:cxn modelId="{D000D689-DB10-4308-9A43-787A34433990}" srcId="{2A6130BE-7835-4775-A0E9-635220C0F831}" destId="{B29A2FB3-67C0-4202-B162-F75FAB8473FD}" srcOrd="0" destOrd="0" parTransId="{EEBB96CC-7479-4D69-B4A7-8232179F60B1}" sibTransId="{DA856643-4BC1-44A9-B0DE-BCCE8C939DC6}"/>
    <dgm:cxn modelId="{E719B0BF-0854-4F2B-AC94-792B2809AA8C}" type="presOf" srcId="{2A6130BE-7835-4775-A0E9-635220C0F831}" destId="{C988C79E-ED7D-43CD-899A-83C021C05D9C}" srcOrd="0" destOrd="0" presId="urn:microsoft.com/office/officeart/2005/8/layout/vList4#1"/>
    <dgm:cxn modelId="{4655FC15-38A8-4873-B3E3-1455F638F7B6}" srcId="{2A6130BE-7835-4775-A0E9-635220C0F831}" destId="{1506AB27-1215-443C-ACA0-C9658809C3C9}" srcOrd="1" destOrd="0" parTransId="{606C282D-48D1-4586-8968-B4F663E89CF3}" sibTransId="{1E1C6415-EA86-435F-8C9E-41C37EDD79D1}"/>
    <dgm:cxn modelId="{321CD7E7-5652-4FC2-8440-76BA599360CC}" type="presOf" srcId="{B29A2FB3-67C0-4202-B162-F75FAB8473FD}" destId="{A669496A-4C90-4A8C-BA49-53EBAA7F76AF}" srcOrd="0" destOrd="0" presId="urn:microsoft.com/office/officeart/2005/8/layout/vList4#1"/>
    <dgm:cxn modelId="{7A3989EC-C7BD-412A-B936-3CA12C21B2D6}" type="presOf" srcId="{1506AB27-1215-443C-ACA0-C9658809C3C9}" destId="{F4E87BD9-EBA5-41B1-B051-64EB28183E21}" srcOrd="1" destOrd="0" presId="urn:microsoft.com/office/officeart/2005/8/layout/vList4#1"/>
    <dgm:cxn modelId="{B7A0DA83-3089-4B61-B16B-111D448E6C98}" type="presOf" srcId="{B29A2FB3-67C0-4202-B162-F75FAB8473FD}" destId="{E62243C8-E7FF-45C8-AFCC-E30D940BEE0E}" srcOrd="1" destOrd="0" presId="urn:microsoft.com/office/officeart/2005/8/layout/vList4#1"/>
    <dgm:cxn modelId="{26F7D5FD-C978-4FE3-AB88-7969A318D8B3}" type="presOf" srcId="{1506AB27-1215-443C-ACA0-C9658809C3C9}" destId="{422A9336-74C0-4E59-8A38-1F2B8BD0F6A9}" srcOrd="0" destOrd="0" presId="urn:microsoft.com/office/officeart/2005/8/layout/vList4#1"/>
    <dgm:cxn modelId="{D80AD962-CA0E-415E-8E5A-6EB6DE4C3A1E}" type="presOf" srcId="{CBA6FAD1-4259-498D-978A-864B408FE54D}" destId="{26A9778C-2977-450D-B99D-6C36180BC90D}" srcOrd="0" destOrd="0" presId="urn:microsoft.com/office/officeart/2005/8/layout/vList4#1"/>
    <dgm:cxn modelId="{DA45435E-89ED-4E71-B8B6-13CFDAB842BF}" type="presParOf" srcId="{C988C79E-ED7D-43CD-899A-83C021C05D9C}" destId="{596AF47D-F5D9-452A-BA5E-B9520CA00E10}" srcOrd="0" destOrd="0" presId="urn:microsoft.com/office/officeart/2005/8/layout/vList4#1"/>
    <dgm:cxn modelId="{F0674C38-0D68-4473-BC88-DC081336661E}" type="presParOf" srcId="{596AF47D-F5D9-452A-BA5E-B9520CA00E10}" destId="{A669496A-4C90-4A8C-BA49-53EBAA7F76AF}" srcOrd="0" destOrd="0" presId="urn:microsoft.com/office/officeart/2005/8/layout/vList4#1"/>
    <dgm:cxn modelId="{69676574-A95B-4224-9FB5-C520F2799FA6}" type="presParOf" srcId="{596AF47D-F5D9-452A-BA5E-B9520CA00E10}" destId="{EDBBCD0E-7563-47A5-8E23-A15B40EDB8AE}" srcOrd="1" destOrd="0" presId="urn:microsoft.com/office/officeart/2005/8/layout/vList4#1"/>
    <dgm:cxn modelId="{B6BFD4BA-1EBF-446A-B450-57CDDCE56C58}" type="presParOf" srcId="{596AF47D-F5D9-452A-BA5E-B9520CA00E10}" destId="{E62243C8-E7FF-45C8-AFCC-E30D940BEE0E}" srcOrd="2" destOrd="0" presId="urn:microsoft.com/office/officeart/2005/8/layout/vList4#1"/>
    <dgm:cxn modelId="{0A74B023-8B22-48FA-B5E4-48D0B00E4B06}" type="presParOf" srcId="{C988C79E-ED7D-43CD-899A-83C021C05D9C}" destId="{C855F9B1-C571-43F7-9D6A-6D7C5BEB4E27}" srcOrd="1" destOrd="0" presId="urn:microsoft.com/office/officeart/2005/8/layout/vList4#1"/>
    <dgm:cxn modelId="{EBB402C5-D363-4C44-B77F-5E7833B6588B}" type="presParOf" srcId="{C988C79E-ED7D-43CD-899A-83C021C05D9C}" destId="{569D2511-F3C7-4812-8F47-8908B8A96787}" srcOrd="2" destOrd="0" presId="urn:microsoft.com/office/officeart/2005/8/layout/vList4#1"/>
    <dgm:cxn modelId="{AEAE8FE4-6DBF-4EEC-BC49-FF6DB350C9AD}" type="presParOf" srcId="{569D2511-F3C7-4812-8F47-8908B8A96787}" destId="{422A9336-74C0-4E59-8A38-1F2B8BD0F6A9}" srcOrd="0" destOrd="0" presId="urn:microsoft.com/office/officeart/2005/8/layout/vList4#1"/>
    <dgm:cxn modelId="{CDF1F379-C317-418B-BFB5-B00F2029D422}" type="presParOf" srcId="{569D2511-F3C7-4812-8F47-8908B8A96787}" destId="{D26A7CB6-C1E3-44E6-9966-C595305A0D5B}" srcOrd="1" destOrd="0" presId="urn:microsoft.com/office/officeart/2005/8/layout/vList4#1"/>
    <dgm:cxn modelId="{BF03225C-1A4B-4BA5-A27F-D06A4C9464AE}" type="presParOf" srcId="{569D2511-F3C7-4812-8F47-8908B8A96787}" destId="{F4E87BD9-EBA5-41B1-B051-64EB28183E21}" srcOrd="2" destOrd="0" presId="urn:microsoft.com/office/officeart/2005/8/layout/vList4#1"/>
    <dgm:cxn modelId="{0AC3CE9A-255A-401D-A2F0-2061FB6089EA}" type="presParOf" srcId="{C988C79E-ED7D-43CD-899A-83C021C05D9C}" destId="{A7336D2F-F2FB-4516-ACB2-0254E5D2D375}" srcOrd="3" destOrd="0" presId="urn:microsoft.com/office/officeart/2005/8/layout/vList4#1"/>
    <dgm:cxn modelId="{7BF91F14-4012-4EF1-883B-7779C27D639F}" type="presParOf" srcId="{C988C79E-ED7D-43CD-899A-83C021C05D9C}" destId="{39E95245-BF8C-4A18-91D4-F1D8E705704D}" srcOrd="4" destOrd="0" presId="urn:microsoft.com/office/officeart/2005/8/layout/vList4#1"/>
    <dgm:cxn modelId="{74BEEE1E-459C-4063-89F2-EA9D23A4440E}" type="presParOf" srcId="{39E95245-BF8C-4A18-91D4-F1D8E705704D}" destId="{26A9778C-2977-450D-B99D-6C36180BC90D}" srcOrd="0" destOrd="0" presId="urn:microsoft.com/office/officeart/2005/8/layout/vList4#1"/>
    <dgm:cxn modelId="{CFBBAB5C-F035-4331-8FA9-893A9ADFC2F9}" type="presParOf" srcId="{39E95245-BF8C-4A18-91D4-F1D8E705704D}" destId="{2359B941-AA2C-416D-A107-240063BBD2FD}" srcOrd="1" destOrd="0" presId="urn:microsoft.com/office/officeart/2005/8/layout/vList4#1"/>
    <dgm:cxn modelId="{D1235D15-2814-4685-899F-12EFE5331E66}" type="presParOf" srcId="{39E95245-BF8C-4A18-91D4-F1D8E705704D}" destId="{1CA8AE96-A52A-4074-A1C5-A71EE0D6C46F}" srcOrd="2" destOrd="0" presId="urn:microsoft.com/office/officeart/2005/8/layout/vList4#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669496A-4C90-4A8C-BA49-53EBAA7F76AF}">
      <dsp:nvSpPr>
        <dsp:cNvPr id="0" name=""/>
        <dsp:cNvSpPr/>
      </dsp:nvSpPr>
      <dsp:spPr>
        <a:xfrm>
          <a:off x="0" y="0"/>
          <a:ext cx="4691073" cy="969865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vyvřelé horniny </a:t>
          </a:r>
          <a:endParaRPr lang="cs-CZ" sz="2700" kern="1200" dirty="0"/>
        </a:p>
      </dsp:txBody>
      <dsp:txXfrm>
        <a:off x="1035201" y="0"/>
        <a:ext cx="3655872" cy="969865"/>
      </dsp:txXfrm>
    </dsp:sp>
    <dsp:sp modelId="{EDBBCD0E-7563-47A5-8E23-A15B40EDB8AE}">
      <dsp:nvSpPr>
        <dsp:cNvPr id="0" name=""/>
        <dsp:cNvSpPr/>
      </dsp:nvSpPr>
      <dsp:spPr>
        <a:xfrm>
          <a:off x="96986" y="96986"/>
          <a:ext cx="938214" cy="775892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22A9336-74C0-4E59-8A38-1F2B8BD0F6A9}">
      <dsp:nvSpPr>
        <dsp:cNvPr id="0" name=""/>
        <dsp:cNvSpPr/>
      </dsp:nvSpPr>
      <dsp:spPr>
        <a:xfrm>
          <a:off x="0" y="1066852"/>
          <a:ext cx="4691073" cy="969865"/>
        </a:xfrm>
        <a:prstGeom prst="roundRect">
          <a:avLst>
            <a:gd name="adj" fmla="val 10000"/>
          </a:avLst>
        </a:prstGeom>
        <a:solidFill>
          <a:schemeClr val="accent4">
            <a:hueOff val="-2232385"/>
            <a:satOff val="13449"/>
            <a:lumOff val="107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usazené horniny</a:t>
          </a:r>
          <a:endParaRPr lang="cs-CZ" sz="2700" kern="1200" dirty="0"/>
        </a:p>
      </dsp:txBody>
      <dsp:txXfrm>
        <a:off x="1035201" y="1066852"/>
        <a:ext cx="3655872" cy="969865"/>
      </dsp:txXfrm>
    </dsp:sp>
    <dsp:sp modelId="{D26A7CB6-C1E3-44E6-9966-C595305A0D5B}">
      <dsp:nvSpPr>
        <dsp:cNvPr id="0" name=""/>
        <dsp:cNvSpPr/>
      </dsp:nvSpPr>
      <dsp:spPr>
        <a:xfrm>
          <a:off x="96986" y="1163838"/>
          <a:ext cx="938214" cy="775892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2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6A9778C-2977-450D-B99D-6C36180BC90D}">
      <dsp:nvSpPr>
        <dsp:cNvPr id="0" name=""/>
        <dsp:cNvSpPr/>
      </dsp:nvSpPr>
      <dsp:spPr>
        <a:xfrm>
          <a:off x="0" y="2133704"/>
          <a:ext cx="4691073" cy="969865"/>
        </a:xfrm>
        <a:prstGeom prst="roundRect">
          <a:avLst>
            <a:gd name="adj" fmla="val 10000"/>
          </a:avLst>
        </a:prstGeom>
        <a:solidFill>
          <a:schemeClr val="accent4">
            <a:hueOff val="-4464770"/>
            <a:satOff val="26899"/>
            <a:lumOff val="215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již přeměněné horniny</a:t>
          </a:r>
          <a:endParaRPr lang="cs-CZ" sz="2700" kern="1200" dirty="0"/>
        </a:p>
      </dsp:txBody>
      <dsp:txXfrm>
        <a:off x="1035201" y="2133704"/>
        <a:ext cx="3655872" cy="969865"/>
      </dsp:txXfrm>
    </dsp:sp>
    <dsp:sp modelId="{2359B941-AA2C-416D-A107-240063BBD2FD}">
      <dsp:nvSpPr>
        <dsp:cNvPr id="0" name=""/>
        <dsp:cNvSpPr/>
      </dsp:nvSpPr>
      <dsp:spPr>
        <a:xfrm>
          <a:off x="96986" y="2230690"/>
          <a:ext cx="938214" cy="775892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3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4#1">
  <dgm:title val=""/>
  <dgm:desc val=""/>
  <dgm:catLst>
    <dgm:cat type="list" pri="1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A0E6D-51A7-4E64-8CDB-B90ECA77B20D}" type="datetimeFigureOut">
              <a:rPr lang="cs-CZ" smtClean="0"/>
              <a:pPr/>
              <a:t>19.5.2012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0517C9-6206-48AE-AB8D-DB67305DDB4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cover dir="r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A0E6D-51A7-4E64-8CDB-B90ECA77B20D}" type="datetimeFigureOut">
              <a:rPr lang="cs-CZ" smtClean="0"/>
              <a:pPr/>
              <a:t>19.5.2012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0517C9-6206-48AE-AB8D-DB67305DDB4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cover dir="r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A0E6D-51A7-4E64-8CDB-B90ECA77B20D}" type="datetimeFigureOut">
              <a:rPr lang="cs-CZ" smtClean="0"/>
              <a:pPr/>
              <a:t>19.5.2012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0517C9-6206-48AE-AB8D-DB67305DDB4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cover dir="r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A0E6D-51A7-4E64-8CDB-B90ECA77B20D}" type="datetimeFigureOut">
              <a:rPr lang="cs-CZ" smtClean="0"/>
              <a:pPr/>
              <a:t>19.5.2012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0517C9-6206-48AE-AB8D-DB67305DDB4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cover dir="r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A0E6D-51A7-4E64-8CDB-B90ECA77B20D}" type="datetimeFigureOut">
              <a:rPr lang="cs-CZ" smtClean="0"/>
              <a:pPr/>
              <a:t>19.5.2012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0517C9-6206-48AE-AB8D-DB67305DDB4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cover dir="r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A0E6D-51A7-4E64-8CDB-B90ECA77B20D}" type="datetimeFigureOut">
              <a:rPr lang="cs-CZ" smtClean="0"/>
              <a:pPr/>
              <a:t>19.5.2012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0517C9-6206-48AE-AB8D-DB67305DDB4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cover dir="r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A0E6D-51A7-4E64-8CDB-B90ECA77B20D}" type="datetimeFigureOut">
              <a:rPr lang="cs-CZ" smtClean="0"/>
              <a:pPr/>
              <a:t>19.5.2012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0517C9-6206-48AE-AB8D-DB67305DDB4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cover dir="r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A0E6D-51A7-4E64-8CDB-B90ECA77B20D}" type="datetimeFigureOut">
              <a:rPr lang="cs-CZ" smtClean="0"/>
              <a:pPr/>
              <a:t>19.5.2012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0517C9-6206-48AE-AB8D-DB67305DDB4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cover dir="r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A0E6D-51A7-4E64-8CDB-B90ECA77B20D}" type="datetimeFigureOut">
              <a:rPr lang="cs-CZ" smtClean="0"/>
              <a:pPr/>
              <a:t>19.5.2012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0517C9-6206-48AE-AB8D-DB67305DDB4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cover dir="r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A0E6D-51A7-4E64-8CDB-B90ECA77B20D}" type="datetimeFigureOut">
              <a:rPr lang="cs-CZ" smtClean="0"/>
              <a:pPr/>
              <a:t>19.5.2012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0517C9-6206-48AE-AB8D-DB67305DDB4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cover dir="r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A0E6D-51A7-4E64-8CDB-B90ECA77B20D}" type="datetimeFigureOut">
              <a:rPr lang="cs-CZ" smtClean="0"/>
              <a:pPr/>
              <a:t>19.5.2012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0517C9-6206-48AE-AB8D-DB67305DDB4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cover dir="r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65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3A0E6D-51A7-4E64-8CDB-B90ECA77B20D}" type="datetimeFigureOut">
              <a:rPr lang="cs-CZ" smtClean="0"/>
              <a:pPr/>
              <a:t>19.5.2012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0517C9-6206-48AE-AB8D-DB67305DDB4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cover dir="rd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ineralogie-puchnerova.estranky.cz/fotoalbum/nerosty/horniny/svor.jpg.-.html" TargetMode="External"/><Relationship Id="rId2" Type="http://schemas.openxmlformats.org/officeDocument/2006/relationships/hyperlink" Target="http://kurz.geologie.sci.muni.cz/kapitola7.htm" TargetMode="External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flexiblelearning.auckland.ac.nz/rocks_minerals/rocks/gneiss.html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web.cz/dotazy/d-173/" TargetMode="External"/><Relationship Id="rId2" Type="http://schemas.openxmlformats.org/officeDocument/2006/relationships/hyperlink" Target="http://geology.about.com/od/rocks/ig/metrockindex/rocpicamphibolite.htm" TargetMode="External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1285860"/>
            <a:ext cx="7772400" cy="1470025"/>
          </a:xfrm>
        </p:spPr>
        <p:txBody>
          <a:bodyPr>
            <a:normAutofit/>
          </a:bodyPr>
          <a:lstStyle/>
          <a:p>
            <a:r>
              <a:rPr lang="cs-CZ" sz="4000" dirty="0"/>
              <a:t/>
            </a:r>
            <a:br>
              <a:rPr lang="cs-CZ" sz="4000" dirty="0"/>
            </a:br>
            <a:endParaRPr lang="cs-CZ" sz="4000" b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57224" y="2143116"/>
            <a:ext cx="7572428" cy="4214842"/>
          </a:xfrm>
        </p:spPr>
        <p:txBody>
          <a:bodyPr>
            <a:normAutofit fontScale="47500" lnSpcReduction="20000"/>
          </a:bodyPr>
          <a:lstStyle/>
          <a:p>
            <a:endParaRPr lang="cs-CZ" sz="2400" b="1" dirty="0" smtClean="0"/>
          </a:p>
          <a:p>
            <a:endParaRPr lang="cs-CZ" sz="2400" b="1" dirty="0"/>
          </a:p>
          <a:p>
            <a:r>
              <a:rPr lang="cs-CZ" sz="2900" b="1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ZÁKLADNÍ </a:t>
            </a:r>
            <a:r>
              <a:rPr lang="cs-CZ" sz="2900" b="1" dirty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ŠKOLA SLOVAN, KROMĚŘÍŽ, PŘÍSPĚVKOVÁ ORGANIZACE</a:t>
            </a:r>
            <a:endParaRPr lang="cs-CZ" sz="2900" dirty="0">
              <a:solidFill>
                <a:schemeClr val="tx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2900" b="1" dirty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ZEYEROVA 3354, 767 01 KROMĚŘÍŽ</a:t>
            </a:r>
            <a:endParaRPr lang="cs-CZ" sz="2900" dirty="0">
              <a:solidFill>
                <a:schemeClr val="tx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2900" dirty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 </a:t>
            </a:r>
          </a:p>
          <a:p>
            <a:r>
              <a:rPr lang="cs-CZ" sz="2900" dirty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projekt v rámci vzdělávacího programu</a:t>
            </a:r>
          </a:p>
          <a:p>
            <a:r>
              <a:rPr lang="cs-CZ" sz="2900" dirty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VZDĚLÁNÍ PRO KONKURENCESCHOPNOST</a:t>
            </a:r>
          </a:p>
          <a:p>
            <a:r>
              <a:rPr lang="cs-CZ" sz="2900" dirty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 </a:t>
            </a:r>
          </a:p>
          <a:p>
            <a:r>
              <a:rPr lang="cs-CZ" sz="2900" dirty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ŠABLONA ČÍSLO: III/2</a:t>
            </a:r>
          </a:p>
          <a:p>
            <a:r>
              <a:rPr lang="cs-CZ" sz="2900" dirty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NÁZEV:  INOVACE A ZKVALITNĚNÍ VÝUKY PROSTŘEDNICTVÍM ICT</a:t>
            </a:r>
          </a:p>
          <a:p>
            <a:r>
              <a:rPr lang="cs-CZ" sz="2900" dirty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 </a:t>
            </a:r>
          </a:p>
          <a:p>
            <a:r>
              <a:rPr lang="cs-CZ" sz="2900" dirty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PŘEDMĚT:  PŘÍRODOPIS</a:t>
            </a:r>
          </a:p>
          <a:p>
            <a:r>
              <a:rPr lang="cs-CZ" sz="2900" dirty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ROČNÍK:  IX.</a:t>
            </a:r>
          </a:p>
          <a:p>
            <a:r>
              <a:rPr lang="cs-CZ" sz="2900" dirty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TÉMA: </a:t>
            </a:r>
            <a:r>
              <a:rPr lang="cs-CZ" sz="2900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PŘEMĚNĚNÉ HORNINY</a:t>
            </a:r>
            <a:endParaRPr lang="cs-CZ" sz="2900" dirty="0">
              <a:solidFill>
                <a:schemeClr val="tx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2900" dirty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AUTOR: MGR. ROMANA HOLUBOVÁ</a:t>
            </a:r>
          </a:p>
          <a:p>
            <a:r>
              <a:rPr lang="cs-CZ" sz="2900" dirty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DATUM VYTVOŘENÍ: </a:t>
            </a:r>
            <a:r>
              <a:rPr lang="cs-CZ" sz="2900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5. 2. 2012</a:t>
            </a:r>
            <a:endParaRPr lang="cs-CZ" sz="2900" dirty="0">
              <a:solidFill>
                <a:schemeClr val="tx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2900" dirty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 </a:t>
            </a:r>
          </a:p>
          <a:p>
            <a:r>
              <a:rPr lang="cs-CZ" sz="2900" dirty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 </a:t>
            </a:r>
          </a:p>
          <a:p>
            <a:r>
              <a:rPr lang="cs-CZ" sz="2900" b="1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VY_32_INOVACE_18_RH </a:t>
            </a:r>
            <a:endParaRPr lang="cs-CZ" sz="2900" dirty="0">
              <a:solidFill>
                <a:schemeClr val="tx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endParaRPr lang="cs-CZ" sz="2400" b="1" dirty="0">
              <a:solidFill>
                <a:schemeClr val="tx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28860" y="785794"/>
            <a:ext cx="4257675" cy="108585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cover dir="rd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</p:spPr>
        <p:txBody>
          <a:bodyPr>
            <a:normAutofit/>
          </a:bodyPr>
          <a:lstStyle/>
          <a:p>
            <a:r>
              <a:rPr lang="cs-CZ" sz="2400" b="1" dirty="0" smtClean="0"/>
              <a:t>Anotace </a:t>
            </a:r>
            <a:endParaRPr lang="cs-CZ" sz="2400" b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357298"/>
            <a:ext cx="8229600" cy="4857784"/>
          </a:xfrm>
        </p:spPr>
        <p:txBody>
          <a:bodyPr>
            <a:noAutofit/>
          </a:bodyPr>
          <a:lstStyle/>
          <a:p>
            <a:r>
              <a:rPr lang="cs-CZ" sz="1200" dirty="0" smtClean="0"/>
              <a:t>Prezentace je vytvořena jako doplněk k učivu 9. ročníku Přeměněné horniny.</a:t>
            </a:r>
          </a:p>
          <a:p>
            <a:pPr>
              <a:buNone/>
            </a:pPr>
            <a:r>
              <a:rPr lang="cs-CZ" sz="1200" dirty="0" smtClean="0"/>
              <a:t> </a:t>
            </a:r>
          </a:p>
          <a:p>
            <a:r>
              <a:rPr lang="cs-CZ" sz="1200" dirty="0" smtClean="0"/>
              <a:t>Prezentace je určena pro práci na interaktivní tabuli.</a:t>
            </a:r>
          </a:p>
          <a:p>
            <a:pPr>
              <a:buNone/>
            </a:pPr>
            <a:r>
              <a:rPr lang="cs-CZ" sz="1200" dirty="0" smtClean="0"/>
              <a:t> </a:t>
            </a:r>
          </a:p>
          <a:p>
            <a:r>
              <a:rPr lang="cs-CZ" sz="1200" dirty="0" smtClean="0"/>
              <a:t>V rámci prezentace se žáci:</a:t>
            </a:r>
          </a:p>
          <a:p>
            <a:r>
              <a:rPr lang="cs-CZ" sz="1200" dirty="0" smtClean="0"/>
              <a:t>seznámí s metamorfovanými horninami, jejich vznikem a významem pro člověka</a:t>
            </a:r>
          </a:p>
          <a:p>
            <a:pPr>
              <a:buNone/>
            </a:pPr>
            <a:r>
              <a:rPr lang="cs-CZ" sz="1200" dirty="0" smtClean="0"/>
              <a:t> </a:t>
            </a:r>
          </a:p>
          <a:p>
            <a:r>
              <a:rPr lang="cs-CZ" sz="1200" dirty="0" smtClean="0"/>
              <a:t>Prezentace obsahuje</a:t>
            </a:r>
          </a:p>
          <a:p>
            <a:r>
              <a:rPr lang="cs-CZ" sz="1200" dirty="0" smtClean="0"/>
              <a:t>hypertextové odkazy</a:t>
            </a:r>
          </a:p>
          <a:p>
            <a:r>
              <a:rPr lang="cs-CZ" sz="1200" dirty="0" smtClean="0"/>
              <a:t>úkol (práce s mapou)</a:t>
            </a:r>
          </a:p>
          <a:p>
            <a:pPr>
              <a:buNone/>
            </a:pPr>
            <a:r>
              <a:rPr lang="cs-CZ" sz="1200" dirty="0" smtClean="0"/>
              <a:t> </a:t>
            </a:r>
          </a:p>
          <a:p>
            <a:r>
              <a:rPr lang="cs-CZ" sz="1200" dirty="0" smtClean="0"/>
              <a:t>Speciální vzdělávací potřeby</a:t>
            </a:r>
          </a:p>
          <a:p>
            <a:r>
              <a:rPr lang="cs-CZ" sz="1200" dirty="0" smtClean="0"/>
              <a:t>Školní atlas světa</a:t>
            </a:r>
          </a:p>
          <a:p>
            <a:pPr>
              <a:buNone/>
            </a:pPr>
            <a:r>
              <a:rPr lang="cs-CZ" sz="1200" dirty="0" smtClean="0"/>
              <a:t> </a:t>
            </a:r>
          </a:p>
          <a:p>
            <a:r>
              <a:rPr lang="cs-CZ" sz="1200" dirty="0" smtClean="0"/>
              <a:t>Délka aktivity  30 minut</a:t>
            </a:r>
          </a:p>
          <a:p>
            <a:endParaRPr lang="cs-CZ" sz="1200" dirty="0" smtClean="0"/>
          </a:p>
          <a:p>
            <a:r>
              <a:rPr lang="cs-CZ" sz="1200" dirty="0" smtClean="0"/>
              <a:t>Zkušenosti z pilotáže</a:t>
            </a:r>
          </a:p>
          <a:p>
            <a:r>
              <a:rPr lang="cs-CZ" sz="1200" dirty="0" smtClean="0"/>
              <a:t>žák dokáže vysvětlit, jak vznikají přeměněné horniny</a:t>
            </a:r>
          </a:p>
          <a:p>
            <a:r>
              <a:rPr lang="cs-CZ" sz="1200" dirty="0" smtClean="0"/>
              <a:t>umí metamorfity </a:t>
            </a:r>
            <a:r>
              <a:rPr lang="cs-CZ" sz="1200" dirty="0" smtClean="0"/>
              <a:t>charakterizovat, jmenovat příklady</a:t>
            </a:r>
            <a:endParaRPr lang="cs-CZ" sz="1200" dirty="0" smtClean="0"/>
          </a:p>
          <a:p>
            <a:r>
              <a:rPr lang="cs-CZ" sz="1200" dirty="0" smtClean="0"/>
              <a:t>zná praktické využití metamorfitů</a:t>
            </a:r>
          </a:p>
          <a:p>
            <a:r>
              <a:rPr lang="cs-CZ" sz="1200" dirty="0" smtClean="0"/>
              <a:t>žáky zaujal vznik vltavínů a úkol s tím související</a:t>
            </a:r>
            <a:endParaRPr lang="cs-CZ" sz="1200" dirty="0" smtClean="0"/>
          </a:p>
          <a:p>
            <a:endParaRPr lang="cs-CZ" sz="1000" dirty="0" smtClean="0"/>
          </a:p>
        </p:txBody>
      </p:sp>
    </p:spTree>
  </p:cSld>
  <p:clrMapOvr>
    <a:masterClrMapping/>
  </p:clrMapOvr>
  <p:transition spd="slow">
    <p:cover dir="rd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42910" y="642918"/>
            <a:ext cx="7772400" cy="1285884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Přeměněné (metamorfované) horniny</a:t>
            </a:r>
            <a:endParaRPr lang="cs-CZ" sz="2800" b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28728" y="2143116"/>
            <a:ext cx="6400800" cy="3857652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1600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vznik přeměněných hornin</a:t>
            </a:r>
          </a:p>
          <a:p>
            <a:pPr>
              <a:buFont typeface="Wingdings" pitchFamily="2" charset="2"/>
              <a:buChar char="q"/>
            </a:pPr>
            <a:r>
              <a:rPr lang="cs-CZ" sz="1600" dirty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cs-CZ" sz="1600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příčiny přeměny</a:t>
            </a:r>
          </a:p>
          <a:p>
            <a:pPr>
              <a:buFont typeface="Wingdings" pitchFamily="2" charset="2"/>
              <a:buChar char="q"/>
            </a:pPr>
            <a:r>
              <a:rPr lang="cs-CZ" sz="1600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znaky metamorfitů</a:t>
            </a:r>
          </a:p>
          <a:p>
            <a:pPr>
              <a:buFont typeface="Wingdings" pitchFamily="2" charset="2"/>
              <a:buChar char="q"/>
            </a:pPr>
            <a:r>
              <a:rPr lang="cs-CZ" sz="1600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druhy metamorfózy</a:t>
            </a:r>
          </a:p>
          <a:p>
            <a:pPr>
              <a:buFont typeface="Wingdings" pitchFamily="2" charset="2"/>
              <a:buChar char="q"/>
            </a:pPr>
            <a:r>
              <a:rPr lang="cs-CZ" sz="1600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co z čeho vznikne</a:t>
            </a:r>
          </a:p>
          <a:p>
            <a:pPr>
              <a:buFont typeface="Wingdings" pitchFamily="2" charset="2"/>
              <a:buChar char="q"/>
            </a:pPr>
            <a:r>
              <a:rPr lang="cs-CZ" sz="1600" dirty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cs-CZ" sz="1600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přehled hornin a jejich využití</a:t>
            </a:r>
          </a:p>
          <a:p>
            <a:pPr>
              <a:buFont typeface="Wingdings" pitchFamily="2" charset="2"/>
              <a:buChar char="q"/>
            </a:pPr>
            <a:r>
              <a:rPr lang="cs-CZ" sz="1600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výskyt hornin v ČR</a:t>
            </a:r>
          </a:p>
          <a:p>
            <a:pPr>
              <a:buFont typeface="Wingdings" pitchFamily="2" charset="2"/>
              <a:buChar char="q"/>
            </a:pPr>
            <a:r>
              <a:rPr lang="cs-CZ" sz="1600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zajímavost</a:t>
            </a:r>
          </a:p>
          <a:p>
            <a:pPr>
              <a:buFont typeface="Wingdings" pitchFamily="2" charset="2"/>
              <a:buChar char="q"/>
            </a:pPr>
            <a:endParaRPr lang="cs-CZ" sz="1600" dirty="0" smtClean="0">
              <a:solidFill>
                <a:schemeClr val="tx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>
              <a:buFont typeface="Wingdings" pitchFamily="2" charset="2"/>
              <a:buChar char="q"/>
            </a:pPr>
            <a:endParaRPr lang="cs-CZ" sz="1600" dirty="0" smtClean="0">
              <a:solidFill>
                <a:schemeClr val="tx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2000" b="1" i="1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Žula, rula, svor,</a:t>
            </a:r>
          </a:p>
          <a:p>
            <a:r>
              <a:rPr lang="cs-CZ" sz="2000" b="1" i="1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to je kámen hor.</a:t>
            </a:r>
            <a:endParaRPr lang="cs-CZ" sz="2000" b="1" i="1" dirty="0">
              <a:solidFill>
                <a:schemeClr val="tx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</p:cSld>
  <p:clrMapOvr>
    <a:masterClrMapping/>
  </p:clrMapOvr>
  <p:transition spd="slow">
    <p:cover dir="r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Vznik přeměněných hornin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71613"/>
            <a:ext cx="8229600" cy="4143404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1600" dirty="0" smtClean="0"/>
              <a:t>přeměněné horniny = </a:t>
            </a:r>
            <a:r>
              <a:rPr lang="cs-CZ" sz="1600" b="1" dirty="0" smtClean="0"/>
              <a:t>metamorfity</a:t>
            </a:r>
          </a:p>
          <a:p>
            <a:pPr>
              <a:buFont typeface="Wingdings" pitchFamily="2" charset="2"/>
              <a:buChar char="Ø"/>
            </a:pPr>
            <a:r>
              <a:rPr lang="cs-CZ" sz="1600" b="1" dirty="0" smtClean="0"/>
              <a:t>vznikají</a:t>
            </a:r>
            <a:r>
              <a:rPr lang="cs-CZ" sz="1600" dirty="0" smtClean="0"/>
              <a:t> přeměnou již dříve vzniklé horniny a to z: </a:t>
            </a:r>
          </a:p>
          <a:p>
            <a:pPr>
              <a:buFont typeface="Wingdings" pitchFamily="2" charset="2"/>
              <a:buChar char="Ø"/>
            </a:pPr>
            <a:endParaRPr lang="cs-CZ" sz="1600" dirty="0"/>
          </a:p>
        </p:txBody>
      </p:sp>
      <p:graphicFrame>
        <p:nvGraphicFramePr>
          <p:cNvPr id="4" name="Diagram 3"/>
          <p:cNvGraphicFramePr/>
          <p:nvPr/>
        </p:nvGraphicFramePr>
        <p:xfrm>
          <a:off x="2357422" y="2357430"/>
          <a:ext cx="4691074" cy="31035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 spd="slow">
    <p:cover dir="r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1000108"/>
            <a:ext cx="8229600" cy="917596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Příčiny přeměny hornin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2357430"/>
            <a:ext cx="8229600" cy="2828932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1600" dirty="0" smtClean="0"/>
              <a:t>přeměna hornin = </a:t>
            </a:r>
            <a:r>
              <a:rPr lang="cs-CZ" sz="1600" b="1" dirty="0" smtClean="0"/>
              <a:t>metamorfóza</a:t>
            </a:r>
          </a:p>
          <a:p>
            <a:pPr>
              <a:buFont typeface="Wingdings" pitchFamily="2" charset="2"/>
              <a:buChar char="Ø"/>
            </a:pPr>
            <a:endParaRPr lang="cs-CZ" sz="1600" dirty="0" smtClean="0"/>
          </a:p>
          <a:p>
            <a:pPr>
              <a:buFont typeface="Wingdings" pitchFamily="2" charset="2"/>
              <a:buChar char="Ø"/>
            </a:pPr>
            <a:r>
              <a:rPr lang="cs-CZ" sz="1600" b="1" dirty="0" smtClean="0"/>
              <a:t>příčiny metamorfózy</a:t>
            </a:r>
            <a:r>
              <a:rPr lang="cs-CZ" sz="1600" dirty="0" smtClean="0"/>
              <a:t>:</a:t>
            </a:r>
          </a:p>
          <a:p>
            <a:pPr lvl="1">
              <a:buFont typeface="Wingdings" pitchFamily="2" charset="2"/>
              <a:buChar char="Ø"/>
            </a:pPr>
            <a:r>
              <a:rPr lang="cs-CZ" sz="1600" dirty="0" smtClean="0"/>
              <a:t>velký tlak (způsobený nadložím)</a:t>
            </a:r>
          </a:p>
          <a:p>
            <a:pPr lvl="1">
              <a:buFont typeface="Wingdings" pitchFamily="2" charset="2"/>
              <a:buChar char="Ø"/>
            </a:pPr>
            <a:r>
              <a:rPr lang="cs-CZ" sz="1600" dirty="0" smtClean="0"/>
              <a:t>vysoká teplota (hlubší části zemské kůry)</a:t>
            </a:r>
          </a:p>
          <a:p>
            <a:pPr lvl="1">
              <a:buFont typeface="Wingdings" pitchFamily="2" charset="2"/>
              <a:buChar char="Ø"/>
            </a:pPr>
            <a:r>
              <a:rPr lang="cs-CZ" sz="1600" dirty="0" smtClean="0"/>
              <a:t>chemické působení roztoků (horké, vodné)</a:t>
            </a:r>
          </a:p>
          <a:p>
            <a:pPr lvl="1">
              <a:buFont typeface="Wingdings" pitchFamily="2" charset="2"/>
              <a:buChar char="Ø"/>
            </a:pPr>
            <a:r>
              <a:rPr lang="cs-CZ" sz="1600" dirty="0" smtClean="0"/>
              <a:t>blízkost vystupujícího horkého magmatu</a:t>
            </a:r>
          </a:p>
          <a:p>
            <a:pPr>
              <a:buFont typeface="Wingdings" pitchFamily="2" charset="2"/>
              <a:buChar char="Ø"/>
            </a:pPr>
            <a:endParaRPr lang="cs-CZ" sz="1600" dirty="0" smtClean="0"/>
          </a:p>
          <a:p>
            <a:pPr>
              <a:buFont typeface="Wingdings" pitchFamily="2" charset="2"/>
              <a:buChar char="Ø"/>
            </a:pPr>
            <a:r>
              <a:rPr lang="cs-CZ" sz="1600" dirty="0" smtClean="0"/>
              <a:t>čím vyšší je teplota a tlak, tím se tvoří větší </a:t>
            </a:r>
            <a:r>
              <a:rPr lang="cs-CZ" sz="1600" b="1" dirty="0" smtClean="0"/>
              <a:t>krystalová zrna</a:t>
            </a:r>
            <a:endParaRPr lang="cs-CZ" sz="1600" b="1" dirty="0"/>
          </a:p>
        </p:txBody>
      </p:sp>
    </p:spTree>
  </p:cSld>
  <p:clrMapOvr>
    <a:masterClrMapping/>
  </p:clrMapOvr>
  <p:transition spd="slow">
    <p:cover dir="r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500042"/>
            <a:ext cx="8229600" cy="796908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Znaky metamorfitů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500174"/>
            <a:ext cx="8229600" cy="4714908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1600" b="1" dirty="0" smtClean="0"/>
              <a:t>břidličnatost</a:t>
            </a:r>
            <a:r>
              <a:rPr lang="cs-CZ" sz="1600" dirty="0" smtClean="0"/>
              <a:t> – rovnoběžné uspořádání nerostů vlivem tlaku</a:t>
            </a:r>
          </a:p>
          <a:p>
            <a:pPr>
              <a:buFont typeface="Wingdings" pitchFamily="2" charset="2"/>
              <a:buChar char="Ø"/>
            </a:pPr>
            <a:r>
              <a:rPr lang="cs-CZ" sz="1600" dirty="0" smtClean="0"/>
              <a:t>někdy zvrásnění – metamorfity se pak nazývají </a:t>
            </a:r>
            <a:r>
              <a:rPr lang="cs-CZ" sz="1600" b="1" dirty="0" smtClean="0"/>
              <a:t>krystalické břidlice </a:t>
            </a:r>
            <a:endParaRPr lang="cs-CZ" sz="1600" dirty="0" smtClean="0"/>
          </a:p>
          <a:p>
            <a:pPr>
              <a:buFont typeface="Wingdings" pitchFamily="2" charset="2"/>
              <a:buChar char="Ø"/>
            </a:pPr>
            <a:r>
              <a:rPr lang="cs-CZ" sz="1600" b="1" dirty="0" smtClean="0"/>
              <a:t>zvětšení minerálů v hornině</a:t>
            </a:r>
            <a:r>
              <a:rPr lang="cs-CZ" sz="1600" dirty="0" smtClean="0"/>
              <a:t> (vápenec jemnozrnný až celistvý, mramor hrubě zrnitý)</a:t>
            </a:r>
            <a:r>
              <a:rPr lang="cs-CZ" sz="1600" b="1" dirty="0" smtClean="0"/>
              <a:t> </a:t>
            </a:r>
          </a:p>
          <a:p>
            <a:pPr>
              <a:buFont typeface="Wingdings" pitchFamily="2" charset="2"/>
              <a:buChar char="Ø"/>
            </a:pPr>
            <a:endParaRPr lang="cs-CZ" sz="1600" dirty="0" smtClean="0"/>
          </a:p>
          <a:p>
            <a:pPr>
              <a:buFont typeface="Wingdings" pitchFamily="2" charset="2"/>
              <a:buChar char="Ø"/>
            </a:pPr>
            <a:endParaRPr lang="cs-CZ" sz="1600" b="1" dirty="0" smtClean="0"/>
          </a:p>
          <a:p>
            <a:pPr algn="ctr">
              <a:buNone/>
            </a:pPr>
            <a:r>
              <a:rPr lang="cs-CZ" sz="2800" b="1" dirty="0" smtClean="0"/>
              <a:t>Druhy metamorfózy</a:t>
            </a:r>
          </a:p>
          <a:p>
            <a:pPr>
              <a:buNone/>
            </a:pPr>
            <a:endParaRPr lang="cs-CZ" sz="1600" dirty="0" smtClean="0"/>
          </a:p>
          <a:p>
            <a:pPr>
              <a:buFont typeface="Wingdings" pitchFamily="2" charset="2"/>
              <a:buChar char="Ø"/>
            </a:pPr>
            <a:r>
              <a:rPr lang="cs-CZ" sz="1600" b="1" dirty="0" smtClean="0"/>
              <a:t>regionální</a:t>
            </a:r>
            <a:r>
              <a:rPr lang="cs-CZ" sz="1600" dirty="0" smtClean="0"/>
              <a:t> – postihuje rozsáhlé oblasti (působí teplota a tlak)</a:t>
            </a:r>
          </a:p>
          <a:p>
            <a:pPr>
              <a:buFont typeface="Wingdings" pitchFamily="2" charset="2"/>
              <a:buChar char="Ø"/>
            </a:pPr>
            <a:r>
              <a:rPr lang="cs-CZ" sz="1600" b="1" dirty="0" smtClean="0"/>
              <a:t>kontaktní</a:t>
            </a:r>
            <a:r>
              <a:rPr lang="cs-CZ" sz="1600" dirty="0" smtClean="0"/>
              <a:t> – postižení je lokální (působí pouze teplota)</a:t>
            </a:r>
          </a:p>
          <a:p>
            <a:pPr>
              <a:buFont typeface="Wingdings" pitchFamily="2" charset="2"/>
              <a:buChar char="Ø"/>
            </a:pPr>
            <a:r>
              <a:rPr lang="cs-CZ" sz="1600" b="1" dirty="0" smtClean="0"/>
              <a:t>šoková</a:t>
            </a:r>
            <a:r>
              <a:rPr lang="cs-CZ" sz="1600" dirty="0" smtClean="0"/>
              <a:t> – uvolnění tepla při dopadu většího meteoritu (tavenina vymrštěna i na velké vzdálenosti – vltavíny)</a:t>
            </a:r>
          </a:p>
          <a:p>
            <a:pPr>
              <a:buFont typeface="Wingdings" pitchFamily="2" charset="2"/>
              <a:buChar char="Ø"/>
            </a:pPr>
            <a:endParaRPr lang="cs-CZ" sz="1600" dirty="0" smtClean="0"/>
          </a:p>
          <a:p>
            <a:pPr>
              <a:buFont typeface="Wingdings" pitchFamily="2" charset="2"/>
              <a:buChar char="Ø"/>
            </a:pPr>
            <a:r>
              <a:rPr lang="cs-CZ" sz="1600" b="1" dirty="0" smtClean="0"/>
              <a:t>migmatity</a:t>
            </a:r>
          </a:p>
          <a:p>
            <a:pPr lvl="1">
              <a:buFont typeface="Wingdings" pitchFamily="2" charset="2"/>
              <a:buChar char="Ø"/>
            </a:pPr>
            <a:r>
              <a:rPr lang="cs-CZ" sz="1600" dirty="0" smtClean="0"/>
              <a:t>přeměněné horniny s oddělenou světlou a tmavou složkou</a:t>
            </a:r>
            <a:endParaRPr lang="cs-CZ" sz="1600" dirty="0"/>
          </a:p>
        </p:txBody>
      </p:sp>
    </p:spTree>
  </p:cSld>
  <p:clrMapOvr>
    <a:masterClrMapping/>
  </p:clrMapOvr>
  <p:transition spd="slow">
    <p:cover dir="r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1071546"/>
            <a:ext cx="8229600" cy="846158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Co z čeho vznikne</a:t>
            </a:r>
            <a:endParaRPr lang="cs-CZ" sz="2800" b="1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1000100" y="2643182"/>
          <a:ext cx="7186634" cy="1854200"/>
        </p:xfrm>
        <a:graphic>
          <a:graphicData uri="http://schemas.openxmlformats.org/drawingml/2006/table">
            <a:tbl>
              <a:tblPr firstRow="1" bandRow="1">
                <a:solidFill>
                  <a:schemeClr val="accent4">
                    <a:lumMod val="60000"/>
                    <a:lumOff val="40000"/>
                  </a:schemeClr>
                </a:solidFill>
                <a:tableStyleId>{00A15C55-8517-42AA-B614-E9B94910E393}</a:tableStyleId>
              </a:tblPr>
              <a:tblGrid>
                <a:gridCol w="3114668"/>
                <a:gridCol w="4071966"/>
              </a:tblGrid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výchozí hornina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metamorfované horniny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jílová břidlice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fylit -&gt; svor -&gt; (para)rula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vápenec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krystalický vápenec (mramor)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žula, ryolit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(orto)rula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gabro, čedič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zelená břidlice -&gt; amfibolit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>
    <p:cover dir="r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71480"/>
            <a:ext cx="8229600" cy="846158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Praktické využití metamorfitů</a:t>
            </a:r>
            <a:endParaRPr lang="cs-CZ" sz="2800" b="1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714348" y="1535113"/>
            <a:ext cx="3783040" cy="639762"/>
          </a:xfrm>
        </p:spPr>
        <p:txBody>
          <a:bodyPr anchor="ctr">
            <a:normAutofit/>
          </a:bodyPr>
          <a:lstStyle/>
          <a:p>
            <a:r>
              <a:rPr lang="cs-CZ" sz="1600" dirty="0" smtClean="0"/>
              <a:t>fylit</a:t>
            </a:r>
            <a:endParaRPr lang="cs-CZ" sz="1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714348" y="2174875"/>
            <a:ext cx="3500462" cy="611183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1600" dirty="0" smtClean="0"/>
              <a:t>střešní krytina</a:t>
            </a:r>
          </a:p>
          <a:p>
            <a:pPr>
              <a:buNone/>
            </a:pPr>
            <a:r>
              <a:rPr lang="cs-CZ" sz="1600" dirty="0" smtClean="0"/>
              <a:t>(díky výrazné břidličnatosti)</a:t>
            </a:r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>
          <a:xfrm>
            <a:off x="4857752" y="1535113"/>
            <a:ext cx="3829048" cy="639762"/>
          </a:xfrm>
        </p:spPr>
        <p:txBody>
          <a:bodyPr anchor="ctr">
            <a:normAutofit/>
          </a:bodyPr>
          <a:lstStyle/>
          <a:p>
            <a:r>
              <a:rPr lang="cs-CZ" sz="1600" dirty="0" smtClean="0"/>
              <a:t>svor</a:t>
            </a:r>
            <a:endParaRPr lang="cs-CZ" sz="1600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>
          <a:xfrm>
            <a:off x="4857752" y="2174875"/>
            <a:ext cx="3829048" cy="46830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600" dirty="0" smtClean="0"/>
              <a:t>může obsahovat granáty</a:t>
            </a:r>
            <a:endParaRPr lang="cs-CZ" sz="1600" dirty="0"/>
          </a:p>
        </p:txBody>
      </p:sp>
      <p:sp>
        <p:nvSpPr>
          <p:cNvPr id="9" name="Obdélník 8"/>
          <p:cNvSpPr/>
          <p:nvPr/>
        </p:nvSpPr>
        <p:spPr>
          <a:xfrm>
            <a:off x="785786" y="3500439"/>
            <a:ext cx="7572428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1200" dirty="0" smtClean="0"/>
              <a:t> </a:t>
            </a:r>
            <a:r>
              <a:rPr lang="cs-CZ" sz="1200" dirty="0" smtClean="0">
                <a:hlinkClick r:id="rId2"/>
              </a:rPr>
              <a:t>http://kurz.geologie.</a:t>
            </a:r>
            <a:r>
              <a:rPr lang="cs-CZ" sz="1200" dirty="0" err="1" smtClean="0">
                <a:hlinkClick r:id="rId2"/>
              </a:rPr>
              <a:t>sci.muni.cz</a:t>
            </a:r>
            <a:r>
              <a:rPr lang="cs-CZ" sz="1200" dirty="0" smtClean="0">
                <a:hlinkClick r:id="rId2"/>
              </a:rPr>
              <a:t>/kapitola7.htm</a:t>
            </a:r>
            <a:endParaRPr lang="cs-CZ" sz="1200" dirty="0" smtClean="0"/>
          </a:p>
          <a:p>
            <a:pPr>
              <a:buFont typeface="Wingdings" pitchFamily="2" charset="2"/>
              <a:buChar char="Ø"/>
            </a:pPr>
            <a:endParaRPr lang="cs-CZ" sz="1200" dirty="0" smtClean="0"/>
          </a:p>
          <a:p>
            <a:pPr>
              <a:buFont typeface="Wingdings" pitchFamily="2" charset="2"/>
              <a:buChar char="Ø"/>
            </a:pPr>
            <a:r>
              <a:rPr lang="cs-CZ" sz="1200" dirty="0" smtClean="0"/>
              <a:t> </a:t>
            </a:r>
            <a:r>
              <a:rPr lang="cs-CZ" sz="1200" dirty="0" smtClean="0">
                <a:hlinkClick r:id="rId3"/>
              </a:rPr>
              <a:t>http://www.mineralogie-</a:t>
            </a:r>
            <a:r>
              <a:rPr lang="cs-CZ" sz="1200" dirty="0" err="1" smtClean="0">
                <a:hlinkClick r:id="rId3"/>
              </a:rPr>
              <a:t>puchnerova.estranky.cz</a:t>
            </a:r>
            <a:r>
              <a:rPr lang="cs-CZ" sz="1200" dirty="0" smtClean="0">
                <a:hlinkClick r:id="rId3"/>
              </a:rPr>
              <a:t>/fotoalbum/nerosty/horniny/svor.jpg.-.</a:t>
            </a:r>
            <a:r>
              <a:rPr lang="cs-CZ" sz="1200" dirty="0" err="1" smtClean="0">
                <a:hlinkClick r:id="rId3"/>
              </a:rPr>
              <a:t>html</a:t>
            </a:r>
            <a:endParaRPr lang="cs-CZ" sz="1200" dirty="0" smtClean="0"/>
          </a:p>
          <a:p>
            <a:pPr>
              <a:buFont typeface="Wingdings" pitchFamily="2" charset="2"/>
              <a:buChar char="Ø"/>
            </a:pPr>
            <a:endParaRPr lang="cs-CZ" sz="1200" dirty="0" smtClean="0"/>
          </a:p>
          <a:p>
            <a:pPr>
              <a:buFont typeface="Wingdings" pitchFamily="2" charset="2"/>
              <a:buChar char="Ø"/>
            </a:pPr>
            <a:endParaRPr lang="cs-CZ" sz="1200" dirty="0"/>
          </a:p>
        </p:txBody>
      </p:sp>
    </p:spTree>
  </p:cSld>
  <p:clrMapOvr>
    <a:masterClrMapping/>
  </p:clrMapOvr>
  <p:transition spd="slow">
    <p:cover dir="r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57256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Praktické využití metamorfitů</a:t>
            </a:r>
            <a:endParaRPr lang="cs-CZ" sz="2800" b="1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71472" y="1535113"/>
            <a:ext cx="3925916" cy="639762"/>
          </a:xfrm>
        </p:spPr>
        <p:txBody>
          <a:bodyPr anchor="ctr">
            <a:normAutofit/>
          </a:bodyPr>
          <a:lstStyle/>
          <a:p>
            <a:r>
              <a:rPr lang="cs-CZ" sz="1600" dirty="0" smtClean="0"/>
              <a:t>rula</a:t>
            </a:r>
            <a:endParaRPr lang="cs-CZ" sz="16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71472" y="2174875"/>
            <a:ext cx="3925916" cy="396869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600" dirty="0" smtClean="0"/>
              <a:t>silniční štěrk, stavební kámen</a:t>
            </a:r>
            <a:endParaRPr lang="cs-CZ" sz="1600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 anchor="ctr">
            <a:normAutofit/>
          </a:bodyPr>
          <a:lstStyle/>
          <a:p>
            <a:r>
              <a:rPr lang="cs-CZ" sz="1600" dirty="0" smtClean="0"/>
              <a:t>krystalický vápenec (mramor)</a:t>
            </a:r>
            <a:endParaRPr lang="cs-CZ" sz="16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6869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600" dirty="0" smtClean="0"/>
              <a:t>dekorační kámen, obklady, sochy</a:t>
            </a:r>
            <a:endParaRPr lang="cs-CZ" sz="16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4876" y="2928934"/>
            <a:ext cx="3657600" cy="2809875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10" name="Obdélník 9"/>
          <p:cNvSpPr/>
          <p:nvPr/>
        </p:nvSpPr>
        <p:spPr>
          <a:xfrm>
            <a:off x="642910" y="3000372"/>
            <a:ext cx="342902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>
                <a:hlinkClick r:id="rId3"/>
              </a:rPr>
              <a:t>http://flexiblelearning.auckland.ac.nz/rocks_minerals/rocks/gneiss.html</a:t>
            </a:r>
            <a:endParaRPr lang="cs-CZ" sz="1200" dirty="0" smtClean="0"/>
          </a:p>
          <a:p>
            <a:endParaRPr lang="cs-CZ" sz="1200" dirty="0"/>
          </a:p>
        </p:txBody>
      </p:sp>
    </p:spTree>
  </p:cSld>
  <p:clrMapOvr>
    <a:masterClrMapping/>
  </p:clrMapOvr>
  <p:transition spd="slow">
    <p:cover dir="rd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Praktické využití metamorfitů</a:t>
            </a:r>
            <a:endParaRPr lang="cs-CZ" sz="2800" b="1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 anchor="ctr">
            <a:normAutofit/>
          </a:bodyPr>
          <a:lstStyle/>
          <a:p>
            <a:r>
              <a:rPr lang="cs-CZ" sz="1600" dirty="0" smtClean="0"/>
              <a:t>amfibolit</a:t>
            </a:r>
            <a:endParaRPr lang="cs-CZ" sz="1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46830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600" dirty="0" smtClean="0"/>
              <a:t>silniční štěrk, dekorační kámen</a:t>
            </a:r>
            <a:endParaRPr lang="cs-CZ" sz="1600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/>
        <p:txBody>
          <a:bodyPr anchor="ctr">
            <a:normAutofit/>
          </a:bodyPr>
          <a:lstStyle/>
          <a:p>
            <a:r>
              <a:rPr lang="cs-CZ" sz="1600" dirty="0" smtClean="0"/>
              <a:t>migmatit</a:t>
            </a:r>
            <a:endParaRPr lang="cs-CZ" sz="1600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61118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600" dirty="0" smtClean="0"/>
              <a:t>drtí se na štěrk, dekorační kámen</a:t>
            </a:r>
            <a:endParaRPr lang="cs-CZ" sz="1600" dirty="0"/>
          </a:p>
        </p:txBody>
      </p:sp>
      <p:sp>
        <p:nvSpPr>
          <p:cNvPr id="9" name="Obdélník 8"/>
          <p:cNvSpPr/>
          <p:nvPr/>
        </p:nvSpPr>
        <p:spPr>
          <a:xfrm>
            <a:off x="571472" y="3143248"/>
            <a:ext cx="7929618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>
                <a:hlinkClick r:id="rId2"/>
              </a:rPr>
              <a:t>http://geology.</a:t>
            </a:r>
            <a:r>
              <a:rPr lang="cs-CZ" sz="1200" dirty="0" err="1" smtClean="0">
                <a:hlinkClick r:id="rId2"/>
              </a:rPr>
              <a:t>about.com</a:t>
            </a:r>
            <a:r>
              <a:rPr lang="cs-CZ" sz="1200" dirty="0" smtClean="0">
                <a:hlinkClick r:id="rId2"/>
              </a:rPr>
              <a:t>/od/</a:t>
            </a:r>
            <a:r>
              <a:rPr lang="cs-CZ" sz="1200" dirty="0" err="1" smtClean="0">
                <a:hlinkClick r:id="rId2"/>
              </a:rPr>
              <a:t>rocks</a:t>
            </a:r>
            <a:r>
              <a:rPr lang="cs-CZ" sz="1200" dirty="0" smtClean="0">
                <a:hlinkClick r:id="rId2"/>
              </a:rPr>
              <a:t>/</a:t>
            </a:r>
            <a:r>
              <a:rPr lang="cs-CZ" sz="1200" dirty="0" err="1" smtClean="0">
                <a:hlinkClick r:id="rId2"/>
              </a:rPr>
              <a:t>ig</a:t>
            </a:r>
            <a:r>
              <a:rPr lang="cs-CZ" sz="1200" dirty="0" smtClean="0">
                <a:hlinkClick r:id="rId2"/>
              </a:rPr>
              <a:t>/</a:t>
            </a:r>
            <a:r>
              <a:rPr lang="cs-CZ" sz="1200" dirty="0" err="1" smtClean="0">
                <a:hlinkClick r:id="rId2"/>
              </a:rPr>
              <a:t>metrockindex</a:t>
            </a:r>
            <a:r>
              <a:rPr lang="cs-CZ" sz="1200" dirty="0" smtClean="0">
                <a:hlinkClick r:id="rId2"/>
              </a:rPr>
              <a:t>/</a:t>
            </a:r>
            <a:r>
              <a:rPr lang="cs-CZ" sz="1200" dirty="0" err="1" smtClean="0">
                <a:hlinkClick r:id="rId2"/>
              </a:rPr>
              <a:t>rocpicamphibolite.htm</a:t>
            </a:r>
            <a:endParaRPr lang="cs-CZ" sz="1200" dirty="0" smtClean="0"/>
          </a:p>
          <a:p>
            <a:endParaRPr lang="cs-CZ" sz="1200" dirty="0" smtClean="0"/>
          </a:p>
          <a:p>
            <a:r>
              <a:rPr lang="cs-CZ" sz="1200" dirty="0" smtClean="0">
                <a:hlinkClick r:id="rId3"/>
              </a:rPr>
              <a:t>http://www.</a:t>
            </a:r>
            <a:r>
              <a:rPr lang="cs-CZ" sz="1200" dirty="0" err="1" smtClean="0">
                <a:hlinkClick r:id="rId3"/>
              </a:rPr>
              <a:t>gweb.cz</a:t>
            </a:r>
            <a:r>
              <a:rPr lang="cs-CZ" sz="1200" dirty="0" smtClean="0">
                <a:hlinkClick r:id="rId3"/>
              </a:rPr>
              <a:t>/dotazy/d-173/</a:t>
            </a:r>
            <a:endParaRPr lang="cs-CZ" sz="1200" dirty="0" smtClean="0"/>
          </a:p>
          <a:p>
            <a:endParaRPr lang="cs-CZ" sz="1200" dirty="0" smtClean="0"/>
          </a:p>
          <a:p>
            <a:endParaRPr lang="cs-CZ" sz="1200" dirty="0"/>
          </a:p>
        </p:txBody>
      </p:sp>
    </p:spTree>
  </p:cSld>
  <p:clrMapOvr>
    <a:masterClrMapping/>
  </p:clrMapOvr>
  <p:transition spd="slow">
    <p:cover dir="rd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428604"/>
            <a:ext cx="8229600" cy="714380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Zajímavost - vltavíny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214422"/>
            <a:ext cx="8229600" cy="2428892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1600" b="1" dirty="0" smtClean="0"/>
              <a:t>naleziště</a:t>
            </a:r>
            <a:r>
              <a:rPr lang="cs-CZ" sz="1600" dirty="0" smtClean="0"/>
              <a:t> – jižní Čechy (vodní nádrž Římov)</a:t>
            </a:r>
          </a:p>
          <a:p>
            <a:pPr>
              <a:buFont typeface="Wingdings" pitchFamily="2" charset="2"/>
              <a:buChar char="Ø"/>
            </a:pPr>
            <a:r>
              <a:rPr lang="cs-CZ" sz="1600" b="1" dirty="0" smtClean="0"/>
              <a:t>původ</a:t>
            </a:r>
            <a:r>
              <a:rPr lang="cs-CZ" sz="1600" dirty="0" smtClean="0"/>
              <a:t> – kráter Riess u města Nördlingen v Německu (100 km východně</a:t>
            </a:r>
          </a:p>
          <a:p>
            <a:pPr>
              <a:buNone/>
            </a:pPr>
            <a:r>
              <a:rPr lang="cs-CZ" sz="1600" dirty="0" smtClean="0"/>
              <a:t>                   od Stuttgartu)</a:t>
            </a:r>
          </a:p>
          <a:p>
            <a:pPr>
              <a:buFont typeface="Wingdings" pitchFamily="2" charset="2"/>
              <a:buChar char="Ø"/>
            </a:pPr>
            <a:r>
              <a:rPr lang="cs-CZ" sz="1600" b="1" dirty="0" smtClean="0"/>
              <a:t>vznik</a:t>
            </a:r>
            <a:r>
              <a:rPr lang="cs-CZ" sz="1600" dirty="0" smtClean="0"/>
              <a:t> – šokovou proměnou po dopadu meteoritu</a:t>
            </a:r>
          </a:p>
          <a:p>
            <a:pPr>
              <a:buFont typeface="Wingdings" pitchFamily="2" charset="2"/>
              <a:buChar char="Ø"/>
            </a:pPr>
            <a:endParaRPr lang="cs-CZ" sz="1600" dirty="0" smtClean="0"/>
          </a:p>
          <a:p>
            <a:pPr>
              <a:buFont typeface="Wingdings" pitchFamily="2" charset="2"/>
              <a:buChar char="Ø"/>
            </a:pPr>
            <a:r>
              <a:rPr lang="cs-CZ" sz="1600" b="1" dirty="0" smtClean="0"/>
              <a:t>úkol</a:t>
            </a:r>
            <a:r>
              <a:rPr lang="cs-CZ" sz="1600" dirty="0" smtClean="0"/>
              <a:t> – v atlase vyhledej Stuttgart a České Budějovice</a:t>
            </a:r>
          </a:p>
          <a:p>
            <a:pPr>
              <a:buNone/>
            </a:pPr>
            <a:r>
              <a:rPr lang="cs-CZ" sz="1600" dirty="0" smtClean="0"/>
              <a:t>            - podle měřítka mapy vypočítej, na jakou vzdálenost byly vltavíny  </a:t>
            </a:r>
          </a:p>
          <a:p>
            <a:pPr>
              <a:buNone/>
            </a:pPr>
            <a:r>
              <a:rPr lang="cs-CZ" sz="1600" dirty="0" smtClean="0"/>
              <a:t>              přemístěny</a:t>
            </a:r>
            <a:endParaRPr lang="cs-CZ" sz="1600" dirty="0"/>
          </a:p>
        </p:txBody>
      </p:sp>
      <p:pic>
        <p:nvPicPr>
          <p:cNvPr id="25602" name="Picture 2" descr="http://web.vscht.cz/hrotkovr/rusalka/clanky/iluminace/moldavit.JPG"/>
          <p:cNvPicPr>
            <a:picLocks noChangeAspect="1" noChangeArrowheads="1"/>
          </p:cNvPicPr>
          <p:nvPr/>
        </p:nvPicPr>
        <p:blipFill>
          <a:blip r:embed="rId2" cstate="print"/>
          <a:srcRect t="6494" b="9090"/>
          <a:stretch>
            <a:fillRect/>
          </a:stretch>
        </p:blipFill>
        <p:spPr bwMode="auto">
          <a:xfrm>
            <a:off x="2750331" y="3786190"/>
            <a:ext cx="3643338" cy="2166024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</p:cSld>
  <p:clrMapOvr>
    <a:masterClrMapping/>
  </p:clrMapOvr>
  <p:transition spd="slow">
    <p:cover dir="rd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052736"/>
            <a:ext cx="8229600" cy="1143000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Řešení úkolu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852936"/>
            <a:ext cx="8229600" cy="471478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1600" dirty="0" smtClean="0"/>
              <a:t>vzdálenost Stuttgart – České Budějovice je přibližně 375 km</a:t>
            </a:r>
            <a:endParaRPr lang="cs-CZ" sz="1600" dirty="0"/>
          </a:p>
        </p:txBody>
      </p:sp>
    </p:spTree>
  </p:cSld>
  <p:clrMapOvr>
    <a:masterClrMapping/>
  </p:clrMapOvr>
  <p:transition spd="slow">
    <p:cover dir="rd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24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Citace</a:t>
            </a:r>
            <a:endParaRPr lang="cs-CZ" sz="2400" b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400304"/>
          </a:xfrm>
        </p:spPr>
        <p:txBody>
          <a:bodyPr>
            <a:normAutofit fontScale="77500" lnSpcReduction="20000"/>
          </a:bodyPr>
          <a:lstStyle/>
          <a:p>
            <a:endParaRPr lang="cs-CZ" sz="1900" dirty="0" smtClean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1800" dirty="0">
                <a:latin typeface="Verdana" pitchFamily="34" charset="0"/>
                <a:ea typeface="Verdana" pitchFamily="34" charset="0"/>
                <a:cs typeface="Verdana" pitchFamily="34" charset="0"/>
              </a:rPr>
              <a:t>i</a:t>
            </a:r>
            <a:r>
              <a:rPr lang="cs-CZ" sz="18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lustrace</a:t>
            </a:r>
            <a:r>
              <a:rPr lang="cs-CZ" sz="18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: </a:t>
            </a:r>
            <a:r>
              <a:rPr lang="cs-CZ" sz="1800" dirty="0" smtClean="0">
                <a:latin typeface="Verdana" pitchFamily="34" charset="0"/>
                <a:ea typeface="Verdana" pitchFamily="34" charset="0"/>
                <a:cs typeface="Verdana" pitchFamily="34" charset="0"/>
                <a:hlinkClick r:id="rId2"/>
              </a:rPr>
              <a:t>www.office.microsoft.com</a:t>
            </a:r>
            <a:endParaRPr lang="cs-CZ" sz="1800" dirty="0" smtClean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18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RAAB, H. </a:t>
            </a:r>
            <a:r>
              <a:rPr lang="cs-CZ" sz="1800" i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cs.wikipedia.org</a:t>
            </a:r>
            <a:r>
              <a:rPr lang="cs-CZ" sz="18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[online]. 2. 1. 2006, 13:46 [cit. 2012-02-05]. </a:t>
            </a:r>
            <a:r>
              <a:rPr lang="cs-CZ" sz="1800" dirty="0" smtClean="0"/>
              <a:t>Soubor:Moldavite Besednice.jpg</a:t>
            </a:r>
            <a:r>
              <a:rPr lang="cs-CZ" sz="18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. Dostupné z WWW: &lt;http://cs.wikipedia.org/wiki/Soubor:Moldavite_Besednice.jpg&gt;.</a:t>
            </a:r>
          </a:p>
          <a:p>
            <a:endParaRPr lang="cs-CZ" sz="1800" dirty="0" smtClean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1800" dirty="0">
                <a:latin typeface="Verdana" pitchFamily="34" charset="0"/>
                <a:ea typeface="Verdana" pitchFamily="34" charset="0"/>
                <a:cs typeface="Verdana" pitchFamily="34" charset="0"/>
              </a:rPr>
              <a:t>Školní atlas světa. 7. vyd. Praha : Kartografie, 2002. ISBN 80-7011-582-3. s. 76.</a:t>
            </a:r>
          </a:p>
          <a:p>
            <a:endParaRPr lang="cs-CZ" sz="18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endParaRPr lang="cs-CZ" sz="1800" dirty="0" smtClean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18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vlastní tvorba </a:t>
            </a:r>
            <a:endParaRPr lang="cs-CZ" sz="18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>
              <a:buNone/>
            </a:pPr>
            <a:r>
              <a:rPr lang="cs-CZ" sz="1800" dirty="0">
                <a:latin typeface="Verdana" pitchFamily="34" charset="0"/>
                <a:ea typeface="Verdana" pitchFamily="34" charset="0"/>
                <a:cs typeface="Verdana" pitchFamily="34" charset="0"/>
              </a:rPr>
              <a:t> </a:t>
            </a:r>
            <a:endParaRPr lang="cs-CZ" sz="24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</p:cSld>
  <p:clrMapOvr>
    <a:masterClrMapping/>
  </p:clrMapOvr>
  <p:transition spd="slow">
    <p:cover dir="rd"/>
  </p:transition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Vlastní 1">
      <a:majorFont>
        <a:latin typeface="Verdana"/>
        <a:ea typeface=""/>
        <a:cs typeface=""/>
      </a:majorFont>
      <a:minorFont>
        <a:latin typeface="Verdan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458</TotalTime>
  <Words>458</Words>
  <Application>Microsoft Office PowerPoint</Application>
  <PresentationFormat>Předvádění na obrazovce (4:3)</PresentationFormat>
  <Paragraphs>140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 </vt:lpstr>
      <vt:lpstr>Anotace </vt:lpstr>
      <vt:lpstr>Přeměněné (metamorfované) horniny</vt:lpstr>
      <vt:lpstr>Vznik přeměněných hornin</vt:lpstr>
      <vt:lpstr>Příčiny přeměny hornin</vt:lpstr>
      <vt:lpstr>Znaky metamorfitů</vt:lpstr>
      <vt:lpstr>Co z čeho vznikne</vt:lpstr>
      <vt:lpstr>Praktické využití metamorfitů</vt:lpstr>
      <vt:lpstr>Praktické využití metamorfitů</vt:lpstr>
      <vt:lpstr>Praktické využití metamorfitů</vt:lpstr>
      <vt:lpstr>Zajímavost - vltavíny</vt:lpstr>
      <vt:lpstr>Řešení úkolu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Vyvřelé (magmatické) horniny</dc:title>
  <dc:creator>Romy</dc:creator>
  <cp:lastModifiedBy>Romy</cp:lastModifiedBy>
  <cp:revision>42</cp:revision>
  <dcterms:created xsi:type="dcterms:W3CDTF">2012-01-22T14:16:47Z</dcterms:created>
  <dcterms:modified xsi:type="dcterms:W3CDTF">2012-05-19T13:09:44Z</dcterms:modified>
</cp:coreProperties>
</file>