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7" r:id="rId1"/>
    <p:sldMasterId id="2147483787" r:id="rId2"/>
  </p:sldMasterIdLst>
  <p:sldIdLst>
    <p:sldId id="267" r:id="rId3"/>
    <p:sldId id="266" r:id="rId4"/>
    <p:sldId id="256" r:id="rId5"/>
    <p:sldId id="258" r:id="rId6"/>
    <p:sldId id="259" r:id="rId7"/>
    <p:sldId id="257" r:id="rId8"/>
    <p:sldId id="260" r:id="rId9"/>
    <p:sldId id="261" r:id="rId10"/>
    <p:sldId id="262" r:id="rId11"/>
    <p:sldId id="263" r:id="rId12"/>
    <p:sldId id="264" r:id="rId13"/>
    <p:sldId id="265" r:id="rId14"/>
    <p:sldId id="268" r:id="rId15"/>
    <p:sldId id="269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DA2EA84-CF23-42CF-9B81-2D00C3373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0DA2EA84-CF23-42CF-9B81-2D00C33736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744832-A754-441F-B871-4FD5E0EAEB2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A2EA84-CF23-42CF-9B81-2D00C3373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B4744832-A754-441F-B871-4FD5E0EAEB2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0DA2EA84-CF23-42CF-9B81-2D00C3373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B4744832-A754-441F-B871-4FD5E0EAEB2B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DA2EA84-CF23-42CF-9B81-2D00C33736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789" r:id="rId2"/>
    <p:sldLayoutId id="2147483790" r:id="rId3"/>
    <p:sldLayoutId id="2147483791" r:id="rId4"/>
    <p:sldLayoutId id="2147483792" r:id="rId5"/>
    <p:sldLayoutId id="2147483793" r:id="rId6"/>
    <p:sldLayoutId id="2147483794" r:id="rId7"/>
    <p:sldLayoutId id="2147483795" r:id="rId8"/>
    <p:sldLayoutId id="2147483796" r:id="rId9"/>
    <p:sldLayoutId id="2147483797" r:id="rId10"/>
    <p:sldLayoutId id="214748379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50759"/>
            <a:ext cx="777686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PŘEDMĚT: </a:t>
            </a:r>
            <a:r>
              <a:rPr lang="cs-CZ" b="1" dirty="0" smtClean="0"/>
              <a:t>Chemie</a:t>
            </a:r>
            <a:endParaRPr lang="cs-CZ" b="1" dirty="0"/>
          </a:p>
          <a:p>
            <a:r>
              <a:rPr lang="cs-CZ" dirty="0"/>
              <a:t>ROČNÍK</a:t>
            </a:r>
            <a:r>
              <a:rPr lang="cs-CZ" dirty="0" smtClean="0"/>
              <a:t>: </a:t>
            </a:r>
            <a:r>
              <a:rPr lang="cs-CZ" b="1" dirty="0" smtClean="0"/>
              <a:t>8. ročník</a:t>
            </a:r>
            <a:endParaRPr lang="cs-CZ" b="1" dirty="0"/>
          </a:p>
          <a:p>
            <a:r>
              <a:rPr lang="cs-CZ" dirty="0"/>
              <a:t>TÉMA</a:t>
            </a:r>
            <a:r>
              <a:rPr lang="cs-CZ" dirty="0" smtClean="0"/>
              <a:t>: </a:t>
            </a:r>
            <a:r>
              <a:rPr lang="cs-CZ" b="1" dirty="0" smtClean="0"/>
              <a:t>Oxidy - vzorce</a:t>
            </a:r>
            <a:endParaRPr lang="cs-CZ" b="1" dirty="0"/>
          </a:p>
          <a:p>
            <a:r>
              <a:rPr lang="cs-CZ" dirty="0"/>
              <a:t>AUTOR</a:t>
            </a:r>
            <a:r>
              <a:rPr lang="cs-CZ" dirty="0" smtClean="0"/>
              <a:t>: </a:t>
            </a:r>
            <a:r>
              <a:rPr lang="cs-CZ" b="1" dirty="0" smtClean="0"/>
              <a:t>Ing. Pavla Zezulová</a:t>
            </a:r>
            <a:endParaRPr lang="cs-CZ" b="1" dirty="0"/>
          </a:p>
          <a:p>
            <a:r>
              <a:rPr lang="cs-CZ" dirty="0"/>
              <a:t>DATUM VYTVOŘENÍ</a:t>
            </a:r>
            <a:r>
              <a:rPr lang="cs-CZ" dirty="0" smtClean="0"/>
              <a:t>: </a:t>
            </a:r>
            <a:r>
              <a:rPr lang="cs-CZ" b="1" dirty="0" smtClean="0"/>
              <a:t>27. 3. 2012</a:t>
            </a:r>
            <a:endParaRPr lang="cs-CZ" b="1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VY_32_INOVACE_17_PZ</a:t>
            </a:r>
            <a:endParaRPr lang="cs-CZ" sz="2800" b="1" dirty="0">
              <a:solidFill>
                <a:srgbClr val="C00000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84914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88640"/>
            <a:ext cx="9126216" cy="55707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Anotace</a:t>
            </a:r>
          </a:p>
          <a:p>
            <a:r>
              <a:rPr lang="cs-CZ" dirty="0" smtClean="0"/>
              <a:t>Výukový materiál je určen pro žáky osmého ročníku. Má žákům usnadnit učení vzorců oxidů. Navazuje na předchozí znalosti žáků z odvozování jiných dvouprvkových sloučenin – halogenidů. Žáci při odvozování využívají stejný algoritmus :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dirty="0" smtClean="0"/>
              <a:t>název oxidu – dle kladného oxidačního čísla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dirty="0" smtClean="0"/>
              <a:t>zapsání  značek  ve správném pořadí a doplnění oxidačních čísel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dirty="0" smtClean="0"/>
              <a:t>použití křížového pravidla pro určení počtu atomů jednotlivých prvků (u sudých počtů  atomů použít pro krácení společného dělitele)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dirty="0" smtClean="0"/>
              <a:t>konečný zápis vzorce</a:t>
            </a:r>
          </a:p>
          <a:p>
            <a:pPr marL="342900" indent="-342900">
              <a:buFont typeface="Wingdings" pitchFamily="2" charset="2"/>
              <a:buChar char="§"/>
            </a:pPr>
            <a:r>
              <a:rPr lang="cs-CZ" dirty="0" smtClean="0"/>
              <a:t>odvození slučovacího poměru </a:t>
            </a:r>
            <a:r>
              <a:rPr lang="cs-CZ" dirty="0" smtClean="0"/>
              <a:t>(z </a:t>
            </a:r>
            <a:r>
              <a:rPr lang="cs-CZ" dirty="0" smtClean="0"/>
              <a:t>počtu atomů prvků ve vzorci)</a:t>
            </a:r>
          </a:p>
          <a:p>
            <a:r>
              <a:rPr lang="cs-CZ" dirty="0" smtClean="0"/>
              <a:t>Pro větší názornost jsou použity postupné animace. </a:t>
            </a:r>
          </a:p>
          <a:p>
            <a:r>
              <a:rPr lang="cs-CZ" dirty="0" smtClean="0"/>
              <a:t>Žáci postupně zaplní úvodní tabulku. Pokud jsou žáci poslední vzorce schopni samostatně odvozovat , lze  materiál použít jen ke kontrole jejich práce.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Pilotáž</a:t>
            </a:r>
          </a:p>
          <a:p>
            <a:r>
              <a:rPr lang="cs-CZ" dirty="0" smtClean="0"/>
              <a:t>Materiál byl pilotován ve dvou třídách osmého ročníku. Žáci oceňují jeho srozumitelnost, přehlednost. Žáci  vcelku rychle pochopili princip tvorby vzorců – slabším žákům dělalo problém krácení počtu atomů.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3032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827584" y="1412776"/>
            <a:ext cx="7520940" cy="2160240"/>
          </a:xfrm>
        </p:spPr>
        <p:txBody>
          <a:bodyPr/>
          <a:lstStyle/>
          <a:p>
            <a:pPr algn="ctr"/>
            <a:r>
              <a:rPr lang="cs-CZ" sz="9600" dirty="0" smtClean="0">
                <a:solidFill>
                  <a:schemeClr val="accent2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OXIDY</a:t>
            </a:r>
            <a:r>
              <a:rPr lang="cs-CZ" sz="9600" dirty="0" smtClean="0">
                <a:solidFill>
                  <a:schemeClr val="accent2"/>
                </a:solidFill>
              </a:rPr>
              <a:t> </a:t>
            </a:r>
            <a:r>
              <a:rPr lang="cs-CZ" sz="6000" b="1" cap="none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</a:rPr>
              <a:t>-</a:t>
            </a:r>
            <a:r>
              <a:rPr lang="cs-CZ" sz="6000" dirty="0" smtClean="0"/>
              <a:t> </a:t>
            </a:r>
            <a:r>
              <a:rPr lang="cs-CZ" sz="5400" b="1" cap="none" spc="200" dirty="0" smtClean="0">
                <a:ln w="29210">
                  <a:solidFill>
                    <a:schemeClr val="accent3">
                      <a:tint val="10000"/>
                    </a:schemeClr>
                  </a:solidFill>
                </a:ln>
                <a:solidFill>
                  <a:schemeClr val="accent3">
                    <a:satMod val="200000"/>
                    <a:alpha val="50000"/>
                  </a:schemeClr>
                </a:solidFill>
                <a:effectLst>
                  <a:innerShdw blurRad="50800" dist="50800" dir="8100000">
                    <a:srgbClr val="7D7D7D">
                      <a:alpha val="73000"/>
                    </a:srgbClr>
                  </a:innerShdw>
                </a:effectLst>
                <a:latin typeface="Arial Black" pitchFamily="34" charset="0"/>
              </a:rPr>
              <a:t>vzorce</a:t>
            </a:r>
            <a:endParaRPr lang="cs-CZ" sz="5400" b="1" cap="none" spc="200" dirty="0">
              <a:ln w="29210">
                <a:solidFill>
                  <a:schemeClr val="accent3">
                    <a:tint val="10000"/>
                  </a:schemeClr>
                </a:solidFill>
              </a:ln>
              <a:solidFill>
                <a:schemeClr val="accent3">
                  <a:satMod val="200000"/>
                  <a:alpha val="50000"/>
                </a:schemeClr>
              </a:solidFill>
              <a:effectLst>
                <a:innerShdw blurRad="50800" dist="50800" dir="8100000">
                  <a:srgbClr val="7D7D7D">
                    <a:alpha val="73000"/>
                  </a:srgbClr>
                </a:innerShdw>
              </a:effectLst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3465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67421815"/>
              </p:ext>
            </p:extLst>
          </p:nvPr>
        </p:nvGraphicFramePr>
        <p:xfrm>
          <a:off x="683568" y="476672"/>
          <a:ext cx="7464152" cy="57926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52092"/>
                <a:gridCol w="2472444"/>
                <a:gridCol w="1296144"/>
                <a:gridCol w="1343472"/>
              </a:tblGrid>
              <a:tr h="640071">
                <a:tc>
                  <a:txBody>
                    <a:bodyPr/>
                    <a:lstStyle/>
                    <a:p>
                      <a:r>
                        <a:rPr lang="cs-CZ" b="1" dirty="0" smtClean="0"/>
                        <a:t>Název oxidu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Odvození vzorce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vzorec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Slučovací poměr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64007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13731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cap="none" dirty="0" smtClean="0">
                <a:solidFill>
                  <a:schemeClr val="tx1"/>
                </a:solidFill>
                <a:latin typeface="Arial Black" pitchFamily="34" charset="0"/>
              </a:rPr>
              <a:t> </a:t>
            </a:r>
            <a:r>
              <a:rPr lang="cs-CZ" sz="6000" b="1" cap="none" dirty="0" smtClean="0">
                <a:solidFill>
                  <a:schemeClr val="tx1"/>
                </a:solidFill>
                <a:latin typeface="+mn-lt"/>
              </a:rPr>
              <a:t>oxid sod</a:t>
            </a:r>
            <a:r>
              <a:rPr lang="cs-CZ" sz="6000" b="1" cap="none" dirty="0" smtClean="0">
                <a:solidFill>
                  <a:srgbClr val="FF0000"/>
                </a:solidFill>
                <a:latin typeface="+mn-lt"/>
              </a:rPr>
              <a:t>ný</a:t>
            </a:r>
            <a:endParaRPr lang="cs-CZ" sz="6000" b="1" cap="none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30032" y="1982119"/>
            <a:ext cx="176683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Na O</a:t>
            </a:r>
            <a:endParaRPr lang="cs-CZ" sz="6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72316" y="1668472"/>
            <a:ext cx="7182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-II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103440" y="1668472"/>
            <a:ext cx="2936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02700" y="2618115"/>
            <a:ext cx="2388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07886" y="2618115"/>
            <a:ext cx="393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20" name="Přímá spojnice se šipkou 19"/>
          <p:cNvCxnSpPr/>
          <p:nvPr/>
        </p:nvCxnSpPr>
        <p:spPr>
          <a:xfrm>
            <a:off x="4441553" y="2139083"/>
            <a:ext cx="783853" cy="61085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4446984" y="2149118"/>
            <a:ext cx="660902" cy="61085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3193476" y="3759694"/>
            <a:ext cx="25070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Na</a:t>
            </a:r>
            <a:r>
              <a:rPr lang="cs-CZ" sz="6000" b="1" baseline="-25000" dirty="0" smtClean="0"/>
              <a:t>2</a:t>
            </a:r>
            <a:r>
              <a:rPr lang="cs-CZ" sz="6000" b="1" dirty="0" smtClean="0"/>
              <a:t>O</a:t>
            </a:r>
            <a:endParaRPr lang="cs-CZ" sz="60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713993" y="5441383"/>
            <a:ext cx="14551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2:1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xmlns="" val="32610293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37" grpId="0"/>
      <p:bldP spid="3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cap="none" dirty="0" smtClean="0">
                <a:solidFill>
                  <a:schemeClr val="tx1"/>
                </a:solidFill>
                <a:latin typeface="+mn-lt"/>
              </a:rPr>
              <a:t>oxid vápe</a:t>
            </a:r>
            <a:r>
              <a:rPr lang="cs-CZ" sz="6000" b="1" cap="none" dirty="0" smtClean="0">
                <a:solidFill>
                  <a:srgbClr val="FF0000"/>
                </a:solidFill>
                <a:latin typeface="+mn-lt"/>
              </a:rPr>
              <a:t>natý</a:t>
            </a:r>
            <a:endParaRPr lang="cs-CZ" sz="6000" b="1" cap="none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03848" y="2006386"/>
            <a:ext cx="27363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Ca O</a:t>
            </a:r>
            <a:endParaRPr lang="cs-CZ" sz="6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1832592"/>
            <a:ext cx="5886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-II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71918" y="1847690"/>
            <a:ext cx="4154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II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687416" y="2196278"/>
            <a:ext cx="521971" cy="63587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4667192" y="2203758"/>
            <a:ext cx="521971" cy="63686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4253296" y="2659558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</a:t>
            </a:r>
            <a:endParaRPr lang="cs-CZ" sz="32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53270" y="2659559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2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17050" y="4077072"/>
            <a:ext cx="227981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/>
              <a:t>CaO</a:t>
            </a:r>
            <a:endParaRPr lang="cs-CZ" sz="6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38766" y="5589239"/>
            <a:ext cx="13934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1:1</a:t>
            </a:r>
            <a:endParaRPr lang="cs-CZ" sz="6000" b="1" dirty="0"/>
          </a:p>
        </p:txBody>
      </p:sp>
      <p:sp>
        <p:nvSpPr>
          <p:cNvPr id="19" name="TextovéPole 18"/>
          <p:cNvSpPr txBox="1"/>
          <p:nvPr/>
        </p:nvSpPr>
        <p:spPr>
          <a:xfrm rot="10800000" flipV="1">
            <a:off x="3554942" y="3276272"/>
            <a:ext cx="11324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2:2=1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209387" y="3244333"/>
            <a:ext cx="9749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2:2=1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5833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14" grpId="0"/>
      <p:bldP spid="15" grpId="0"/>
      <p:bldP spid="16" grpId="0"/>
      <p:bldP spid="17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85887" y="2348561"/>
            <a:ext cx="179889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Al O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90465" y="2207830"/>
            <a:ext cx="5886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-II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69857" y="2147727"/>
            <a:ext cx="5309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III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31304" y="2731959"/>
            <a:ext cx="35779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b="1" dirty="0" smtClean="0"/>
              <a:t>2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23675" y="2982425"/>
            <a:ext cx="243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3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389094" y="2611080"/>
            <a:ext cx="581456" cy="61197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4366164" y="2611080"/>
            <a:ext cx="557511" cy="61197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446989" y="3933056"/>
            <a:ext cx="2157963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Al</a:t>
            </a:r>
            <a:r>
              <a:rPr lang="cs-CZ" sz="6000" b="1" baseline="-25000" dirty="0" smtClean="0"/>
              <a:t>2</a:t>
            </a:r>
            <a:r>
              <a:rPr lang="cs-CZ" sz="6000" b="1" dirty="0" smtClean="0"/>
              <a:t>O</a:t>
            </a:r>
            <a:r>
              <a:rPr lang="cs-CZ" sz="6000" b="1" baseline="-25000" dirty="0" smtClean="0"/>
              <a:t>3</a:t>
            </a:r>
            <a:endParaRPr lang="cs-CZ" sz="6000" b="1" baseline="-25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44191" y="5537326"/>
            <a:ext cx="147668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2:3 </a:t>
            </a:r>
            <a:endParaRPr lang="cs-CZ" sz="6000" b="1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cap="none" dirty="0" smtClean="0">
                <a:solidFill>
                  <a:schemeClr val="tx1"/>
                </a:solidFill>
                <a:latin typeface="+mn-lt"/>
              </a:rPr>
              <a:t>oxid hlin</a:t>
            </a:r>
            <a:r>
              <a:rPr lang="cs-CZ" sz="6000" b="1" cap="none" dirty="0" smtClean="0">
                <a:solidFill>
                  <a:srgbClr val="FF0000"/>
                </a:solidFill>
                <a:latin typeface="+mn-lt"/>
              </a:rPr>
              <a:t>itý</a:t>
            </a:r>
            <a:endParaRPr lang="cs-CZ" sz="6000" b="1" cap="none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637600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16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660514" y="1948081"/>
            <a:ext cx="185980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C  O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26007" y="1782869"/>
            <a:ext cx="5886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-II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77545" y="1782869"/>
            <a:ext cx="5870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IV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54593" y="2605091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 flipH="1">
            <a:off x="5363383" y="2605092"/>
            <a:ext cx="3138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4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750308" y="2214822"/>
            <a:ext cx="654909" cy="5908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4668489" y="2214822"/>
            <a:ext cx="775078" cy="5908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3960116" y="4005064"/>
            <a:ext cx="171713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CO</a:t>
            </a:r>
            <a:r>
              <a:rPr lang="cs-CZ" sz="6000" b="1" baseline="-25000" dirty="0" smtClean="0"/>
              <a:t>2</a:t>
            </a:r>
            <a:endParaRPr lang="cs-CZ" sz="6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43333" y="5493960"/>
            <a:ext cx="126188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1:2</a:t>
            </a:r>
            <a:endParaRPr lang="cs-CZ" sz="6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540775" y="3327375"/>
            <a:ext cx="9749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2:2=1</a:t>
            </a:r>
            <a:endParaRPr lang="cs-CZ" sz="24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443567" y="3260695"/>
            <a:ext cx="9749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4:2=2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cap="none" dirty="0" smtClean="0">
                <a:solidFill>
                  <a:schemeClr val="tx1"/>
                </a:solidFill>
                <a:latin typeface="+mn-lt"/>
              </a:rPr>
              <a:t>oxid uhl</a:t>
            </a:r>
            <a:r>
              <a:rPr lang="cs-CZ" sz="6000" b="1" cap="none" dirty="0" smtClean="0">
                <a:solidFill>
                  <a:srgbClr val="FF0000"/>
                </a:solidFill>
                <a:latin typeface="+mn-lt"/>
              </a:rPr>
              <a:t>ičitý</a:t>
            </a:r>
            <a:endParaRPr lang="cs-CZ" sz="6000" b="1" cap="none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51955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18" grpId="0"/>
      <p:bldP spid="19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8302" y="1986699"/>
            <a:ext cx="182934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N  O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37208" y="1836226"/>
            <a:ext cx="5886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-II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74419" y="1836226"/>
            <a:ext cx="4716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03273" y="2549253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14340" y="2634107"/>
            <a:ext cx="412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5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4219020" y="2227117"/>
            <a:ext cx="822307" cy="53482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>
            <a:off x="4303818" y="2227117"/>
            <a:ext cx="610522" cy="53482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3614400" y="3667143"/>
            <a:ext cx="197361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N</a:t>
            </a:r>
            <a:r>
              <a:rPr lang="cs-CZ" sz="6000" b="1" baseline="-25000" dirty="0" smtClean="0"/>
              <a:t>2</a:t>
            </a:r>
            <a:r>
              <a:rPr lang="cs-CZ" sz="6000" b="1" dirty="0" smtClean="0"/>
              <a:t>O</a:t>
            </a:r>
            <a:r>
              <a:rPr lang="cs-CZ" sz="6000" b="1" baseline="-25000" dirty="0" smtClean="0"/>
              <a:t>5</a:t>
            </a:r>
            <a:endParaRPr lang="cs-CZ" sz="6000" b="1" baseline="-25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036788" y="5517230"/>
            <a:ext cx="126188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2:5</a:t>
            </a:r>
            <a:endParaRPr lang="cs-CZ" sz="60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cap="none" dirty="0" smtClean="0">
                <a:solidFill>
                  <a:schemeClr val="tx1"/>
                </a:solidFill>
                <a:latin typeface="+mn-lt"/>
              </a:rPr>
              <a:t>oxid dus</a:t>
            </a:r>
            <a:r>
              <a:rPr lang="cs-CZ" sz="6000" b="1" cap="none" dirty="0" smtClean="0">
                <a:solidFill>
                  <a:srgbClr val="FF0000"/>
                </a:solidFill>
                <a:latin typeface="+mn-lt"/>
              </a:rPr>
              <a:t>ičný</a:t>
            </a:r>
            <a:endParaRPr lang="cs-CZ" sz="6000" b="1" cap="none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8504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22" grpId="0"/>
      <p:bldP spid="2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422350" y="1889219"/>
            <a:ext cx="166103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S  O</a:t>
            </a:r>
            <a:endParaRPr lang="cs-CZ" sz="6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26235" y="1732706"/>
            <a:ext cx="5886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-II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870325" y="1732706"/>
            <a:ext cx="5870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2131" y="2399203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13598" y="2480916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6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4379804" y="2138268"/>
            <a:ext cx="673842" cy="55332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4294464" y="2168370"/>
            <a:ext cx="694802" cy="52322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3227958" y="3127787"/>
            <a:ext cx="9749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2:2=1</a:t>
            </a:r>
            <a:endParaRPr lang="cs-CZ" sz="24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044927" y="3127787"/>
            <a:ext cx="9749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6:2=3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742868" y="4005064"/>
            <a:ext cx="151836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SO</a:t>
            </a:r>
            <a:r>
              <a:rPr lang="cs-CZ" sz="6000" b="1" baseline="-25000" dirty="0" smtClean="0"/>
              <a:t>3</a:t>
            </a:r>
            <a:endParaRPr lang="cs-CZ" sz="60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903368" y="5445224"/>
            <a:ext cx="126188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1:3</a:t>
            </a:r>
            <a:endParaRPr lang="cs-CZ" sz="60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cap="none" dirty="0" smtClean="0">
                <a:solidFill>
                  <a:schemeClr val="tx1"/>
                </a:solidFill>
                <a:latin typeface="+mn-lt"/>
              </a:rPr>
              <a:t>oxid sír</a:t>
            </a:r>
            <a:r>
              <a:rPr lang="cs-CZ" sz="6000" b="1" cap="none" dirty="0" smtClean="0">
                <a:solidFill>
                  <a:srgbClr val="FF0000"/>
                </a:solidFill>
                <a:latin typeface="+mn-lt"/>
              </a:rPr>
              <a:t>ový</a:t>
            </a:r>
            <a:endParaRPr lang="cs-CZ" sz="6000" b="1" cap="none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69283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30" grpId="0"/>
      <p:bldP spid="31" grpId="0"/>
      <p:bldP spid="32" grpId="0"/>
      <p:bldP spid="3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073675" y="2014408"/>
            <a:ext cx="230425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err="1" smtClean="0"/>
              <a:t>Mn</a:t>
            </a:r>
            <a:r>
              <a:rPr lang="cs-CZ" sz="6000" b="1" dirty="0" smtClean="0"/>
              <a:t> O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87579" y="1868904"/>
            <a:ext cx="5886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-II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40325" y="1868904"/>
            <a:ext cx="7024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VII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25803" y="2647365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23422" y="2647364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7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588912" y="2274470"/>
            <a:ext cx="652262" cy="52755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4463415" y="2274470"/>
            <a:ext cx="652262" cy="56745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073675" y="3851110"/>
            <a:ext cx="31318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/>
              <a:t>Mn</a:t>
            </a:r>
            <a:r>
              <a:rPr lang="cs-CZ" sz="6000" b="1" baseline="-25000" dirty="0" smtClean="0"/>
              <a:t>2</a:t>
            </a:r>
            <a:r>
              <a:rPr lang="cs-CZ" sz="6000" b="1" dirty="0" smtClean="0"/>
              <a:t>O</a:t>
            </a:r>
            <a:r>
              <a:rPr lang="cs-CZ" sz="6000" b="1" baseline="-25000" dirty="0" smtClean="0"/>
              <a:t>7</a:t>
            </a:r>
            <a:endParaRPr lang="cs-CZ" sz="6000" b="1" baseline="-25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746698" y="5358328"/>
            <a:ext cx="126188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2:7</a:t>
            </a:r>
            <a:endParaRPr lang="cs-CZ" sz="6000" b="1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cap="none" dirty="0" smtClean="0">
                <a:solidFill>
                  <a:schemeClr val="tx1"/>
                </a:solidFill>
                <a:latin typeface="+mn-lt"/>
              </a:rPr>
              <a:t>oxid mangan</a:t>
            </a:r>
            <a:r>
              <a:rPr lang="cs-CZ" sz="6000" b="1" cap="none" dirty="0" smtClean="0">
                <a:solidFill>
                  <a:srgbClr val="FF0000"/>
                </a:solidFill>
                <a:latin typeface="+mn-lt"/>
              </a:rPr>
              <a:t>istý</a:t>
            </a:r>
            <a:endParaRPr lang="cs-CZ" sz="6000" b="1" cap="none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67906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15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97940" y="2018446"/>
            <a:ext cx="22445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Os  O</a:t>
            </a:r>
            <a:endParaRPr lang="cs-CZ" sz="6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91935" y="1717463"/>
            <a:ext cx="5886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-II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11549" y="1717463"/>
            <a:ext cx="8178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VIII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96588" y="2646231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2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13395" y="2646232"/>
            <a:ext cx="413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8</a:t>
            </a:r>
            <a:endParaRPr lang="cs-CZ" sz="32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4732320" y="2229249"/>
            <a:ext cx="753926" cy="57686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4624738" y="2228121"/>
            <a:ext cx="765250" cy="59631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3637707" y="4065745"/>
            <a:ext cx="210185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OsO</a:t>
            </a:r>
            <a:r>
              <a:rPr lang="cs-CZ" sz="6000" b="1" baseline="-25000" dirty="0" smtClean="0"/>
              <a:t>4</a:t>
            </a:r>
            <a:endParaRPr lang="cs-CZ" sz="6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30051" y="5373216"/>
            <a:ext cx="126188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1:4</a:t>
            </a:r>
            <a:endParaRPr lang="cs-CZ" sz="6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65169" y="3332092"/>
            <a:ext cx="9749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2:2=1</a:t>
            </a:r>
            <a:endParaRPr lang="cs-CZ" sz="24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389988" y="3332092"/>
            <a:ext cx="9749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8:2=4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cap="none" dirty="0" smtClean="0">
                <a:solidFill>
                  <a:schemeClr val="tx1"/>
                </a:solidFill>
                <a:latin typeface="+mn-lt"/>
              </a:rPr>
              <a:t>oxid osm</a:t>
            </a:r>
            <a:r>
              <a:rPr lang="cs-CZ" sz="6000" b="1" cap="none" dirty="0" smtClean="0">
                <a:solidFill>
                  <a:srgbClr val="FF0000"/>
                </a:solidFill>
                <a:latin typeface="+mn-lt"/>
              </a:rPr>
              <a:t>ičelý</a:t>
            </a:r>
            <a:endParaRPr lang="cs-CZ" sz="6000" b="1" cap="none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1340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21" grpId="0"/>
      <p:bldP spid="22" grpId="0"/>
      <p:bldP spid="23" grpId="0"/>
      <p:bldP spid="2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87348480"/>
              </p:ext>
            </p:extLst>
          </p:nvPr>
        </p:nvGraphicFramePr>
        <p:xfrm>
          <a:off x="395536" y="332656"/>
          <a:ext cx="8184232" cy="625639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304256"/>
                <a:gridCol w="2952328"/>
                <a:gridCol w="1512168"/>
                <a:gridCol w="1415480"/>
              </a:tblGrid>
              <a:tr h="648072">
                <a:tc>
                  <a:txBody>
                    <a:bodyPr/>
                    <a:lstStyle/>
                    <a:p>
                      <a:r>
                        <a:rPr lang="cs-CZ" b="1" dirty="0" smtClean="0"/>
                        <a:t>Název oxidu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Odvození vzorce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vzorec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Slučovací poměr</a:t>
                      </a:r>
                      <a:endParaRPr lang="cs-CZ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640071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oxid sodný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Na</a:t>
                      </a:r>
                      <a:r>
                        <a:rPr lang="cs-CZ" sz="2000" b="1" baseline="-25000" dirty="0" smtClean="0"/>
                        <a:t>2</a:t>
                      </a:r>
                      <a:r>
                        <a:rPr lang="cs-CZ" sz="2000" b="1" baseline="30000" dirty="0" smtClean="0">
                          <a:solidFill>
                            <a:srgbClr val="FF0000"/>
                          </a:solidFill>
                        </a:rPr>
                        <a:t>III</a:t>
                      </a:r>
                      <a:r>
                        <a:rPr lang="cs-CZ" sz="2000" b="1" dirty="0" smtClean="0"/>
                        <a:t>O</a:t>
                      </a:r>
                      <a:r>
                        <a:rPr lang="cs-CZ" sz="2000" b="1" baseline="-2500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r>
                        <a:rPr lang="cs-CZ" sz="2000" b="1" baseline="30000" dirty="0" smtClean="0"/>
                        <a:t>-II 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= </a:t>
                      </a:r>
                      <a:r>
                        <a:rPr lang="cs-CZ" sz="2000" b="1" dirty="0" smtClean="0"/>
                        <a:t>Na</a:t>
                      </a:r>
                      <a:r>
                        <a:rPr lang="cs-CZ" sz="2000" b="1" baseline="-25000" dirty="0" smtClean="0"/>
                        <a:t>2</a:t>
                      </a:r>
                      <a:r>
                        <a:rPr lang="cs-CZ" sz="2000" b="1" dirty="0" smtClean="0"/>
                        <a:t>O</a:t>
                      </a:r>
                    </a:p>
                    <a:p>
                      <a:pPr algn="ctr"/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Na</a:t>
                      </a:r>
                      <a:r>
                        <a:rPr lang="cs-CZ" sz="2000" b="1" baseline="-25000" dirty="0" smtClean="0"/>
                        <a:t>2</a:t>
                      </a:r>
                      <a:r>
                        <a:rPr lang="cs-CZ" sz="2000" b="1" dirty="0" smtClean="0"/>
                        <a:t>O</a:t>
                      </a:r>
                    </a:p>
                    <a:p>
                      <a:pPr algn="ctr"/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2:1</a:t>
                      </a:r>
                      <a:endParaRPr lang="cs-CZ" sz="2000" b="1" dirty="0"/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oxid vápenatý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Ca</a:t>
                      </a:r>
                      <a:r>
                        <a:rPr lang="cs-CZ" sz="2000" b="1" baseline="-25000" dirty="0" smtClean="0"/>
                        <a:t>2</a:t>
                      </a:r>
                      <a:r>
                        <a:rPr lang="cs-CZ" sz="2000" b="1" baseline="30000" dirty="0" smtClean="0">
                          <a:solidFill>
                            <a:srgbClr val="FF0000"/>
                          </a:solidFill>
                        </a:rPr>
                        <a:t>II</a:t>
                      </a:r>
                      <a:r>
                        <a:rPr lang="cs-CZ" sz="2000" b="1" dirty="0" smtClean="0"/>
                        <a:t>O</a:t>
                      </a:r>
                      <a:r>
                        <a:rPr lang="cs-CZ" sz="2000" b="1" baseline="-250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r>
                        <a:rPr lang="cs-CZ" sz="2000" b="1" baseline="30000" dirty="0" smtClean="0"/>
                        <a:t>-</a:t>
                      </a:r>
                      <a:r>
                        <a:rPr lang="cs-CZ" sz="2000" b="1" baseline="30000" dirty="0" smtClean="0">
                          <a:solidFill>
                            <a:schemeClr val="tx1"/>
                          </a:solidFill>
                        </a:rPr>
                        <a:t>II 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=  </a:t>
                      </a:r>
                      <a:r>
                        <a:rPr lang="cs-CZ" sz="2000" b="1" dirty="0" smtClean="0"/>
                        <a:t>Ca</a:t>
                      </a:r>
                      <a:r>
                        <a:rPr lang="cs-CZ" sz="2000" b="1" baseline="-25000" dirty="0" smtClean="0"/>
                        <a:t>1</a:t>
                      </a:r>
                      <a:r>
                        <a:rPr lang="cs-CZ" sz="2000" b="1" dirty="0" smtClean="0"/>
                        <a:t>O</a:t>
                      </a:r>
                      <a:r>
                        <a:rPr lang="cs-CZ" sz="2000" b="1" baseline="-25000" dirty="0" smtClean="0"/>
                        <a:t>1</a:t>
                      </a:r>
                      <a:endParaRPr lang="cs-CZ" sz="2000" b="1" dirty="0" smtClean="0"/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000" baseline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err="1" smtClean="0"/>
                        <a:t>CaO</a:t>
                      </a:r>
                      <a:endParaRPr lang="cs-CZ" sz="2000" b="1" dirty="0" smtClean="0"/>
                    </a:p>
                    <a:p>
                      <a:pPr algn="ctr"/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1:1</a:t>
                      </a:r>
                      <a:endParaRPr lang="cs-CZ" sz="2000" b="1" dirty="0"/>
                    </a:p>
                  </a:txBody>
                  <a:tcPr/>
                </a:tc>
              </a:tr>
              <a:tr h="672075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oxid hlinitý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Al</a:t>
                      </a:r>
                      <a:r>
                        <a:rPr lang="cs-CZ" sz="2000" b="1" baseline="-25000" dirty="0" smtClean="0"/>
                        <a:t>2 </a:t>
                      </a:r>
                      <a:r>
                        <a:rPr lang="cs-CZ" sz="2000" b="1" baseline="30000" dirty="0" smtClean="0">
                          <a:solidFill>
                            <a:srgbClr val="FF0000"/>
                          </a:solidFill>
                        </a:rPr>
                        <a:t>III</a:t>
                      </a:r>
                      <a:r>
                        <a:rPr lang="cs-CZ" sz="2000" b="1" dirty="0" smtClean="0"/>
                        <a:t>O</a:t>
                      </a:r>
                      <a:r>
                        <a:rPr lang="cs-CZ" sz="2000" b="1" baseline="-25000" dirty="0" smtClean="0">
                          <a:solidFill>
                            <a:srgbClr val="FF0000"/>
                          </a:solidFill>
                        </a:rPr>
                        <a:t>3</a:t>
                      </a:r>
                      <a:r>
                        <a:rPr lang="cs-CZ" sz="2000" b="1" baseline="30000" dirty="0" smtClean="0"/>
                        <a:t>-II 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= </a:t>
                      </a:r>
                      <a:r>
                        <a:rPr lang="cs-CZ" sz="2000" b="1" dirty="0" smtClean="0"/>
                        <a:t>Al</a:t>
                      </a:r>
                      <a:r>
                        <a:rPr lang="cs-CZ" sz="2000" b="1" baseline="-25000" dirty="0" smtClean="0"/>
                        <a:t>2</a:t>
                      </a:r>
                      <a:r>
                        <a:rPr lang="cs-CZ" sz="2000" b="1" dirty="0" smtClean="0"/>
                        <a:t>O</a:t>
                      </a:r>
                      <a:r>
                        <a:rPr lang="cs-CZ" sz="2000" b="1" baseline="-25000" dirty="0" smtClean="0"/>
                        <a:t>3</a:t>
                      </a:r>
                    </a:p>
                    <a:p>
                      <a:pPr algn="ctr"/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Al</a:t>
                      </a:r>
                      <a:r>
                        <a:rPr lang="cs-CZ" sz="2000" b="1" baseline="-25000" dirty="0" smtClean="0"/>
                        <a:t>2</a:t>
                      </a:r>
                      <a:r>
                        <a:rPr lang="cs-CZ" sz="2000" b="1" dirty="0" smtClean="0"/>
                        <a:t>O</a:t>
                      </a:r>
                      <a:r>
                        <a:rPr lang="cs-CZ" sz="2000" b="1" baseline="-25000" dirty="0" smtClean="0"/>
                        <a:t>3</a:t>
                      </a:r>
                    </a:p>
                    <a:p>
                      <a:pPr algn="ctr"/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2:3</a:t>
                      </a:r>
                      <a:endParaRPr lang="cs-CZ" sz="2000" b="1" dirty="0"/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oxid uhličitý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C</a:t>
                      </a:r>
                      <a:r>
                        <a:rPr lang="cs-CZ" sz="2000" b="1" baseline="-25000" dirty="0" smtClean="0"/>
                        <a:t>2 </a:t>
                      </a:r>
                      <a:r>
                        <a:rPr lang="cs-CZ" sz="2000" b="1" baseline="30000" dirty="0" smtClean="0">
                          <a:solidFill>
                            <a:srgbClr val="FF0000"/>
                          </a:solidFill>
                        </a:rPr>
                        <a:t>IV</a:t>
                      </a:r>
                      <a:r>
                        <a:rPr lang="cs-CZ" sz="2000" b="1" dirty="0" smtClean="0"/>
                        <a:t>O</a:t>
                      </a:r>
                      <a:r>
                        <a:rPr lang="cs-CZ" sz="2000" b="1" baseline="-2500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r>
                        <a:rPr lang="cs-CZ" sz="2000" b="1" baseline="30000" dirty="0" smtClean="0"/>
                        <a:t>-II 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= </a:t>
                      </a:r>
                      <a:r>
                        <a:rPr lang="cs-CZ" sz="2000" b="1" dirty="0" smtClean="0"/>
                        <a:t>C</a:t>
                      </a:r>
                      <a:r>
                        <a:rPr lang="cs-CZ" sz="2000" b="1" baseline="-25000" dirty="0" smtClean="0"/>
                        <a:t>1</a:t>
                      </a:r>
                      <a:r>
                        <a:rPr lang="cs-CZ" sz="2000" b="1" dirty="0" smtClean="0"/>
                        <a:t>O</a:t>
                      </a:r>
                      <a:r>
                        <a:rPr lang="cs-CZ" sz="2000" b="1" baseline="-25000" dirty="0" smtClean="0"/>
                        <a:t>2</a:t>
                      </a:r>
                    </a:p>
                    <a:p>
                      <a:pPr algn="ctr"/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CO</a:t>
                      </a:r>
                      <a:r>
                        <a:rPr lang="cs-CZ" sz="2000" b="1" baseline="-25000" dirty="0" smtClean="0"/>
                        <a:t>2</a:t>
                      </a:r>
                      <a:endParaRPr lang="cs-CZ" sz="2000" b="1" dirty="0" smtClean="0"/>
                    </a:p>
                    <a:p>
                      <a:pPr algn="ctr"/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1:2</a:t>
                      </a:r>
                      <a:endParaRPr lang="cs-CZ" sz="2000" b="1" dirty="0"/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oxid dusičný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r>
                        <a:rPr lang="cs-CZ" sz="2000" b="1" baseline="-25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cs-CZ" sz="2000" b="1" baseline="30000" dirty="0" smtClean="0">
                          <a:solidFill>
                            <a:srgbClr val="FF0000"/>
                          </a:solidFill>
                        </a:rPr>
                        <a:t>V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r>
                        <a:rPr lang="cs-CZ" sz="2000" b="1" baseline="-25000" dirty="0" smtClean="0">
                          <a:solidFill>
                            <a:srgbClr val="FF0000"/>
                          </a:solidFill>
                        </a:rPr>
                        <a:t>5 </a:t>
                      </a:r>
                      <a:r>
                        <a:rPr lang="cs-CZ" sz="2000" b="1" baseline="30000" dirty="0" smtClean="0">
                          <a:solidFill>
                            <a:schemeClr val="tx1"/>
                          </a:solidFill>
                        </a:rPr>
                        <a:t>–II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N</a:t>
                      </a:r>
                      <a:r>
                        <a:rPr lang="cs-CZ" sz="2000" b="1" baseline="-25000" dirty="0" smtClean="0"/>
                        <a:t>2</a:t>
                      </a:r>
                      <a:r>
                        <a:rPr lang="cs-CZ" sz="2000" b="1" dirty="0" smtClean="0"/>
                        <a:t>O</a:t>
                      </a:r>
                      <a:r>
                        <a:rPr lang="cs-CZ" sz="2000" b="1" baseline="-25000" dirty="0" smtClean="0"/>
                        <a:t>5</a:t>
                      </a:r>
                    </a:p>
                    <a:p>
                      <a:pPr algn="ctr"/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2:5</a:t>
                      </a:r>
                      <a:endParaRPr lang="cs-CZ" sz="2000" b="1" dirty="0"/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oxid sírový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r>
                        <a:rPr lang="cs-CZ" sz="2000" b="1" baseline="-2500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r>
                        <a:rPr lang="cs-CZ" sz="2000" b="1" baseline="30000" dirty="0" smtClean="0">
                          <a:solidFill>
                            <a:srgbClr val="FF0000"/>
                          </a:solidFill>
                        </a:rPr>
                        <a:t>VI</a:t>
                      </a:r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r>
                        <a:rPr lang="cs-CZ" sz="2000" b="1" baseline="-25000" dirty="0" smtClean="0">
                          <a:solidFill>
                            <a:srgbClr val="FF0000"/>
                          </a:solidFill>
                        </a:rPr>
                        <a:t>6</a:t>
                      </a:r>
                      <a:r>
                        <a:rPr lang="cs-CZ" sz="2000" b="1" baseline="30000" dirty="0" smtClean="0">
                          <a:solidFill>
                            <a:schemeClr val="tx1"/>
                          </a:solidFill>
                        </a:rPr>
                        <a:t>-II 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= </a:t>
                      </a:r>
                      <a:r>
                        <a:rPr lang="cs-CZ" sz="2000" b="1" dirty="0" smtClean="0"/>
                        <a:t>S</a:t>
                      </a:r>
                      <a:r>
                        <a:rPr lang="cs-CZ" sz="2000" b="1" baseline="-25000" dirty="0" smtClean="0"/>
                        <a:t>1</a:t>
                      </a:r>
                      <a:r>
                        <a:rPr lang="cs-CZ" sz="2000" b="1" dirty="0" smtClean="0"/>
                        <a:t>O</a:t>
                      </a:r>
                      <a:r>
                        <a:rPr lang="cs-CZ" sz="2000" b="1" baseline="-25000" dirty="0" smtClean="0"/>
                        <a:t>3</a:t>
                      </a:r>
                      <a:endParaRPr lang="cs-CZ" sz="2000" b="1" dirty="0" smtClean="0"/>
                    </a:p>
                    <a:p>
                      <a:pPr algn="ctr"/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SO</a:t>
                      </a:r>
                      <a:r>
                        <a:rPr lang="cs-CZ" sz="2000" b="1" baseline="-25000" dirty="0" smtClean="0"/>
                        <a:t>3</a:t>
                      </a:r>
                      <a:endParaRPr lang="cs-CZ" sz="2000" b="1" dirty="0" smtClean="0"/>
                    </a:p>
                    <a:p>
                      <a:pPr algn="ctr"/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1:3</a:t>
                      </a:r>
                      <a:endParaRPr lang="cs-CZ" sz="2000" b="1" dirty="0"/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oxid manganistý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Mn</a:t>
                      </a:r>
                      <a:r>
                        <a:rPr lang="cs-CZ" sz="2000" b="1" baseline="-25000" dirty="0" smtClean="0"/>
                        <a:t>2</a:t>
                      </a:r>
                      <a:r>
                        <a:rPr lang="cs-CZ" sz="2000" b="1" baseline="30000" dirty="0" smtClean="0">
                          <a:solidFill>
                            <a:srgbClr val="FF0000"/>
                          </a:solidFill>
                        </a:rPr>
                        <a:t>VII</a:t>
                      </a:r>
                      <a:r>
                        <a:rPr lang="cs-CZ" sz="2000" b="1" dirty="0" smtClean="0"/>
                        <a:t>O</a:t>
                      </a:r>
                      <a:r>
                        <a:rPr lang="cs-CZ" sz="2000" b="1" baseline="-25000" dirty="0" smtClean="0"/>
                        <a:t>7</a:t>
                      </a:r>
                      <a:r>
                        <a:rPr lang="cs-CZ" sz="2000" b="1" baseline="30000" dirty="0" smtClean="0">
                          <a:solidFill>
                            <a:schemeClr val="tx1"/>
                          </a:solidFill>
                        </a:rPr>
                        <a:t>-II 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2000" b="1" baseline="-25000" dirty="0" smtClean="0"/>
                    </a:p>
                    <a:p>
                      <a:pPr algn="ctr"/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Mn</a:t>
                      </a:r>
                      <a:r>
                        <a:rPr lang="cs-CZ" sz="2000" b="1" baseline="-25000" dirty="0" smtClean="0"/>
                        <a:t>2</a:t>
                      </a:r>
                      <a:r>
                        <a:rPr lang="cs-CZ" sz="2000" b="1" dirty="0" smtClean="0"/>
                        <a:t>O</a:t>
                      </a:r>
                      <a:r>
                        <a:rPr lang="cs-CZ" sz="2000" b="1" baseline="-25000" dirty="0" smtClean="0"/>
                        <a:t>7</a:t>
                      </a:r>
                    </a:p>
                    <a:p>
                      <a:pPr algn="ctr"/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2:7</a:t>
                      </a:r>
                      <a:endParaRPr lang="cs-CZ" sz="2000" b="1" dirty="0"/>
                    </a:p>
                  </a:txBody>
                  <a:tcPr/>
                </a:tc>
              </a:tr>
              <a:tr h="640071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oxid osmičelý</a:t>
                      </a:r>
                      <a:endParaRPr lang="cs-CZ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Os</a:t>
                      </a:r>
                      <a:r>
                        <a:rPr lang="cs-CZ" sz="2000" b="1" baseline="-25000" dirty="0" smtClean="0"/>
                        <a:t>2</a:t>
                      </a:r>
                      <a:r>
                        <a:rPr lang="cs-CZ" sz="2000" b="1" baseline="30000" dirty="0" smtClean="0">
                          <a:solidFill>
                            <a:srgbClr val="FF0000"/>
                          </a:solidFill>
                        </a:rPr>
                        <a:t>VIII</a:t>
                      </a:r>
                      <a:r>
                        <a:rPr lang="cs-CZ" sz="2000" b="1" dirty="0" smtClean="0"/>
                        <a:t>O</a:t>
                      </a:r>
                      <a:r>
                        <a:rPr lang="cs-CZ" sz="2000" b="1" baseline="-25000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r>
                        <a:rPr lang="cs-CZ" sz="2000" b="1" baseline="30000" dirty="0" smtClean="0">
                          <a:solidFill>
                            <a:schemeClr val="tx1"/>
                          </a:solidFill>
                        </a:rPr>
                        <a:t>-II </a:t>
                      </a:r>
                      <a:r>
                        <a:rPr lang="cs-CZ" sz="2000" b="1" baseline="0" dirty="0" smtClean="0">
                          <a:solidFill>
                            <a:schemeClr val="tx1"/>
                          </a:solidFill>
                        </a:rPr>
                        <a:t>= </a:t>
                      </a:r>
                      <a:r>
                        <a:rPr lang="cs-CZ" sz="2000" b="1" dirty="0" smtClean="0"/>
                        <a:t>Os</a:t>
                      </a:r>
                      <a:r>
                        <a:rPr lang="cs-CZ" sz="2000" b="1" baseline="-25000" dirty="0" smtClean="0"/>
                        <a:t>1</a:t>
                      </a:r>
                      <a:r>
                        <a:rPr lang="cs-CZ" sz="2000" b="1" dirty="0" smtClean="0"/>
                        <a:t>O</a:t>
                      </a:r>
                      <a:r>
                        <a:rPr lang="cs-CZ" sz="2000" b="1" baseline="-25000" dirty="0" smtClean="0"/>
                        <a:t>4</a:t>
                      </a:r>
                      <a:endParaRPr lang="cs-CZ" sz="2000" b="1" dirty="0" smtClean="0"/>
                    </a:p>
                    <a:p>
                      <a:pPr algn="ctr"/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OsO</a:t>
                      </a:r>
                      <a:r>
                        <a:rPr lang="cs-CZ" sz="2000" b="1" baseline="-25000" dirty="0" smtClean="0"/>
                        <a:t>4</a:t>
                      </a:r>
                      <a:endParaRPr lang="cs-CZ" sz="2000" b="1" dirty="0" smtClean="0"/>
                    </a:p>
                    <a:p>
                      <a:pPr algn="ctr"/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1:4</a:t>
                      </a:r>
                      <a:endParaRPr lang="cs-CZ" sz="2000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154065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Napiš vzorce následujících oxidů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4303" y="1556792"/>
            <a:ext cx="24609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oxid dusný 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303" y="2991415"/>
            <a:ext cx="26228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oxid železitý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022" y="2263066"/>
            <a:ext cx="29867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oxid měďnatý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1022" y="3689286"/>
            <a:ext cx="28344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oxid </a:t>
            </a:r>
            <a:r>
              <a:rPr lang="cs-CZ" sz="3200" b="1" dirty="0" err="1" smtClean="0"/>
              <a:t>olovičitý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4303" y="4423448"/>
            <a:ext cx="32960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oxid vanadičný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4303" y="5090119"/>
            <a:ext cx="29434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oxid selenový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4303" y="5822876"/>
            <a:ext cx="28857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oxid chloristý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99992" y="1556791"/>
            <a:ext cx="9861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99992" y="2181943"/>
            <a:ext cx="10967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</a:rPr>
              <a:t>CuO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499992" y="2991414"/>
            <a:ext cx="12971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Fe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3</a:t>
            </a:r>
            <a:endParaRPr lang="cs-CZ" sz="3200" b="1" baseline="-250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16511" y="3689286"/>
            <a:ext cx="11833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PbO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2</a:t>
            </a:r>
            <a:endParaRPr lang="cs-CZ" sz="3200" b="1" baseline="-250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544256" y="4334527"/>
            <a:ext cx="15676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5</a:t>
            </a:r>
            <a:endParaRPr lang="cs-CZ" sz="3200" b="1" baseline="-250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44256" y="5090118"/>
            <a:ext cx="11592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SeO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3</a:t>
            </a:r>
            <a:endParaRPr lang="cs-CZ" sz="3200" b="1" baseline="-250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44256" y="5822876"/>
            <a:ext cx="12554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Cl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2</a:t>
            </a:r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r>
              <a:rPr lang="cs-CZ" sz="3200" b="1" baseline="-25000" dirty="0" smtClean="0">
                <a:solidFill>
                  <a:srgbClr val="FF0000"/>
                </a:solidFill>
              </a:rPr>
              <a:t>7</a:t>
            </a:r>
            <a:endParaRPr lang="cs-CZ" sz="3200" b="1" baseline="-25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984290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620688"/>
            <a:ext cx="171072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Zdroje</a:t>
            </a:r>
          </a:p>
          <a:p>
            <a:endParaRPr lang="cs-CZ" b="1" dirty="0"/>
          </a:p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43495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1_Úhly">
  <a:themeElements>
    <a:clrScheme name="Úhly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Úhly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Úhl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Angles</Template>
  <TotalTime>259</TotalTime>
  <Words>413</Words>
  <Application>Microsoft Office PowerPoint</Application>
  <PresentationFormat>Předvádění na obrazovce (4:3)</PresentationFormat>
  <Paragraphs>161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1_Úhly</vt:lpstr>
      <vt:lpstr>Lékárna</vt:lpstr>
      <vt:lpstr>Snímek 1</vt:lpstr>
      <vt:lpstr>Snímek 2</vt:lpstr>
      <vt:lpstr>OXIDY - vzorce</vt:lpstr>
      <vt:lpstr>Snímek 4</vt:lpstr>
      <vt:lpstr> oxid sodný</vt:lpstr>
      <vt:lpstr>oxid vápenatý</vt:lpstr>
      <vt:lpstr>oxid hlinitý</vt:lpstr>
      <vt:lpstr>oxid uhličitý</vt:lpstr>
      <vt:lpstr>oxid dusičný</vt:lpstr>
      <vt:lpstr>oxid sírový</vt:lpstr>
      <vt:lpstr>oxid manganistý</vt:lpstr>
      <vt:lpstr>oxid osmičelý</vt:lpstr>
      <vt:lpstr>Snímek 13</vt:lpstr>
      <vt:lpstr>Napiš vzorce následujících oxidů</vt:lpstr>
      <vt:lpstr>Snímek 15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EU13</dc:creator>
  <cp:lastModifiedBy>Dum</cp:lastModifiedBy>
  <cp:revision>32</cp:revision>
  <dcterms:created xsi:type="dcterms:W3CDTF">2011-04-14T18:24:20Z</dcterms:created>
  <dcterms:modified xsi:type="dcterms:W3CDTF">2013-09-21T09:38:54Z</dcterms:modified>
</cp:coreProperties>
</file>