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3" r:id="rId8"/>
    <p:sldId id="264" r:id="rId9"/>
    <p:sldId id="265" r:id="rId10"/>
    <p:sldId id="268" r:id="rId11"/>
    <p:sldId id="267" r:id="rId12"/>
    <p:sldId id="269" r:id="rId13"/>
    <p:sldId id="266" r:id="rId1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0" d="100"/>
          <a:sy n="70" d="100"/>
        </p:scale>
        <p:origin x="-1374"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7" name="Přímá spojnice 6"/>
          <p:cNvSpPr>
            <a:spLocks noChangeShapeType="1"/>
          </p:cNvSpPr>
          <p:nvPr/>
        </p:nvSpPr>
        <p:spPr bwMode="auto">
          <a:xfrm>
            <a:off x="514350" y="5349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9" name="Nadpis 28"/>
          <p:cNvSpPr>
            <a:spLocks noGrp="1"/>
          </p:cNvSpPr>
          <p:nvPr>
            <p:ph type="ctrTitle"/>
          </p:nvPr>
        </p:nvSpPr>
        <p:spPr>
          <a:xfrm>
            <a:off x="381000" y="4853411"/>
            <a:ext cx="8458200" cy="1222375"/>
          </a:xfrm>
        </p:spPr>
        <p:txBody>
          <a:bodyPr anchor="t"/>
          <a:lstStyle/>
          <a:p>
            <a:r>
              <a:rPr kumimoji="0" lang="cs-CZ" smtClean="0"/>
              <a:t>Kliknutím lze upravit styl.</a:t>
            </a:r>
            <a:endParaRPr kumimoji="0" lang="en-US"/>
          </a:p>
        </p:txBody>
      </p:sp>
      <p:sp>
        <p:nvSpPr>
          <p:cNvPr id="9" name="Podnadpis 8"/>
          <p:cNvSpPr>
            <a:spLocks noGrp="1"/>
          </p:cNvSpPr>
          <p:nvPr>
            <p:ph type="subTitle" idx="1"/>
          </p:nvPr>
        </p:nvSpPr>
        <p:spPr>
          <a:xfrm>
            <a:off x="381000" y="3886200"/>
            <a:ext cx="8458200" cy="9144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16" name="Zástupný symbol pro datum 15"/>
          <p:cNvSpPr>
            <a:spLocks noGrp="1"/>
          </p:cNvSpPr>
          <p:nvPr>
            <p:ph type="dt" sz="half" idx="10"/>
          </p:nvPr>
        </p:nvSpPr>
        <p:spPr/>
        <p:txBody>
          <a:bodyPr/>
          <a:lstStyle/>
          <a:p>
            <a:fld id="{6C20DA93-8330-4BCC-9F91-B1FF206427E2}" type="datetimeFigureOut">
              <a:rPr lang="cs-CZ" smtClean="0"/>
              <a:t>20.9.2013</a:t>
            </a:fld>
            <a:endParaRPr lang="cs-CZ"/>
          </a:p>
        </p:txBody>
      </p:sp>
      <p:sp>
        <p:nvSpPr>
          <p:cNvPr id="2" name="Zástupný symbol pro zápatí 1"/>
          <p:cNvSpPr>
            <a:spLocks noGrp="1"/>
          </p:cNvSpPr>
          <p:nvPr>
            <p:ph type="ftr" sz="quarter" idx="11"/>
          </p:nvPr>
        </p:nvSpPr>
        <p:spPr/>
        <p:txBody>
          <a:bodyPr/>
          <a:lstStyle/>
          <a:p>
            <a:endParaRPr lang="cs-CZ"/>
          </a:p>
        </p:txBody>
      </p:sp>
      <p:sp>
        <p:nvSpPr>
          <p:cNvPr id="15" name="Zástupný symbol pro číslo snímku 14"/>
          <p:cNvSpPr>
            <a:spLocks noGrp="1"/>
          </p:cNvSpPr>
          <p:nvPr>
            <p:ph type="sldNum" sz="quarter" idx="12"/>
          </p:nvPr>
        </p:nvSpPr>
        <p:spPr>
          <a:xfrm>
            <a:off x="8229600" y="6473952"/>
            <a:ext cx="758952" cy="246888"/>
          </a:xfrm>
        </p:spPr>
        <p:txBody>
          <a:bodyPr/>
          <a:lstStyle/>
          <a:p>
            <a:fld id="{9508F717-6F71-4EDB-89AD-7E8EE35237D8}"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2" name="Nadpis 21"/>
          <p:cNvSpPr>
            <a:spLocks noGrp="1"/>
          </p:cNvSpPr>
          <p:nvPr>
            <p:ph type="title"/>
          </p:nvPr>
        </p:nvSpPr>
        <p:spPr/>
        <p:txBody>
          <a:bodyPr/>
          <a:lstStyle/>
          <a:p>
            <a:r>
              <a:rPr kumimoji="0" lang="cs-CZ" smtClean="0"/>
              <a:t>Kliknutím lze upravit styl.</a:t>
            </a:r>
            <a:endParaRPr kumimoji="0" lang="en-US"/>
          </a:p>
        </p:txBody>
      </p:sp>
      <p:sp>
        <p:nvSpPr>
          <p:cNvPr id="27" name="Zástupný symbol pro obsah 26"/>
          <p:cNvSpPr>
            <a:spLocks noGrp="1"/>
          </p:cNvSpPr>
          <p:nvPr>
            <p:ph idx="1"/>
          </p:nvPr>
        </p:nvSpPr>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5" name="Zástupný symbol pro datum 24"/>
          <p:cNvSpPr>
            <a:spLocks noGrp="1"/>
          </p:cNvSpPr>
          <p:nvPr>
            <p:ph type="dt" sz="half" idx="10"/>
          </p:nvPr>
        </p:nvSpPr>
        <p:spPr/>
        <p:txBody>
          <a:bodyPr/>
          <a:lstStyle/>
          <a:p>
            <a:fld id="{6C20DA93-8330-4BCC-9F91-B1FF206427E2}" type="datetimeFigureOut">
              <a:rPr lang="cs-CZ" smtClean="0"/>
              <a:t>20.9.2013</a:t>
            </a:fld>
            <a:endParaRPr lang="cs-CZ"/>
          </a:p>
        </p:txBody>
      </p:sp>
      <p:sp>
        <p:nvSpPr>
          <p:cNvPr id="19" name="Zástupný symbol pro zápatí 18"/>
          <p:cNvSpPr>
            <a:spLocks noGrp="1"/>
          </p:cNvSpPr>
          <p:nvPr>
            <p:ph type="ftr" sz="quarter" idx="11"/>
          </p:nvPr>
        </p:nvSpPr>
        <p:spPr>
          <a:xfrm>
            <a:off x="3581400" y="76200"/>
            <a:ext cx="2895600" cy="288925"/>
          </a:xfrm>
        </p:spPr>
        <p:txBody>
          <a:bodyPr/>
          <a:lstStyle/>
          <a:p>
            <a:endParaRPr lang="cs-CZ"/>
          </a:p>
        </p:txBody>
      </p:sp>
      <p:sp>
        <p:nvSpPr>
          <p:cNvPr id="16" name="Zástupný symbol pro číslo snímku 15"/>
          <p:cNvSpPr>
            <a:spLocks noGrp="1"/>
          </p:cNvSpPr>
          <p:nvPr>
            <p:ph type="sldNum" sz="quarter" idx="12"/>
          </p:nvPr>
        </p:nvSpPr>
        <p:spPr>
          <a:xfrm>
            <a:off x="8229600" y="6473952"/>
            <a:ext cx="758952" cy="246888"/>
          </a:xfrm>
        </p:spPr>
        <p:txBody>
          <a:bodyPr/>
          <a:lstStyle/>
          <a:p>
            <a:fld id="{9508F717-6F71-4EDB-89AD-7E8EE35237D8}"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3">
        <a:schemeClr val="bg2"/>
      </p:bgRef>
    </p:bg>
    <p:spTree>
      <p:nvGrpSpPr>
        <p:cNvPr id="1" name=""/>
        <p:cNvGrpSpPr/>
        <p:nvPr/>
      </p:nvGrpSpPr>
      <p:grpSpPr>
        <a:xfrm>
          <a:off x="0" y="0"/>
          <a:ext cx="0" cy="0"/>
          <a:chOff x="0" y="0"/>
          <a:chExt cx="0" cy="0"/>
        </a:xfrm>
      </p:grpSpPr>
      <p:sp>
        <p:nvSpPr>
          <p:cNvPr id="7" name="Přímá spojnice 6"/>
          <p:cNvSpPr>
            <a:spLocks noChangeShapeType="1"/>
          </p:cNvSpPr>
          <p:nvPr/>
        </p:nvSpPr>
        <p:spPr bwMode="auto">
          <a:xfrm>
            <a:off x="514350" y="3444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Zástupný symbol pro text 5"/>
          <p:cNvSpPr>
            <a:spLocks noGrp="1"/>
          </p:cNvSpPr>
          <p:nvPr>
            <p:ph type="body" idx="1"/>
          </p:nvPr>
        </p:nvSpPr>
        <p:spPr>
          <a:xfrm>
            <a:off x="381000" y="1676400"/>
            <a:ext cx="8458200" cy="1219200"/>
          </a:xfrm>
        </p:spPr>
        <p:txBody>
          <a:bodyPr anchor="b"/>
          <a:lstStyle>
            <a:lvl1pPr marL="0" indent="0" algn="r">
              <a:buNone/>
              <a:defRPr sz="2000">
                <a:solidFill>
                  <a:schemeClr val="tx2">
                    <a:shade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19" name="Zástupný symbol pro datum 18"/>
          <p:cNvSpPr>
            <a:spLocks noGrp="1"/>
          </p:cNvSpPr>
          <p:nvPr>
            <p:ph type="dt" sz="half" idx="10"/>
          </p:nvPr>
        </p:nvSpPr>
        <p:spPr/>
        <p:txBody>
          <a:bodyPr/>
          <a:lstStyle/>
          <a:p>
            <a:fld id="{6C20DA93-8330-4BCC-9F91-B1FF206427E2}" type="datetimeFigureOut">
              <a:rPr lang="cs-CZ" smtClean="0"/>
              <a:t>20.9.2013</a:t>
            </a:fld>
            <a:endParaRPr lang="cs-CZ"/>
          </a:p>
        </p:txBody>
      </p:sp>
      <p:sp>
        <p:nvSpPr>
          <p:cNvPr id="11" name="Zástupný symbol pro zápatí 10"/>
          <p:cNvSpPr>
            <a:spLocks noGrp="1"/>
          </p:cNvSpPr>
          <p:nvPr>
            <p:ph type="ftr" sz="quarter" idx="11"/>
          </p:nvPr>
        </p:nvSpPr>
        <p:spPr/>
        <p:txBody>
          <a:bodyPr/>
          <a:lstStyle/>
          <a:p>
            <a:endParaRPr lang="cs-CZ"/>
          </a:p>
        </p:txBody>
      </p:sp>
      <p:sp>
        <p:nvSpPr>
          <p:cNvPr id="16" name="Zástupný symbol pro číslo snímku 15"/>
          <p:cNvSpPr>
            <a:spLocks noGrp="1"/>
          </p:cNvSpPr>
          <p:nvPr>
            <p:ph type="sldNum" sz="quarter" idx="12"/>
          </p:nvPr>
        </p:nvSpPr>
        <p:spPr/>
        <p:txBody>
          <a:bodyPr/>
          <a:lstStyle/>
          <a:p>
            <a:fld id="{9508F717-6F71-4EDB-89AD-7E8EE35237D8}" type="slidenum">
              <a:rPr lang="cs-CZ" smtClean="0"/>
              <a:t>‹#›</a:t>
            </a:fld>
            <a:endParaRPr lang="cs-CZ"/>
          </a:p>
        </p:txBody>
      </p:sp>
      <p:sp>
        <p:nvSpPr>
          <p:cNvPr id="8" name="Nadpis 7"/>
          <p:cNvSpPr>
            <a:spLocks noGrp="1"/>
          </p:cNvSpPr>
          <p:nvPr>
            <p:ph type="title"/>
          </p:nvPr>
        </p:nvSpPr>
        <p:spPr>
          <a:xfrm>
            <a:off x="180475" y="2947085"/>
            <a:ext cx="8686800" cy="1184825"/>
          </a:xfrm>
        </p:spPr>
        <p:txBody>
          <a:bodyPr rtlCol="0" anchor="t"/>
          <a:lstStyle>
            <a:lvl1pPr algn="r">
              <a:defRPr/>
            </a:lvl1pPr>
          </a:lstStyle>
          <a:p>
            <a:r>
              <a:rPr kumimoji="0" lang="cs-CZ" smtClean="0"/>
              <a:t>Kliknutím lze upravit styl.</a:t>
            </a:r>
            <a:endParaRPr kumimoji="0" lang="en-US"/>
          </a:p>
        </p:txBody>
      </p:sp>
    </p:spTree>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0" name="Nadpis 19"/>
          <p:cNvSpPr>
            <a:spLocks noGrp="1"/>
          </p:cNvSpPr>
          <p:nvPr>
            <p:ph type="title"/>
          </p:nvPr>
        </p:nvSpPr>
        <p:spPr>
          <a:xfrm>
            <a:off x="301752" y="457200"/>
            <a:ext cx="8686800" cy="841248"/>
          </a:xfrm>
        </p:spPr>
        <p:txBody>
          <a:bodyPr/>
          <a:lstStyle/>
          <a:p>
            <a:r>
              <a:rPr kumimoji="0" lang="cs-CZ" smtClean="0"/>
              <a:t>Kliknutím lze upravit styl.</a:t>
            </a:r>
            <a:endParaRPr kumimoji="0" lang="en-US"/>
          </a:p>
        </p:txBody>
      </p:sp>
      <p:sp>
        <p:nvSpPr>
          <p:cNvPr id="14" name="Zástupný symbol pro obsah 13"/>
          <p:cNvSpPr>
            <a:spLocks noGrp="1"/>
          </p:cNvSpPr>
          <p:nvPr>
            <p:ph sz="half" idx="1"/>
          </p:nvPr>
        </p:nvSpPr>
        <p:spPr>
          <a:xfrm>
            <a:off x="304800" y="1600200"/>
            <a:ext cx="41910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half" idx="2"/>
          </p:nvPr>
        </p:nvSpPr>
        <p:spPr>
          <a:xfrm>
            <a:off x="4648200" y="1600200"/>
            <a:ext cx="43434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1" name="Zástupný symbol pro datum 20"/>
          <p:cNvSpPr>
            <a:spLocks noGrp="1"/>
          </p:cNvSpPr>
          <p:nvPr>
            <p:ph type="dt" sz="half" idx="10"/>
          </p:nvPr>
        </p:nvSpPr>
        <p:spPr/>
        <p:txBody>
          <a:bodyPr/>
          <a:lstStyle/>
          <a:p>
            <a:fld id="{6C20DA93-8330-4BCC-9F91-B1FF206427E2}" type="datetimeFigureOut">
              <a:rPr lang="cs-CZ" smtClean="0"/>
              <a:t>20.9.2013</a:t>
            </a:fld>
            <a:endParaRPr lang="cs-CZ"/>
          </a:p>
        </p:txBody>
      </p:sp>
      <p:sp>
        <p:nvSpPr>
          <p:cNvPr id="10" name="Zástupný symbol pro zápatí 9"/>
          <p:cNvSpPr>
            <a:spLocks noGrp="1"/>
          </p:cNvSpPr>
          <p:nvPr>
            <p:ph type="ftr" sz="quarter" idx="11"/>
          </p:nvPr>
        </p:nvSpPr>
        <p:spPr/>
        <p:txBody>
          <a:bodyPr/>
          <a:lstStyle/>
          <a:p>
            <a:endParaRPr lang="cs-CZ"/>
          </a:p>
        </p:txBody>
      </p:sp>
      <p:sp>
        <p:nvSpPr>
          <p:cNvPr id="31" name="Zástupný symbol pro číslo snímku 30"/>
          <p:cNvSpPr>
            <a:spLocks noGrp="1"/>
          </p:cNvSpPr>
          <p:nvPr>
            <p:ph type="sldNum" sz="quarter" idx="12"/>
          </p:nvPr>
        </p:nvSpPr>
        <p:spPr/>
        <p:txBody>
          <a:bodyPr/>
          <a:lstStyle/>
          <a:p>
            <a:fld id="{9508F717-6F71-4EDB-89AD-7E8EE35237D8}"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spTree>
      <p:nvGrpSpPr>
        <p:cNvPr id="1" name=""/>
        <p:cNvGrpSpPr/>
        <p:nvPr/>
      </p:nvGrpSpPr>
      <p:grpSpPr>
        <a:xfrm>
          <a:off x="0" y="0"/>
          <a:ext cx="0" cy="0"/>
          <a:chOff x="0" y="0"/>
          <a:chExt cx="0" cy="0"/>
        </a:xfrm>
      </p:grpSpPr>
      <p:sp>
        <p:nvSpPr>
          <p:cNvPr id="29" name="Nadpis 28"/>
          <p:cNvSpPr>
            <a:spLocks noGrp="1"/>
          </p:cNvSpPr>
          <p:nvPr>
            <p:ph type="title"/>
          </p:nvPr>
        </p:nvSpPr>
        <p:spPr>
          <a:xfrm>
            <a:off x="304800" y="5410200"/>
            <a:ext cx="8610600" cy="882650"/>
          </a:xfrm>
        </p:spPr>
        <p:txBody>
          <a:bodyPr anchor="ctr"/>
          <a:lstStyle>
            <a:lvl1pPr>
              <a:defRPr/>
            </a:lvl1pPr>
          </a:lstStyle>
          <a:p>
            <a:r>
              <a:rPr kumimoji="0" lang="cs-CZ" smtClean="0"/>
              <a:t>Kliknutím lze upravit styl.</a:t>
            </a:r>
            <a:endParaRPr kumimoji="0" lang="en-US"/>
          </a:p>
        </p:txBody>
      </p:sp>
      <p:sp>
        <p:nvSpPr>
          <p:cNvPr id="13" name="Zástupný symbol pro text 12"/>
          <p:cNvSpPr>
            <a:spLocks noGrp="1"/>
          </p:cNvSpPr>
          <p:nvPr>
            <p:ph type="body" idx="1"/>
          </p:nvPr>
        </p:nvSpPr>
        <p:spPr>
          <a:xfrm>
            <a:off x="281444" y="666750"/>
            <a:ext cx="4290556"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25" name="Zástupný symbol pro text 24"/>
          <p:cNvSpPr>
            <a:spLocks noGrp="1"/>
          </p:cNvSpPr>
          <p:nvPr>
            <p:ph type="body" sz="half" idx="3"/>
          </p:nvPr>
        </p:nvSpPr>
        <p:spPr>
          <a:xfrm>
            <a:off x="4645025" y="666750"/>
            <a:ext cx="4292241"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4" name="Zástupný symbol pro obsah 3"/>
          <p:cNvSpPr>
            <a:spLocks noGrp="1"/>
          </p:cNvSpPr>
          <p:nvPr>
            <p:ph sz="quarter" idx="2"/>
          </p:nvPr>
        </p:nvSpPr>
        <p:spPr>
          <a:xfrm>
            <a:off x="281444" y="1316037"/>
            <a:ext cx="429055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8" name="Zástupný symbol pro obsah 27"/>
          <p:cNvSpPr>
            <a:spLocks noGrp="1"/>
          </p:cNvSpPr>
          <p:nvPr>
            <p:ph sz="quarter" idx="4"/>
          </p:nvPr>
        </p:nvSpPr>
        <p:spPr>
          <a:xfrm>
            <a:off x="4648730" y="1316037"/>
            <a:ext cx="428853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0" name="Zástupný symbol pro datum 9"/>
          <p:cNvSpPr>
            <a:spLocks noGrp="1"/>
          </p:cNvSpPr>
          <p:nvPr>
            <p:ph type="dt" sz="half" idx="10"/>
          </p:nvPr>
        </p:nvSpPr>
        <p:spPr/>
        <p:txBody>
          <a:bodyPr/>
          <a:lstStyle/>
          <a:p>
            <a:fld id="{6C20DA93-8330-4BCC-9F91-B1FF206427E2}" type="datetimeFigureOut">
              <a:rPr lang="cs-CZ" smtClean="0"/>
              <a:t>20.9.2013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a:xfrm>
            <a:off x="8229600" y="6477000"/>
            <a:ext cx="762000" cy="246888"/>
          </a:xfrm>
        </p:spPr>
        <p:txBody>
          <a:bodyPr/>
          <a:lstStyle/>
          <a:p>
            <a:fld id="{9508F717-6F71-4EDB-89AD-7E8EE35237D8}" type="slidenum">
              <a:rPr lang="cs-CZ" smtClean="0"/>
              <a:t>‹#›</a:t>
            </a:fld>
            <a:endParaRPr lang="cs-CZ"/>
          </a:p>
        </p:txBody>
      </p:sp>
      <p:sp>
        <p:nvSpPr>
          <p:cNvPr id="11" name="Přímá spojnice 10"/>
          <p:cNvSpPr>
            <a:spLocks noChangeShapeType="1"/>
          </p:cNvSpPr>
          <p:nvPr/>
        </p:nvSpPr>
        <p:spPr bwMode="auto">
          <a:xfrm>
            <a:off x="514350" y="60198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30" name="Nadpis 29"/>
          <p:cNvSpPr>
            <a:spLocks noGrp="1"/>
          </p:cNvSpPr>
          <p:nvPr>
            <p:ph type="title"/>
          </p:nvPr>
        </p:nvSpPr>
        <p:spPr>
          <a:xfrm>
            <a:off x="301752" y="457200"/>
            <a:ext cx="8686800" cy="841248"/>
          </a:xfrm>
        </p:spPr>
        <p:txBody>
          <a:bodyPr/>
          <a:lstStyle/>
          <a:p>
            <a:r>
              <a:rPr kumimoji="0" lang="cs-CZ" smtClean="0"/>
              <a:t>Kliknutím lze upravit styl.</a:t>
            </a:r>
            <a:endParaRPr kumimoji="0" lang="en-US"/>
          </a:p>
        </p:txBody>
      </p:sp>
      <p:sp>
        <p:nvSpPr>
          <p:cNvPr id="12" name="Zástupný symbol pro datum 11"/>
          <p:cNvSpPr>
            <a:spLocks noGrp="1"/>
          </p:cNvSpPr>
          <p:nvPr>
            <p:ph type="dt" sz="half" idx="10"/>
          </p:nvPr>
        </p:nvSpPr>
        <p:spPr/>
        <p:txBody>
          <a:bodyPr/>
          <a:lstStyle/>
          <a:p>
            <a:fld id="{6C20DA93-8330-4BCC-9F91-B1FF206427E2}" type="datetimeFigureOut">
              <a:rPr lang="cs-CZ" smtClean="0"/>
              <a:t>20.9.2013</a:t>
            </a:fld>
            <a:endParaRPr lang="cs-CZ"/>
          </a:p>
        </p:txBody>
      </p:sp>
      <p:sp>
        <p:nvSpPr>
          <p:cNvPr id="21" name="Zástupný symbol pro zápatí 20"/>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508F717-6F71-4EDB-89AD-7E8EE35237D8}"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3" name="Zástupný symbol pro datum 2"/>
          <p:cNvSpPr>
            <a:spLocks noGrp="1"/>
          </p:cNvSpPr>
          <p:nvPr>
            <p:ph type="dt" sz="half" idx="10"/>
          </p:nvPr>
        </p:nvSpPr>
        <p:spPr/>
        <p:txBody>
          <a:bodyPr/>
          <a:lstStyle/>
          <a:p>
            <a:fld id="{6C20DA93-8330-4BCC-9F91-B1FF206427E2}" type="datetimeFigureOut">
              <a:rPr lang="cs-CZ" smtClean="0"/>
              <a:t>20.9.2013</a:t>
            </a:fld>
            <a:endParaRPr lang="cs-CZ"/>
          </a:p>
        </p:txBody>
      </p:sp>
      <p:sp>
        <p:nvSpPr>
          <p:cNvPr id="24" name="Zástupný symbol pro zápatí 23"/>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508F717-6F71-4EDB-89AD-7E8EE35237D8}"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8" name="Přímá spojnice 7"/>
          <p:cNvSpPr>
            <a:spLocks noChangeShapeType="1"/>
          </p:cNvSpPr>
          <p:nvPr/>
        </p:nvSpPr>
        <p:spPr bwMode="auto">
          <a:xfrm>
            <a:off x="514350" y="5849117"/>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Nadpis 11"/>
          <p:cNvSpPr>
            <a:spLocks noGrp="1"/>
          </p:cNvSpPr>
          <p:nvPr>
            <p:ph type="title"/>
          </p:nvPr>
        </p:nvSpPr>
        <p:spPr>
          <a:xfrm>
            <a:off x="457200" y="5486400"/>
            <a:ext cx="8458200" cy="520700"/>
          </a:xfrm>
        </p:spPr>
        <p:txBody>
          <a:bodyPr anchor="ctr"/>
          <a:lstStyle>
            <a:lvl1pPr algn="l">
              <a:buNone/>
              <a:defRPr sz="2000" b="1"/>
            </a:lvl1pPr>
          </a:lstStyle>
          <a:p>
            <a:r>
              <a:rPr kumimoji="0" lang="cs-CZ" smtClean="0"/>
              <a:t>Kliknutím lze upravit styl.</a:t>
            </a:r>
            <a:endParaRPr kumimoji="0" lang="en-US"/>
          </a:p>
        </p:txBody>
      </p:sp>
      <p:sp>
        <p:nvSpPr>
          <p:cNvPr id="26" name="Zástupný symbol pro text 25"/>
          <p:cNvSpPr>
            <a:spLocks noGrp="1"/>
          </p:cNvSpPr>
          <p:nvPr>
            <p:ph type="body" idx="2"/>
          </p:nvPr>
        </p:nvSpPr>
        <p:spPr>
          <a:xfrm>
            <a:off x="457200" y="609600"/>
            <a:ext cx="3008313" cy="4800600"/>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14" name="Zástupný symbol pro obsah 13"/>
          <p:cNvSpPr>
            <a:spLocks noGrp="1"/>
          </p:cNvSpPr>
          <p:nvPr>
            <p:ph sz="half" idx="1"/>
          </p:nvPr>
        </p:nvSpPr>
        <p:spPr>
          <a:xfrm>
            <a:off x="3575050" y="609600"/>
            <a:ext cx="5340350" cy="4800600"/>
          </a:xfrm>
        </p:spPr>
        <p:txBody>
          <a:bodyPr/>
          <a:lstStyle>
            <a:lvl1pPr>
              <a:defRPr sz="3200"/>
            </a:lvl1pPr>
            <a:lvl2pPr>
              <a:defRPr sz="2800"/>
            </a:lvl2pPr>
            <a:lvl3pPr>
              <a:defRPr sz="2400"/>
            </a:lvl3pPr>
            <a:lvl4pPr>
              <a:defRPr sz="2000"/>
            </a:lvl4pPr>
            <a:lvl5pPr>
              <a:defRPr sz="20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5" name="Zástupný symbol pro datum 24"/>
          <p:cNvSpPr>
            <a:spLocks noGrp="1"/>
          </p:cNvSpPr>
          <p:nvPr>
            <p:ph type="dt" sz="half" idx="10"/>
          </p:nvPr>
        </p:nvSpPr>
        <p:spPr/>
        <p:txBody>
          <a:bodyPr/>
          <a:lstStyle/>
          <a:p>
            <a:fld id="{6C20DA93-8330-4BCC-9F91-B1FF206427E2}" type="datetimeFigureOut">
              <a:rPr lang="cs-CZ" smtClean="0"/>
              <a:t>20.9.2013</a:t>
            </a:fld>
            <a:endParaRPr lang="cs-CZ"/>
          </a:p>
        </p:txBody>
      </p:sp>
      <p:sp>
        <p:nvSpPr>
          <p:cNvPr id="29" name="Zástupný symbol pro zápatí 28"/>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508F717-6F71-4EDB-89AD-7E8EE35237D8}"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13" name="Zástupný symbol pro obrázek 12"/>
          <p:cNvSpPr>
            <a:spLocks noGrp="1"/>
          </p:cNvSpPr>
          <p:nvPr>
            <p:ph type="pic" idx="1"/>
          </p:nvPr>
        </p:nvSpPr>
        <p:spPr>
          <a:xfrm>
            <a:off x="3505200" y="616634"/>
            <a:ext cx="5029200" cy="3657600"/>
          </a:xfrm>
          <a:solidFill>
            <a:schemeClr val="bg1"/>
          </a:solidFill>
          <a:ln w="6350">
            <a:solidFill>
              <a:schemeClr val="accent1"/>
            </a:solidFill>
          </a:ln>
          <a:effectLst>
            <a:reflection blurRad="1000" stA="49000" endA="500" endPos="10000" dist="900" dir="5400000" sy="-90000" algn="bl" rotWithShape="0"/>
          </a:effectLst>
        </p:spPr>
        <p:txBody>
          <a:bodyPr/>
          <a:lstStyle>
            <a:lvl1pPr marL="0" indent="0">
              <a:buNone/>
              <a:defRPr sz="3200"/>
            </a:lvl1pPr>
          </a:lstStyle>
          <a:p>
            <a:r>
              <a:rPr kumimoji="0" lang="cs-CZ" smtClean="0"/>
              <a:t>Kliknutím na ikonu přidáte obrázek.</a:t>
            </a:r>
            <a:endParaRPr kumimoji="0" lang="en-US" dirty="0"/>
          </a:p>
        </p:txBody>
      </p:sp>
      <p:sp>
        <p:nvSpPr>
          <p:cNvPr id="7" name="Zástupný symbol pro datum 6"/>
          <p:cNvSpPr>
            <a:spLocks noGrp="1"/>
          </p:cNvSpPr>
          <p:nvPr>
            <p:ph type="dt" sz="half" idx="10"/>
          </p:nvPr>
        </p:nvSpPr>
        <p:spPr/>
        <p:txBody>
          <a:bodyPr/>
          <a:lstStyle/>
          <a:p>
            <a:fld id="{6C20DA93-8330-4BCC-9F91-B1FF206427E2}" type="datetimeFigureOut">
              <a:rPr lang="cs-CZ" smtClean="0"/>
              <a:t>20.9.2013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31" name="Zástupný symbol pro číslo snímku 30"/>
          <p:cNvSpPr>
            <a:spLocks noGrp="1"/>
          </p:cNvSpPr>
          <p:nvPr>
            <p:ph type="sldNum" sz="quarter" idx="12"/>
          </p:nvPr>
        </p:nvSpPr>
        <p:spPr/>
        <p:txBody>
          <a:bodyPr/>
          <a:lstStyle/>
          <a:p>
            <a:fld id="{9508F717-6F71-4EDB-89AD-7E8EE35237D8}" type="slidenum">
              <a:rPr lang="cs-CZ" smtClean="0"/>
              <a:t>‹#›</a:t>
            </a:fld>
            <a:endParaRPr lang="cs-CZ"/>
          </a:p>
        </p:txBody>
      </p:sp>
      <p:sp>
        <p:nvSpPr>
          <p:cNvPr id="17" name="Nadpis 16"/>
          <p:cNvSpPr>
            <a:spLocks noGrp="1"/>
          </p:cNvSpPr>
          <p:nvPr>
            <p:ph type="title"/>
          </p:nvPr>
        </p:nvSpPr>
        <p:spPr>
          <a:xfrm>
            <a:off x="381000" y="4993760"/>
            <a:ext cx="5867400" cy="522288"/>
          </a:xfrm>
        </p:spPr>
        <p:txBody>
          <a:bodyPr anchor="ctr"/>
          <a:lstStyle>
            <a:lvl1pPr algn="l">
              <a:buNone/>
              <a:defRPr sz="2000" b="1"/>
            </a:lvl1pPr>
          </a:lstStyle>
          <a:p>
            <a:r>
              <a:rPr kumimoji="0" lang="cs-CZ" smtClean="0"/>
              <a:t>Kliknutím lze upravit styl.</a:t>
            </a:r>
            <a:endParaRPr kumimoji="0" lang="en-US"/>
          </a:p>
        </p:txBody>
      </p:sp>
      <p:sp>
        <p:nvSpPr>
          <p:cNvPr id="26" name="Zástupný symbol pro text 25"/>
          <p:cNvSpPr>
            <a:spLocks noGrp="1"/>
          </p:cNvSpPr>
          <p:nvPr>
            <p:ph type="body" sz="half" idx="2"/>
          </p:nvPr>
        </p:nvSpPr>
        <p:spPr>
          <a:xfrm>
            <a:off x="381000" y="5533218"/>
            <a:ext cx="5867400" cy="768350"/>
          </a:xfrm>
        </p:spPr>
        <p:txBody>
          <a:bodyPr lIns="109728" tIns="0"/>
          <a:lstStyle>
            <a:lvl1pPr marL="0" indent="0">
              <a:buNone/>
              <a:defRPr sz="1400"/>
            </a:lvl1pPr>
            <a:lvl2pPr>
              <a:defRPr sz="1200"/>
            </a:lvl2pPr>
            <a:lvl3pPr>
              <a:defRPr sz="1000"/>
            </a:lvl3pPr>
            <a:lvl4pPr>
              <a:defRPr sz="900"/>
            </a:lvl4pPr>
            <a:lvl5pPr>
              <a:defRPr sz="900"/>
            </a:lvl5pPr>
          </a:lstStyle>
          <a:p>
            <a:pPr lvl="0" eaLnBrk="1" latinLnBrk="0" hangingPunct="1"/>
            <a:r>
              <a:rPr kumimoji="0" lang="cs-CZ" smtClean="0"/>
              <a:t>Kliknutím lze upravit styly předlohy textu.</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6C20DA93-8330-4BCC-9F91-B1FF206427E2}" type="datetimeFigureOut">
              <a:rPr lang="cs-CZ" smtClean="0"/>
              <a:t>20.9.2013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508F717-6F71-4EDB-89AD-7E8EE35237D8}"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858000" y="549276"/>
            <a:ext cx="1828800" cy="5851525"/>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549276"/>
            <a:ext cx="6248400" cy="5851525"/>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6C20DA93-8330-4BCC-9F91-B1FF206427E2}" type="datetimeFigureOut">
              <a:rPr lang="cs-CZ" smtClean="0"/>
              <a:t>20.9.2013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508F717-6F71-4EDB-89AD-7E8EE35237D8}"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římá spojnice 6"/>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Zástupný symbol pro text 7"/>
          <p:cNvSpPr>
            <a:spLocks noGrp="1"/>
          </p:cNvSpPr>
          <p:nvPr>
            <p:ph type="body" idx="1"/>
          </p:nvPr>
        </p:nvSpPr>
        <p:spPr>
          <a:xfrm>
            <a:off x="304800" y="1554162"/>
            <a:ext cx="8686800" cy="4525963"/>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1" name="Zástupný symbol pro datum 10"/>
          <p:cNvSpPr>
            <a:spLocks noGrp="1"/>
          </p:cNvSpPr>
          <p:nvPr>
            <p:ph type="dt" sz="half" idx="2"/>
          </p:nvPr>
        </p:nvSpPr>
        <p:spPr>
          <a:xfrm>
            <a:off x="6477000" y="76200"/>
            <a:ext cx="2514600" cy="288925"/>
          </a:xfrm>
          <a:prstGeom prst="rect">
            <a:avLst/>
          </a:prstGeom>
        </p:spPr>
        <p:txBody>
          <a:bodyPr vert="horz"/>
          <a:lstStyle>
            <a:lvl1pPr algn="l" eaLnBrk="1" latinLnBrk="0" hangingPunct="1">
              <a:defRPr kumimoji="0" sz="1200">
                <a:solidFill>
                  <a:schemeClr val="accent1">
                    <a:shade val="75000"/>
                  </a:schemeClr>
                </a:solidFill>
              </a:defRPr>
            </a:lvl1pPr>
          </a:lstStyle>
          <a:p>
            <a:fld id="{6C20DA93-8330-4BCC-9F91-B1FF206427E2}" type="datetimeFigureOut">
              <a:rPr lang="cs-CZ" smtClean="0"/>
              <a:t>20.9.2013</a:t>
            </a:fld>
            <a:endParaRPr lang="cs-CZ"/>
          </a:p>
        </p:txBody>
      </p:sp>
      <p:sp>
        <p:nvSpPr>
          <p:cNvPr id="28" name="Zástupný symbol pro zápatí 27"/>
          <p:cNvSpPr>
            <a:spLocks noGrp="1"/>
          </p:cNvSpPr>
          <p:nvPr>
            <p:ph type="ftr" sz="quarter" idx="3"/>
          </p:nvPr>
        </p:nvSpPr>
        <p:spPr>
          <a:xfrm>
            <a:off x="3124200" y="76200"/>
            <a:ext cx="3352800" cy="288925"/>
          </a:xfrm>
          <a:prstGeom prst="rect">
            <a:avLst/>
          </a:prstGeom>
        </p:spPr>
        <p:txBody>
          <a:bodyPr vert="horz"/>
          <a:lstStyle>
            <a:lvl1pPr algn="r" eaLnBrk="1" latinLnBrk="0" hangingPunct="1">
              <a:defRPr kumimoji="0" sz="1200">
                <a:solidFill>
                  <a:schemeClr val="accent1">
                    <a:shade val="75000"/>
                  </a:schemeClr>
                </a:solidFill>
              </a:defRPr>
            </a:lvl1pPr>
          </a:lstStyle>
          <a:p>
            <a:endParaRPr lang="cs-CZ"/>
          </a:p>
        </p:txBody>
      </p:sp>
      <p:sp>
        <p:nvSpPr>
          <p:cNvPr id="5" name="Zástupný symbol pro číslo snímku 4"/>
          <p:cNvSpPr>
            <a:spLocks noGrp="1"/>
          </p:cNvSpPr>
          <p:nvPr>
            <p:ph type="sldNum" sz="quarter" idx="4"/>
          </p:nvPr>
        </p:nvSpPr>
        <p:spPr>
          <a:xfrm>
            <a:off x="8229600" y="6477000"/>
            <a:ext cx="762000" cy="244475"/>
          </a:xfrm>
          <a:prstGeom prst="rect">
            <a:avLst/>
          </a:prstGeom>
        </p:spPr>
        <p:txBody>
          <a:bodyPr vert="horz"/>
          <a:lstStyle>
            <a:lvl1pPr algn="r" eaLnBrk="1" latinLnBrk="0" hangingPunct="1">
              <a:defRPr kumimoji="0" sz="1200">
                <a:solidFill>
                  <a:schemeClr val="accent1">
                    <a:shade val="75000"/>
                  </a:schemeClr>
                </a:solidFill>
              </a:defRPr>
            </a:lvl1pPr>
          </a:lstStyle>
          <a:p>
            <a:fld id="{9508F717-6F71-4EDB-89AD-7E8EE35237D8}" type="slidenum">
              <a:rPr lang="cs-CZ" smtClean="0"/>
              <a:t>‹#›</a:t>
            </a:fld>
            <a:endParaRPr lang="cs-CZ"/>
          </a:p>
        </p:txBody>
      </p:sp>
      <p:sp>
        <p:nvSpPr>
          <p:cNvPr id="10" name="Zástupný symbol pro nadpis 9"/>
          <p:cNvSpPr>
            <a:spLocks noGrp="1"/>
          </p:cNvSpPr>
          <p:nvPr>
            <p:ph type="title"/>
          </p:nvPr>
        </p:nvSpPr>
        <p:spPr>
          <a:xfrm>
            <a:off x="304800" y="457200"/>
            <a:ext cx="8686800" cy="838200"/>
          </a:xfrm>
          <a:prstGeom prst="rect">
            <a:avLst/>
          </a:prstGeom>
        </p:spPr>
        <p:txBody>
          <a:bodyPr vert="horz" anchor="ctr">
            <a:normAutofit/>
          </a:bodyPr>
          <a:lstStyle/>
          <a:p>
            <a:r>
              <a:rPr kumimoji="0" lang="cs-CZ" smtClean="0"/>
              <a:t>Kliknutím lze upravit styl.</a:t>
            </a:r>
            <a:endParaRPr kumimoji="0" lang="en-US"/>
          </a:p>
        </p:txBody>
      </p:sp>
      <p:sp>
        <p:nvSpPr>
          <p:cNvPr id="9" name="Přímá spojnice 8"/>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Přímá spojnice 11"/>
          <p:cNvSpPr>
            <a:spLocks noChangeShapeType="1"/>
          </p:cNvSpPr>
          <p:nvPr/>
        </p:nvSpPr>
        <p:spPr bwMode="auto">
          <a:xfrm>
            <a:off x="514350" y="1057986"/>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p:titleStyle>
    <p:body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108520" y="-99392"/>
            <a:ext cx="9252520" cy="695739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aphicFrame>
        <p:nvGraphicFramePr>
          <p:cNvPr id="5" name="Tabulka 4"/>
          <p:cNvGraphicFramePr>
            <a:graphicFrameLocks noGrp="1"/>
          </p:cNvGraphicFramePr>
          <p:nvPr/>
        </p:nvGraphicFramePr>
        <p:xfrm>
          <a:off x="971600" y="2276872"/>
          <a:ext cx="7556343" cy="1800200"/>
        </p:xfrm>
        <a:graphic>
          <a:graphicData uri="http://schemas.openxmlformats.org/drawingml/2006/table">
            <a:tbl>
              <a:tblPr/>
              <a:tblGrid>
                <a:gridCol w="3184384"/>
                <a:gridCol w="4371959"/>
              </a:tblGrid>
              <a:tr h="625273">
                <a:tc>
                  <a:txBody>
                    <a:bodyPr/>
                    <a:lstStyle/>
                    <a:p>
                      <a:pPr algn="l">
                        <a:lnSpc>
                          <a:spcPct val="115000"/>
                        </a:lnSpc>
                        <a:spcAft>
                          <a:spcPts val="1000"/>
                        </a:spcAft>
                      </a:pPr>
                      <a:r>
                        <a:rPr lang="cs-CZ" sz="2000" b="1" dirty="0">
                          <a:solidFill>
                            <a:srgbClr val="000000"/>
                          </a:solidFill>
                          <a:latin typeface="Calibri"/>
                          <a:ea typeface="Calibri"/>
                          <a:cs typeface="Times New Roman"/>
                        </a:rPr>
                        <a:t>Název školy</a:t>
                      </a:r>
                      <a:endParaRPr lang="cs-CZ" sz="2000" b="1" dirty="0">
                        <a:latin typeface="Calibri"/>
                        <a:ea typeface="Calibri"/>
                        <a:cs typeface="Times New Roman"/>
                      </a:endParaRPr>
                    </a:p>
                  </a:txBody>
                  <a:tcPr marL="44450" marR="4445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1000"/>
                        </a:spcAft>
                      </a:pPr>
                      <a:r>
                        <a:rPr lang="cs-CZ" sz="2000" b="1" dirty="0">
                          <a:solidFill>
                            <a:srgbClr val="000000"/>
                          </a:solidFill>
                          <a:latin typeface="Calibri"/>
                          <a:ea typeface="Calibri"/>
                          <a:cs typeface="Times New Roman"/>
                        </a:rPr>
                        <a:t>ZÁKLADNÍ ŠKOLA, JIČÍN, HUSOVA 170</a:t>
                      </a:r>
                      <a:endParaRPr lang="cs-CZ" sz="2000" dirty="0">
                        <a:latin typeface="Calibri"/>
                        <a:ea typeface="Calibri"/>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46432">
                <a:tc>
                  <a:txBody>
                    <a:bodyPr/>
                    <a:lstStyle/>
                    <a:p>
                      <a:pPr algn="l">
                        <a:lnSpc>
                          <a:spcPct val="115000"/>
                        </a:lnSpc>
                        <a:spcAft>
                          <a:spcPts val="1000"/>
                        </a:spcAft>
                      </a:pPr>
                      <a:r>
                        <a:rPr lang="cs-CZ" sz="2000" b="1" dirty="0">
                          <a:solidFill>
                            <a:srgbClr val="000000"/>
                          </a:solidFill>
                          <a:latin typeface="Calibri"/>
                          <a:ea typeface="Calibri"/>
                          <a:cs typeface="Times New Roman"/>
                        </a:rPr>
                        <a:t>Číslo projektu</a:t>
                      </a:r>
                      <a:endParaRPr lang="cs-CZ" sz="2000" dirty="0">
                        <a:latin typeface="Calibri"/>
                        <a:ea typeface="Calibri"/>
                        <a:cs typeface="Times New Roman"/>
                      </a:endParaRPr>
                    </a:p>
                  </a:txBody>
                  <a:tcPr marL="44450" marR="4445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1000"/>
                        </a:spcAft>
                      </a:pPr>
                      <a:r>
                        <a:rPr lang="cs-CZ" sz="2000" b="1" dirty="0">
                          <a:solidFill>
                            <a:srgbClr val="000000"/>
                          </a:solidFill>
                          <a:latin typeface="Calibri"/>
                          <a:ea typeface="Calibri"/>
                          <a:cs typeface="Times New Roman"/>
                        </a:rPr>
                        <a:t>CZ.1.07/1.4.00/21.2862</a:t>
                      </a:r>
                      <a:endParaRPr lang="cs-CZ" sz="2000" dirty="0">
                        <a:latin typeface="Calibri"/>
                        <a:ea typeface="Calibri"/>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28495">
                <a:tc>
                  <a:txBody>
                    <a:bodyPr/>
                    <a:lstStyle/>
                    <a:p>
                      <a:pPr algn="l">
                        <a:lnSpc>
                          <a:spcPct val="115000"/>
                        </a:lnSpc>
                        <a:spcAft>
                          <a:spcPts val="1000"/>
                        </a:spcAft>
                      </a:pPr>
                      <a:r>
                        <a:rPr lang="cs-CZ" sz="2000" b="1" dirty="0">
                          <a:solidFill>
                            <a:srgbClr val="000000"/>
                          </a:solidFill>
                          <a:latin typeface="Calibri"/>
                          <a:ea typeface="Calibri"/>
                          <a:cs typeface="Times New Roman"/>
                        </a:rPr>
                        <a:t>Číslo a název klíčové aktivity</a:t>
                      </a:r>
                      <a:endParaRPr lang="cs-CZ" sz="2000" dirty="0">
                        <a:latin typeface="Calibri"/>
                        <a:ea typeface="Calibri"/>
                        <a:cs typeface="Times New Roman"/>
                      </a:endParaRPr>
                    </a:p>
                  </a:txBody>
                  <a:tcPr marL="44450" marR="4445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1000"/>
                        </a:spcAft>
                      </a:pPr>
                      <a:r>
                        <a:rPr lang="cs-CZ" sz="2000" b="1" dirty="0">
                          <a:solidFill>
                            <a:srgbClr val="000000"/>
                          </a:solidFill>
                          <a:latin typeface="Calibri"/>
                          <a:ea typeface="Calibri"/>
                          <a:cs typeface="Times New Roman"/>
                        </a:rPr>
                        <a:t>3.2 Inovace a zkvalitnění výuky prostřednictvím ICT</a:t>
                      </a:r>
                      <a:endParaRPr lang="cs-CZ" sz="2000" dirty="0">
                        <a:latin typeface="Calibri"/>
                        <a:ea typeface="Calibri"/>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pic>
        <p:nvPicPr>
          <p:cNvPr id="6" name="Picture 2"/>
          <p:cNvPicPr>
            <a:picLocks noChangeAspect="1" noChangeArrowheads="1"/>
          </p:cNvPicPr>
          <p:nvPr/>
        </p:nvPicPr>
        <p:blipFill>
          <a:blip r:embed="rId2" cstate="print"/>
          <a:srcRect/>
          <a:stretch>
            <a:fillRect/>
          </a:stretch>
        </p:blipFill>
        <p:spPr bwMode="auto">
          <a:xfrm>
            <a:off x="2627784" y="548680"/>
            <a:ext cx="3767138" cy="1328738"/>
          </a:xfrm>
          <a:prstGeom prst="rect">
            <a:avLst/>
          </a:prstGeom>
          <a:solidFill>
            <a:srgbClr val="FFFFFF"/>
          </a:solidFill>
          <a:ln w="9525">
            <a:noFill/>
            <a:miter lim="800000"/>
            <a:headEnd/>
            <a:tailEnd/>
          </a:ln>
        </p:spPr>
      </p:pic>
      <p:sp>
        <p:nvSpPr>
          <p:cNvPr id="7" name="TextovéPole 6"/>
          <p:cNvSpPr txBox="1"/>
          <p:nvPr/>
        </p:nvSpPr>
        <p:spPr>
          <a:xfrm>
            <a:off x="1259632" y="4725144"/>
            <a:ext cx="7128792" cy="1477328"/>
          </a:xfrm>
          <a:prstGeom prst="rect">
            <a:avLst/>
          </a:prstGeom>
          <a:noFill/>
        </p:spPr>
        <p:txBody>
          <a:bodyPr wrap="square" rtlCol="0">
            <a:spAutoFit/>
          </a:bodyPr>
          <a:lstStyle/>
          <a:p>
            <a:r>
              <a:rPr lang="cs-CZ" b="1" dirty="0" smtClean="0">
                <a:latin typeface="Book Antiqua" pitchFamily="18" charset="0"/>
              </a:rPr>
              <a:t>Název DUM:  </a:t>
            </a:r>
            <a:r>
              <a:rPr lang="cs-CZ" dirty="0" smtClean="0">
                <a:latin typeface="Book Antiqua" pitchFamily="18" charset="0"/>
              </a:rPr>
              <a:t>VY_32_INOVACE_XVI_2_07_Otisky dlaní</a:t>
            </a:r>
          </a:p>
          <a:p>
            <a:endParaRPr lang="cs-CZ" b="1" dirty="0" smtClean="0">
              <a:latin typeface="Book Antiqua" pitchFamily="18" charset="0"/>
            </a:endParaRPr>
          </a:p>
          <a:p>
            <a:r>
              <a:rPr lang="cs-CZ" b="1" dirty="0" smtClean="0">
                <a:latin typeface="Book Antiqua" pitchFamily="18" charset="0"/>
              </a:rPr>
              <a:t>Šablona číslo:  </a:t>
            </a:r>
            <a:r>
              <a:rPr lang="cs-CZ" dirty="0" smtClean="0">
                <a:latin typeface="Book Antiqua" pitchFamily="18" charset="0"/>
              </a:rPr>
              <a:t>XVI </a:t>
            </a:r>
            <a:r>
              <a:rPr lang="cs-CZ" b="1" dirty="0" smtClean="0">
                <a:latin typeface="Book Antiqua" pitchFamily="18" charset="0"/>
              </a:rPr>
              <a:t>       Sada číslo</a:t>
            </a:r>
            <a:r>
              <a:rPr lang="cs-CZ" dirty="0" smtClean="0">
                <a:latin typeface="Book Antiqua" pitchFamily="18" charset="0"/>
              </a:rPr>
              <a:t>:</a:t>
            </a:r>
            <a:r>
              <a:rPr lang="cs-CZ" b="1" dirty="0" smtClean="0">
                <a:latin typeface="Book Antiqua" pitchFamily="18" charset="0"/>
              </a:rPr>
              <a:t> </a:t>
            </a:r>
            <a:r>
              <a:rPr lang="cs-CZ" dirty="0" smtClean="0">
                <a:latin typeface="Book Antiqua" pitchFamily="18" charset="0"/>
              </a:rPr>
              <a:t>2  </a:t>
            </a:r>
            <a:r>
              <a:rPr lang="cs-CZ" b="1" dirty="0" smtClean="0">
                <a:latin typeface="Book Antiqua" pitchFamily="18" charset="0"/>
              </a:rPr>
              <a:t>       Pořadové číslo DUM: </a:t>
            </a:r>
            <a:r>
              <a:rPr lang="cs-CZ" dirty="0" smtClean="0">
                <a:latin typeface="Book Antiqua" pitchFamily="18" charset="0"/>
              </a:rPr>
              <a:t>07</a:t>
            </a:r>
            <a:r>
              <a:rPr lang="cs-CZ" b="1" dirty="0" smtClean="0">
                <a:latin typeface="Book Antiqua" pitchFamily="18" charset="0"/>
              </a:rPr>
              <a:t> </a:t>
            </a:r>
            <a:endParaRPr lang="cs-CZ" dirty="0" smtClean="0">
              <a:latin typeface="Book Antiqua" pitchFamily="18" charset="0"/>
            </a:endParaRPr>
          </a:p>
          <a:p>
            <a:endParaRPr lang="cs-CZ" b="1" dirty="0" smtClean="0">
              <a:latin typeface="Book Antiqua" pitchFamily="18" charset="0"/>
            </a:endParaRPr>
          </a:p>
          <a:p>
            <a:r>
              <a:rPr lang="cs-CZ" b="1" dirty="0" smtClean="0">
                <a:latin typeface="Book Antiqua" pitchFamily="18" charset="0"/>
              </a:rPr>
              <a:t>Autor:   </a:t>
            </a:r>
            <a:r>
              <a:rPr lang="cs-CZ" dirty="0" smtClean="0">
                <a:latin typeface="Book Antiqua" pitchFamily="18" charset="0"/>
              </a:rPr>
              <a:t>Mgr. Zuzana </a:t>
            </a:r>
            <a:r>
              <a:rPr lang="cs-CZ" dirty="0" err="1" smtClean="0">
                <a:latin typeface="Book Antiqua" pitchFamily="18" charset="0"/>
              </a:rPr>
              <a:t>Pácaltová</a:t>
            </a:r>
            <a:endParaRPr lang="cs-CZ" dirty="0">
              <a:latin typeface="Book Antiqua" pitchFamily="18" charset="0"/>
            </a:endParaRPr>
          </a:p>
        </p:txBody>
      </p:sp>
    </p:spTree>
    <p:extLst>
      <p:ext uri="{BB962C8B-B14F-4D97-AF65-F5344CB8AC3E}">
        <p14:creationId xmlns:p14="http://schemas.microsoft.com/office/powerpoint/2010/main" val="42131639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bg>
      <p:bgPr>
        <a:blipFill>
          <a:blip r:embed="rId2">
            <a:biLevel thresh="25000"/>
          </a:blip>
          <a:stretch>
            <a:fillRect/>
          </a:stretch>
        </a:blipFill>
        <a:effectLst/>
      </p:bgPr>
    </p:bg>
    <p:spTree>
      <p:nvGrpSpPr>
        <p:cNvPr id="1" name=""/>
        <p:cNvGrpSpPr/>
        <p:nvPr/>
      </p:nvGrpSpPr>
      <p:grpSpPr>
        <a:xfrm>
          <a:off x="0" y="0"/>
          <a:ext cx="0" cy="0"/>
          <a:chOff x="0" y="0"/>
          <a:chExt cx="0" cy="0"/>
        </a:xfrm>
      </p:grpSpPr>
      <p:sp>
        <p:nvSpPr>
          <p:cNvPr id="4" name="Zástupný symbol pro obsah 2"/>
          <p:cNvSpPr txBox="1">
            <a:spLocks/>
          </p:cNvSpPr>
          <p:nvPr/>
        </p:nvSpPr>
        <p:spPr>
          <a:xfrm>
            <a:off x="323528" y="404664"/>
            <a:ext cx="8568952" cy="6309320"/>
          </a:xfrm>
          <a:prstGeom prst="rect">
            <a:avLst/>
          </a:prstGeom>
          <a:solidFill>
            <a:schemeClr val="bg1"/>
          </a:solidFill>
        </p:spPr>
        <p:txBody>
          <a:bodyPr vert="horz">
            <a:noAutofit/>
          </a:bodyPr>
          <a:lstStyle>
            <a:lvl1pPr marL="0" indent="0" algn="ctr" rtl="0" eaLnBrk="1" latinLnBrk="0" hangingPunct="1">
              <a:spcBef>
                <a:spcPct val="20000"/>
              </a:spcBef>
              <a:buClr>
                <a:schemeClr val="tx1">
                  <a:shade val="95000"/>
                </a:schemeClr>
              </a:buClr>
              <a:buSzPct val="65000"/>
              <a:buFont typeface="Wingdings 2"/>
              <a:buNone/>
              <a:defRPr kumimoji="0" sz="2800" kern="1200">
                <a:solidFill>
                  <a:schemeClr val="tx1"/>
                </a:solidFill>
                <a:latin typeface="+mn-lt"/>
                <a:ea typeface="+mn-ea"/>
                <a:cs typeface="+mn-cs"/>
              </a:defRPr>
            </a:lvl1pPr>
            <a:lvl2pPr marL="457200" indent="0" algn="ctr" rtl="0" eaLnBrk="1" latinLnBrk="0" hangingPunct="1">
              <a:spcBef>
                <a:spcPct val="20000"/>
              </a:spcBef>
              <a:buClr>
                <a:schemeClr val="tx1"/>
              </a:buClr>
              <a:buSzPct val="80000"/>
              <a:buFont typeface="Wingdings 2"/>
              <a:buNone/>
              <a:defRPr kumimoji="0" sz="2400" kern="1200">
                <a:solidFill>
                  <a:schemeClr val="tx1"/>
                </a:solidFill>
                <a:latin typeface="+mn-lt"/>
                <a:ea typeface="+mn-ea"/>
                <a:cs typeface="+mn-cs"/>
              </a:defRPr>
            </a:lvl2pPr>
            <a:lvl3pPr marL="914400" indent="0" algn="ctr" rtl="0" eaLnBrk="1" latinLnBrk="0" hangingPunct="1">
              <a:spcBef>
                <a:spcPct val="20000"/>
              </a:spcBef>
              <a:buClr>
                <a:schemeClr val="tx1"/>
              </a:buClr>
              <a:buSzPct val="95000"/>
              <a:buFont typeface="Wingdings"/>
              <a:buNone/>
              <a:defRPr kumimoji="0" sz="2200" kern="1200">
                <a:solidFill>
                  <a:schemeClr val="tx1"/>
                </a:solidFill>
                <a:latin typeface="+mn-lt"/>
                <a:ea typeface="+mn-ea"/>
                <a:cs typeface="+mn-cs"/>
              </a:defRPr>
            </a:lvl3pPr>
            <a:lvl4pPr marL="1371600" indent="0" algn="ctr" rtl="0" eaLnBrk="1" latinLnBrk="0" hangingPunct="1">
              <a:spcBef>
                <a:spcPct val="20000"/>
              </a:spcBef>
              <a:buClr>
                <a:schemeClr val="tx1"/>
              </a:buClr>
              <a:buSzPct val="100000"/>
              <a:buFont typeface="Wingdings 3"/>
              <a:buNone/>
              <a:defRPr kumimoji="0" sz="2000" kern="1200">
                <a:solidFill>
                  <a:schemeClr val="tx1"/>
                </a:solidFill>
                <a:latin typeface="+mn-lt"/>
                <a:ea typeface="+mn-ea"/>
                <a:cs typeface="+mn-cs"/>
              </a:defRPr>
            </a:lvl4pPr>
            <a:lvl5pPr marL="1828800" indent="0" algn="ctr" rtl="0" eaLnBrk="1" latinLnBrk="0" hangingPunct="1">
              <a:spcBef>
                <a:spcPct val="20000"/>
              </a:spcBef>
              <a:buClr>
                <a:schemeClr val="tx1"/>
              </a:buClr>
              <a:buFont typeface="Wingdings 2"/>
              <a:buNone/>
              <a:defRPr kumimoji="0" sz="2000" kern="1200">
                <a:solidFill>
                  <a:schemeClr val="tx1"/>
                </a:solidFill>
                <a:latin typeface="+mn-lt"/>
                <a:ea typeface="+mn-ea"/>
                <a:cs typeface="+mn-cs"/>
              </a:defRPr>
            </a:lvl5pPr>
            <a:lvl6pPr marL="2286000" indent="0" algn="ctr" rtl="0" eaLnBrk="1" latinLnBrk="0" hangingPunct="1">
              <a:spcBef>
                <a:spcPct val="20000"/>
              </a:spcBef>
              <a:buClr>
                <a:schemeClr val="tx1"/>
              </a:buClr>
              <a:buFont typeface="Wingdings 3"/>
              <a:buNone/>
              <a:defRPr kumimoji="0" sz="1800" kern="1200">
                <a:solidFill>
                  <a:schemeClr val="tx1"/>
                </a:solidFill>
                <a:latin typeface="+mn-lt"/>
                <a:ea typeface="+mn-ea"/>
                <a:cs typeface="+mn-cs"/>
              </a:defRPr>
            </a:lvl6pPr>
            <a:lvl7pPr marL="2743200" indent="0" algn="ctr" rtl="0" eaLnBrk="1" latinLnBrk="0" hangingPunct="1">
              <a:spcBef>
                <a:spcPct val="20000"/>
              </a:spcBef>
              <a:buClr>
                <a:schemeClr val="tx1"/>
              </a:buClr>
              <a:buFont typeface="Wingdings 2"/>
              <a:buNone/>
              <a:defRPr kumimoji="0" sz="1600" kern="1200">
                <a:solidFill>
                  <a:schemeClr val="tx1"/>
                </a:solidFill>
                <a:latin typeface="+mn-lt"/>
                <a:ea typeface="+mn-ea"/>
                <a:cs typeface="+mn-cs"/>
              </a:defRPr>
            </a:lvl7pPr>
            <a:lvl8pPr marL="3200400" indent="0" algn="ctr" rtl="0" eaLnBrk="1" latinLnBrk="0" hangingPunct="1">
              <a:spcBef>
                <a:spcPct val="20000"/>
              </a:spcBef>
              <a:buClr>
                <a:schemeClr val="tx1"/>
              </a:buClr>
              <a:buFont typeface="Wingdings 2"/>
              <a:buNone/>
              <a:defRPr kumimoji="0" sz="1400" kern="1200">
                <a:solidFill>
                  <a:schemeClr val="tx1"/>
                </a:solidFill>
                <a:latin typeface="+mn-lt"/>
                <a:ea typeface="+mn-ea"/>
                <a:cs typeface="+mn-cs"/>
              </a:defRPr>
            </a:lvl8pPr>
            <a:lvl9pPr marL="3657600" indent="0" algn="ctr" rtl="0" eaLnBrk="1" latinLnBrk="0" hangingPunct="1">
              <a:spcBef>
                <a:spcPct val="20000"/>
              </a:spcBef>
              <a:buClr>
                <a:schemeClr val="tx1"/>
              </a:buClr>
              <a:buFont typeface="Wingdings 2"/>
              <a:buNone/>
              <a:defRPr kumimoji="0" sz="1400" kern="1200" baseline="0">
                <a:solidFill>
                  <a:schemeClr val="tx1"/>
                </a:solidFill>
                <a:latin typeface="+mn-lt"/>
                <a:ea typeface="+mn-ea"/>
                <a:cs typeface="+mn-cs"/>
              </a:defRPr>
            </a:lvl9pPr>
          </a:lstStyle>
          <a:p>
            <a:pPr algn="l"/>
            <a:r>
              <a:rPr lang="cs-CZ" sz="1900" b="1" dirty="0" smtClean="0">
                <a:latin typeface="Book Antiqua" pitchFamily="18" charset="0"/>
              </a:rPr>
              <a:t>Anotace: </a:t>
            </a:r>
            <a:r>
              <a:rPr lang="cs-CZ" sz="1900" dirty="0" smtClean="0">
                <a:latin typeface="Book Antiqua" pitchFamily="18" charset="0"/>
              </a:rPr>
              <a:t>Výukový materiál obsahuje možnosti práce s otisky dlaní, prstů.</a:t>
            </a:r>
            <a:br>
              <a:rPr lang="cs-CZ" sz="1900" dirty="0" smtClean="0">
                <a:latin typeface="Book Antiqua" pitchFamily="18" charset="0"/>
              </a:rPr>
            </a:br>
            <a:endParaRPr lang="cs-CZ" sz="1900" dirty="0" smtClean="0">
              <a:latin typeface="Book Antiqua" pitchFamily="18" charset="0"/>
            </a:endParaRPr>
          </a:p>
          <a:p>
            <a:pPr algn="l"/>
            <a:r>
              <a:rPr lang="cs-CZ" sz="1900" b="1" dirty="0" smtClean="0">
                <a:latin typeface="Book Antiqua" pitchFamily="18" charset="0"/>
              </a:rPr>
              <a:t>Očekávaný výstup: </a:t>
            </a:r>
            <a:r>
              <a:rPr lang="cs-CZ" sz="1900" dirty="0" smtClean="0">
                <a:latin typeface="Book Antiqua" pitchFamily="18" charset="0"/>
              </a:rPr>
              <a:t>Žák pracuje ve skupině a společně s ostatními žáky vytváří obrazec pomocí otisků dlaní.</a:t>
            </a:r>
            <a:endParaRPr lang="cs-CZ" sz="1900" dirty="0">
              <a:latin typeface="Book Antiqua" pitchFamily="18" charset="0"/>
            </a:endParaRPr>
          </a:p>
          <a:p>
            <a:pPr algn="l"/>
            <a:endParaRPr lang="cs-CZ" sz="1900" dirty="0" smtClean="0">
              <a:latin typeface="Book Antiqua" pitchFamily="18" charset="0"/>
            </a:endParaRPr>
          </a:p>
          <a:p>
            <a:pPr algn="l"/>
            <a:r>
              <a:rPr lang="cs-CZ" sz="1900" b="1" dirty="0" smtClean="0">
                <a:latin typeface="Book Antiqua" pitchFamily="18" charset="0"/>
              </a:rPr>
              <a:t>Druh učebního materiálu: </a:t>
            </a:r>
            <a:r>
              <a:rPr lang="cs-CZ" sz="1900" dirty="0" smtClean="0">
                <a:latin typeface="Book Antiqua" pitchFamily="18" charset="0"/>
              </a:rPr>
              <a:t>prezentace</a:t>
            </a:r>
          </a:p>
          <a:p>
            <a:pPr algn="l"/>
            <a:r>
              <a:rPr lang="cs-CZ" sz="1900" b="1" dirty="0" smtClean="0">
                <a:latin typeface="Book Antiqua" pitchFamily="18" charset="0"/>
              </a:rPr>
              <a:t>Typická věková skupina: </a:t>
            </a:r>
            <a:r>
              <a:rPr lang="cs-CZ" sz="1900" dirty="0" smtClean="0">
                <a:latin typeface="Book Antiqua" pitchFamily="18" charset="0"/>
              </a:rPr>
              <a:t>9 – 11 let</a:t>
            </a:r>
            <a:br>
              <a:rPr lang="cs-CZ" sz="1900" dirty="0" smtClean="0">
                <a:latin typeface="Book Antiqua" pitchFamily="18" charset="0"/>
              </a:rPr>
            </a:br>
            <a:endParaRPr lang="cs-CZ" sz="1900" dirty="0" smtClean="0">
              <a:latin typeface="Book Antiqua" pitchFamily="18" charset="0"/>
            </a:endParaRPr>
          </a:p>
          <a:p>
            <a:pPr algn="l"/>
            <a:r>
              <a:rPr lang="cs-CZ" sz="1900" b="1" dirty="0" smtClean="0">
                <a:latin typeface="Book Antiqua" pitchFamily="18" charset="0"/>
              </a:rPr>
              <a:t>Klíčová slova: </a:t>
            </a:r>
            <a:r>
              <a:rPr lang="cs-CZ" sz="1900" dirty="0" smtClean="0">
                <a:latin typeface="Book Antiqua" pitchFamily="18" charset="0"/>
              </a:rPr>
              <a:t>otisk, ruka, dlaň, prst</a:t>
            </a:r>
          </a:p>
          <a:p>
            <a:pPr algn="l"/>
            <a:r>
              <a:rPr lang="cs-CZ" sz="1900" b="1" dirty="0" smtClean="0">
                <a:latin typeface="Book Antiqua" pitchFamily="18" charset="0"/>
              </a:rPr>
              <a:t>Pomůcky a materiál: </a:t>
            </a:r>
            <a:r>
              <a:rPr lang="cs-CZ" sz="1900" dirty="0">
                <a:latin typeface="Book Antiqua" pitchFamily="18" charset="0"/>
              </a:rPr>
              <a:t>balicí papír nebo čtvrtka </a:t>
            </a:r>
            <a:r>
              <a:rPr lang="cs-CZ" sz="1900" dirty="0" smtClean="0">
                <a:latin typeface="Book Antiqua" pitchFamily="18" charset="0"/>
              </a:rPr>
              <a:t>(libovolný formát ), </a:t>
            </a:r>
            <a:r>
              <a:rPr lang="cs-CZ" sz="1900" dirty="0">
                <a:latin typeface="Book Antiqua" pitchFamily="18" charset="0"/>
              </a:rPr>
              <a:t>temperové barvy, malířská paleta, plochý štětec, nádoba na vodu, voda, hadřík, ubrus, pracovní oděv</a:t>
            </a:r>
            <a:endParaRPr lang="cs-CZ" sz="1900" b="1" dirty="0">
              <a:latin typeface="Book Antiqua" pitchFamily="18" charset="0"/>
            </a:endParaRPr>
          </a:p>
          <a:p>
            <a:pPr algn="l"/>
            <a:endParaRPr lang="cs-CZ" sz="1900" b="1" dirty="0" smtClean="0">
              <a:latin typeface="Book Antiqua" pitchFamily="18" charset="0"/>
            </a:endParaRPr>
          </a:p>
          <a:p>
            <a:pPr algn="l"/>
            <a:r>
              <a:rPr lang="cs-CZ" sz="1900" b="1" dirty="0" smtClean="0">
                <a:latin typeface="Book Antiqua" pitchFamily="18" charset="0"/>
              </a:rPr>
              <a:t>Potřebný čas pro výuku DUM:</a:t>
            </a:r>
            <a:r>
              <a:rPr lang="cs-CZ" sz="1900" dirty="0" smtClean="0">
                <a:latin typeface="Book Antiqua" pitchFamily="18" charset="0"/>
              </a:rPr>
              <a:t> 90 minut</a:t>
            </a:r>
            <a:br>
              <a:rPr lang="cs-CZ" sz="1900" dirty="0" smtClean="0">
                <a:latin typeface="Book Antiqua" pitchFamily="18" charset="0"/>
              </a:rPr>
            </a:br>
            <a:r>
              <a:rPr lang="cs-CZ" sz="1900" b="1" dirty="0" smtClean="0">
                <a:latin typeface="Book Antiqua" pitchFamily="18" charset="0"/>
              </a:rPr>
              <a:t>Metodické zhodnocení a popis práce s digitálním učebním materiálem:   </a:t>
            </a:r>
            <a:r>
              <a:rPr lang="cs-CZ" sz="1900" dirty="0" smtClean="0">
                <a:latin typeface="Book Antiqua" pitchFamily="18" charset="0"/>
              </a:rPr>
              <a:t>Žáci pracují ve skupinách. Každá skupina si zvolí vlastní námět nebo je předem určeno společné téma, kterého se žáci drží (např. motiv květiny).      Ve volné chvíli pracují samostatně na práci navíc (otisk prstu – např. motýli    </a:t>
            </a:r>
            <a:r>
              <a:rPr lang="cs-CZ" sz="1900" dirty="0" smtClean="0">
                <a:latin typeface="Book Antiqua" pitchFamily="18" charset="0"/>
              </a:rPr>
              <a:t>či </a:t>
            </a:r>
            <a:r>
              <a:rPr lang="cs-CZ" sz="1900" dirty="0" smtClean="0">
                <a:latin typeface="Book Antiqua" pitchFamily="18" charset="0"/>
              </a:rPr>
              <a:t>jiní živočichové, kteří dotvoří společné dílo).</a:t>
            </a:r>
            <a:br>
              <a:rPr lang="cs-CZ" sz="1900" dirty="0" smtClean="0">
                <a:latin typeface="Book Antiqua" pitchFamily="18" charset="0"/>
              </a:rPr>
            </a:br>
            <a:endParaRPr lang="cs-CZ" sz="1900" dirty="0">
              <a:latin typeface="Book Antiqua" pitchFamily="18" charset="0"/>
            </a:endParaRPr>
          </a:p>
        </p:txBody>
      </p:sp>
    </p:spTree>
    <p:extLst>
      <p:ext uri="{BB962C8B-B14F-4D97-AF65-F5344CB8AC3E}">
        <p14:creationId xmlns:p14="http://schemas.microsoft.com/office/powerpoint/2010/main" val="37698205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r"/>
            <a:r>
              <a:rPr lang="cs-CZ" sz="3400" dirty="0" smtClean="0"/>
              <a:t>Otisky</a:t>
            </a:r>
            <a:endParaRPr lang="cs-CZ" sz="3400" dirty="0"/>
          </a:p>
        </p:txBody>
      </p:sp>
      <p:sp>
        <p:nvSpPr>
          <p:cNvPr id="3" name="Zástupný symbol pro obsah 2"/>
          <p:cNvSpPr>
            <a:spLocks noGrp="1"/>
          </p:cNvSpPr>
          <p:nvPr>
            <p:ph idx="1"/>
          </p:nvPr>
        </p:nvSpPr>
        <p:spPr/>
        <p:txBody>
          <a:bodyPr>
            <a:normAutofit/>
          </a:bodyPr>
          <a:lstStyle/>
          <a:p>
            <a:r>
              <a:rPr lang="cs-CZ" b="1" dirty="0" smtClean="0"/>
              <a:t>Motivace:                                                                                                                         </a:t>
            </a:r>
            <a:r>
              <a:rPr lang="cs-CZ" dirty="0" smtClean="0"/>
              <a:t>Ruka, dlaň - součást řeči těla, pomáhají vyjádřit naše pocity, nálady, postoje.                               Symbolika – zvednutá ruka (pozdrav), ruka       v pěst (výhružka), podání ruky (seznámení, pozdrav), podávaná ruka (symbol pomoci) – ukázka různých gest, vyjádření postojů.                                             Dlaň – čára života, otisky prstů (jedinečnost otisku).</a:t>
            </a:r>
          </a:p>
        </p:txBody>
      </p:sp>
    </p:spTree>
    <p:extLst>
      <p:ext uri="{BB962C8B-B14F-4D97-AF65-F5344CB8AC3E}">
        <p14:creationId xmlns:p14="http://schemas.microsoft.com/office/powerpoint/2010/main" val="1590540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5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r"/>
            <a:r>
              <a:rPr lang="cs-CZ" sz="3400" dirty="0" smtClean="0"/>
              <a:t>Otisky</a:t>
            </a:r>
            <a:endParaRPr lang="cs-CZ" sz="3400" dirty="0"/>
          </a:p>
        </p:txBody>
      </p:sp>
      <p:pic>
        <p:nvPicPr>
          <p:cNvPr id="4" name="Obrázek 3" descr="C:\Users\PacaltovaZ\Desktop\Nová složka\P1080502.JPG"/>
          <p:cNvPicPr/>
          <p:nvPr/>
        </p:nvPicPr>
        <p:blipFill rotWithShape="1">
          <a:blip r:embed="rId2" cstate="print">
            <a:extLst>
              <a:ext uri="{28A0092B-C50C-407E-A947-70E740481C1C}">
                <a14:useLocalDpi xmlns:a14="http://schemas.microsoft.com/office/drawing/2010/main" val="0"/>
              </a:ext>
            </a:extLst>
          </a:blip>
          <a:srcRect r="9539"/>
          <a:stretch/>
        </p:blipFill>
        <p:spPr bwMode="auto">
          <a:xfrm>
            <a:off x="3203848" y="2941497"/>
            <a:ext cx="2800350" cy="2322195"/>
          </a:xfrm>
          <a:prstGeom prst="rect">
            <a:avLst/>
          </a:prstGeom>
          <a:noFill/>
          <a:ln>
            <a:noFill/>
          </a:ln>
          <a:extLst>
            <a:ext uri="{53640926-AAD7-44D8-BBD7-CCE9431645EC}">
              <a14:shadowObscured xmlns:a14="http://schemas.microsoft.com/office/drawing/2010/main"/>
            </a:ext>
          </a:extLst>
        </p:spPr>
      </p:pic>
      <p:pic>
        <p:nvPicPr>
          <p:cNvPr id="6" name="Obrázek 5" descr="C:\Users\PacaltovaZ\Desktop\Nová složka\P1080501.JPG"/>
          <p:cNvPicPr/>
          <p:nvPr/>
        </p:nvPicPr>
        <p:blipFill rotWithShape="1">
          <a:blip r:embed="rId3" cstate="print">
            <a:extLst>
              <a:ext uri="{28A0092B-C50C-407E-A947-70E740481C1C}">
                <a14:useLocalDpi xmlns:a14="http://schemas.microsoft.com/office/drawing/2010/main" val="0"/>
              </a:ext>
            </a:extLst>
          </a:blip>
          <a:srcRect r="9539"/>
          <a:stretch/>
        </p:blipFill>
        <p:spPr bwMode="auto">
          <a:xfrm>
            <a:off x="218599" y="1371655"/>
            <a:ext cx="2800350" cy="2320925"/>
          </a:xfrm>
          <a:prstGeom prst="rect">
            <a:avLst/>
          </a:prstGeom>
          <a:noFill/>
          <a:ln>
            <a:noFill/>
          </a:ln>
          <a:extLst>
            <a:ext uri="{53640926-AAD7-44D8-BBD7-CCE9431645EC}">
              <a14:shadowObscured xmlns:a14="http://schemas.microsoft.com/office/drawing/2010/main"/>
            </a:ext>
          </a:extLst>
        </p:spPr>
      </p:pic>
      <p:pic>
        <p:nvPicPr>
          <p:cNvPr id="7" name="Obrázek 6" descr="C:\Users\PacaltovaZ\Desktop\Nová složka\P1080507.JPG"/>
          <p:cNvPicPr/>
          <p:nvPr/>
        </p:nvPicPr>
        <p:blipFill rotWithShape="1">
          <a:blip r:embed="rId4" cstate="print">
            <a:extLst>
              <a:ext uri="{28A0092B-C50C-407E-A947-70E740481C1C}">
                <a14:useLocalDpi xmlns:a14="http://schemas.microsoft.com/office/drawing/2010/main" val="0"/>
              </a:ext>
            </a:extLst>
          </a:blip>
          <a:srcRect r="4522"/>
          <a:stretch/>
        </p:blipFill>
        <p:spPr bwMode="auto">
          <a:xfrm>
            <a:off x="6152686" y="4248327"/>
            <a:ext cx="2829560" cy="2200275"/>
          </a:xfrm>
          <a:prstGeom prst="rect">
            <a:avLst/>
          </a:prstGeom>
          <a:noFill/>
          <a:ln>
            <a:noFill/>
          </a:ln>
          <a:extLst>
            <a:ext uri="{53640926-AAD7-44D8-BBD7-CCE9431645EC}">
              <a14:shadowObscured xmlns:a14="http://schemas.microsoft.com/office/drawing/2010/main"/>
            </a:ext>
          </a:extLst>
        </p:spPr>
      </p:pic>
      <p:pic>
        <p:nvPicPr>
          <p:cNvPr id="8" name="Obrázek 7" descr="C:\Users\PacaltovaZ\Desktop\Nová složka\P1080516.JPG"/>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18599" y="4354055"/>
            <a:ext cx="2800350" cy="2094547"/>
          </a:xfrm>
          <a:prstGeom prst="rect">
            <a:avLst/>
          </a:prstGeom>
          <a:noFill/>
          <a:ln>
            <a:noFill/>
          </a:ln>
        </p:spPr>
      </p:pic>
      <p:pic>
        <p:nvPicPr>
          <p:cNvPr id="9" name="Obrázek 8" descr="C:\Users\PacaltovaZ\Desktop\Nová složka\P1080511.JPG"/>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152686" y="1422908"/>
            <a:ext cx="2829560" cy="2122170"/>
          </a:xfrm>
          <a:prstGeom prst="rect">
            <a:avLst/>
          </a:prstGeom>
          <a:noFill/>
          <a:ln>
            <a:noFill/>
          </a:ln>
        </p:spPr>
      </p:pic>
    </p:spTree>
    <p:extLst>
      <p:ext uri="{BB962C8B-B14F-4D97-AF65-F5344CB8AC3E}">
        <p14:creationId xmlns:p14="http://schemas.microsoft.com/office/powerpoint/2010/main" val="10747749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par>
                          <p:cTn id="8" fill="hold">
                            <p:stCondLst>
                              <p:cond delay="500"/>
                            </p:stCondLst>
                            <p:childTnLst>
                              <p:par>
                                <p:cTn id="9" presetID="2" presetClass="entr" presetSubtype="4" fill="hold" nodeType="after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1+#ppt_h/2"/>
                                          </p:val>
                                        </p:tav>
                                        <p:tav tm="100000">
                                          <p:val>
                                            <p:strVal val="#ppt_y"/>
                                          </p:val>
                                        </p:tav>
                                      </p:tavLst>
                                    </p:anim>
                                  </p:childTnLst>
                                </p:cTn>
                              </p:par>
                            </p:childTnLst>
                          </p:cTn>
                        </p:par>
                        <p:par>
                          <p:cTn id="13" fill="hold">
                            <p:stCondLst>
                              <p:cond delay="1000"/>
                            </p:stCondLst>
                            <p:childTnLst>
                              <p:par>
                                <p:cTn id="14" presetID="42" presetClass="entr" presetSubtype="0" fill="hold" nodeType="after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fade">
                                      <p:cBhvr>
                                        <p:cTn id="16" dur="1000"/>
                                        <p:tgtEl>
                                          <p:spTgt spid="9"/>
                                        </p:tgtEl>
                                      </p:cBhvr>
                                    </p:animEffect>
                                    <p:anim calcmode="lin" valueType="num">
                                      <p:cBhvr>
                                        <p:cTn id="17" dur="1000" fill="hold"/>
                                        <p:tgtEl>
                                          <p:spTgt spid="9"/>
                                        </p:tgtEl>
                                        <p:attrNameLst>
                                          <p:attrName>ppt_x</p:attrName>
                                        </p:attrNameLst>
                                      </p:cBhvr>
                                      <p:tavLst>
                                        <p:tav tm="0">
                                          <p:val>
                                            <p:strVal val="#ppt_x"/>
                                          </p:val>
                                        </p:tav>
                                        <p:tav tm="100000">
                                          <p:val>
                                            <p:strVal val="#ppt_x"/>
                                          </p:val>
                                        </p:tav>
                                      </p:tavLst>
                                    </p:anim>
                                    <p:anim calcmode="lin" valueType="num">
                                      <p:cBhvr>
                                        <p:cTn id="18" dur="1000" fill="hold"/>
                                        <p:tgtEl>
                                          <p:spTgt spid="9"/>
                                        </p:tgtEl>
                                        <p:attrNameLst>
                                          <p:attrName>ppt_y</p:attrName>
                                        </p:attrNameLst>
                                      </p:cBhvr>
                                      <p:tavLst>
                                        <p:tav tm="0">
                                          <p:val>
                                            <p:strVal val="#ppt_y+.1"/>
                                          </p:val>
                                        </p:tav>
                                        <p:tav tm="100000">
                                          <p:val>
                                            <p:strVal val="#ppt_y"/>
                                          </p:val>
                                        </p:tav>
                                      </p:tavLst>
                                    </p:anim>
                                  </p:childTnLst>
                                </p:cTn>
                              </p:par>
                            </p:childTnLst>
                          </p:cTn>
                        </p:par>
                        <p:par>
                          <p:cTn id="19" fill="hold">
                            <p:stCondLst>
                              <p:cond delay="2000"/>
                            </p:stCondLst>
                            <p:childTnLst>
                              <p:par>
                                <p:cTn id="20" presetID="14" presetClass="entr" presetSubtype="10" fill="hold" nodeType="after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randombar(horizontal)">
                                      <p:cBhvr>
                                        <p:cTn id="22" dur="750"/>
                                        <p:tgtEl>
                                          <p:spTgt spid="4"/>
                                        </p:tgtEl>
                                      </p:cBhvr>
                                    </p:animEffect>
                                  </p:childTnLst>
                                </p:cTn>
                              </p:par>
                            </p:childTnLst>
                          </p:cTn>
                        </p:par>
                        <p:par>
                          <p:cTn id="23" fill="hold">
                            <p:stCondLst>
                              <p:cond delay="2750"/>
                            </p:stCondLst>
                            <p:childTnLst>
                              <p:par>
                                <p:cTn id="24" presetID="53" presetClass="entr" presetSubtype="16" fill="hold" nodeType="afterEffect">
                                  <p:stCondLst>
                                    <p:cond delay="0"/>
                                  </p:stCondLst>
                                  <p:childTnLst>
                                    <p:set>
                                      <p:cBhvr>
                                        <p:cTn id="25" dur="1" fill="hold">
                                          <p:stCondLst>
                                            <p:cond delay="0"/>
                                          </p:stCondLst>
                                        </p:cTn>
                                        <p:tgtEl>
                                          <p:spTgt spid="6"/>
                                        </p:tgtEl>
                                        <p:attrNameLst>
                                          <p:attrName>style.visibility</p:attrName>
                                        </p:attrNameLst>
                                      </p:cBhvr>
                                      <p:to>
                                        <p:strVal val="visible"/>
                                      </p:to>
                                    </p:set>
                                    <p:anim calcmode="lin" valueType="num">
                                      <p:cBhvr>
                                        <p:cTn id="26" dur="750" fill="hold"/>
                                        <p:tgtEl>
                                          <p:spTgt spid="6"/>
                                        </p:tgtEl>
                                        <p:attrNameLst>
                                          <p:attrName>ppt_w</p:attrName>
                                        </p:attrNameLst>
                                      </p:cBhvr>
                                      <p:tavLst>
                                        <p:tav tm="0">
                                          <p:val>
                                            <p:fltVal val="0"/>
                                          </p:val>
                                        </p:tav>
                                        <p:tav tm="100000">
                                          <p:val>
                                            <p:strVal val="#ppt_w"/>
                                          </p:val>
                                        </p:tav>
                                      </p:tavLst>
                                    </p:anim>
                                    <p:anim calcmode="lin" valueType="num">
                                      <p:cBhvr>
                                        <p:cTn id="27" dur="750" fill="hold"/>
                                        <p:tgtEl>
                                          <p:spTgt spid="6"/>
                                        </p:tgtEl>
                                        <p:attrNameLst>
                                          <p:attrName>ppt_h</p:attrName>
                                        </p:attrNameLst>
                                      </p:cBhvr>
                                      <p:tavLst>
                                        <p:tav tm="0">
                                          <p:val>
                                            <p:fltVal val="0"/>
                                          </p:val>
                                        </p:tav>
                                        <p:tav tm="100000">
                                          <p:val>
                                            <p:strVal val="#ppt_h"/>
                                          </p:val>
                                        </p:tav>
                                      </p:tavLst>
                                    </p:anim>
                                    <p:animEffect transition="in" filter="fade">
                                      <p:cBhvr>
                                        <p:cTn id="28" dur="75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r"/>
            <a:r>
              <a:rPr lang="cs-CZ" sz="3400" dirty="0" smtClean="0"/>
              <a:t>Otisky</a:t>
            </a:r>
            <a:endParaRPr lang="cs-CZ" sz="3400" dirty="0"/>
          </a:p>
        </p:txBody>
      </p:sp>
      <p:pic>
        <p:nvPicPr>
          <p:cNvPr id="11" name="Obrázek 10" descr="C:\Users\PacaltovaZ\Desktop\Nová složka\P1080521.JPG"/>
          <p:cNvPicPr/>
          <p:nvPr/>
        </p:nvPicPr>
        <p:blipFill rotWithShape="1">
          <a:blip r:embed="rId2" cstate="print">
            <a:extLst>
              <a:ext uri="{28A0092B-C50C-407E-A947-70E740481C1C}">
                <a14:useLocalDpi xmlns:a14="http://schemas.microsoft.com/office/drawing/2010/main" val="0"/>
              </a:ext>
            </a:extLst>
          </a:blip>
          <a:srcRect r="5455" b="3935"/>
          <a:stretch/>
        </p:blipFill>
        <p:spPr bwMode="auto">
          <a:xfrm rot="5400000">
            <a:off x="3957625" y="2027151"/>
            <a:ext cx="5164063" cy="3935314"/>
          </a:xfrm>
          <a:prstGeom prst="rect">
            <a:avLst/>
          </a:prstGeom>
          <a:noFill/>
          <a:ln>
            <a:noFill/>
          </a:ln>
          <a:extLst>
            <a:ext uri="{53640926-AAD7-44D8-BBD7-CCE9431645EC}">
              <a14:shadowObscured xmlns:a14="http://schemas.microsoft.com/office/drawing/2010/main"/>
            </a:ext>
          </a:extLst>
        </p:spPr>
      </p:pic>
      <p:pic>
        <p:nvPicPr>
          <p:cNvPr id="12" name="Obrázek 11" descr="C:\Users\PacaltovaZ\Desktop\Nová složka\P1080520.JPG"/>
          <p:cNvPicPr/>
          <p:nvPr/>
        </p:nvPicPr>
        <p:blipFill rotWithShape="1">
          <a:blip r:embed="rId3">
            <a:extLst>
              <a:ext uri="{28A0092B-C50C-407E-A947-70E740481C1C}">
                <a14:useLocalDpi xmlns:a14="http://schemas.microsoft.com/office/drawing/2010/main" val="0"/>
              </a:ext>
            </a:extLst>
          </a:blip>
          <a:srcRect l="12671" t="25136" r="75765" b="61978"/>
          <a:stretch/>
        </p:blipFill>
        <p:spPr bwMode="auto">
          <a:xfrm>
            <a:off x="1397040" y="2420888"/>
            <a:ext cx="1804650" cy="2681278"/>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2424827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fade">
                                      <p:cBhvr>
                                        <p:cTn id="13" dur="75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r"/>
            <a:r>
              <a:rPr lang="cs-CZ" sz="3400" dirty="0" smtClean="0"/>
              <a:t>Otisky</a:t>
            </a:r>
            <a:endParaRPr lang="cs-CZ" sz="3400" dirty="0"/>
          </a:p>
        </p:txBody>
      </p:sp>
      <p:pic>
        <p:nvPicPr>
          <p:cNvPr id="5" name="Obrázek 4" descr="C:\Users\PacaltovaZ\Desktop\Nová složka\P1080519.JPG"/>
          <p:cNvPicPr/>
          <p:nvPr/>
        </p:nvPicPr>
        <p:blipFill rotWithShape="1">
          <a:blip r:embed="rId2" cstate="print">
            <a:extLst>
              <a:ext uri="{28A0092B-C50C-407E-A947-70E740481C1C}">
                <a14:useLocalDpi xmlns:a14="http://schemas.microsoft.com/office/drawing/2010/main" val="0"/>
              </a:ext>
            </a:extLst>
          </a:blip>
          <a:srcRect b="4065"/>
          <a:stretch/>
        </p:blipFill>
        <p:spPr bwMode="auto">
          <a:xfrm>
            <a:off x="1043608" y="1484783"/>
            <a:ext cx="7282688" cy="5052843"/>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3318256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75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r"/>
            <a:r>
              <a:rPr lang="cs-CZ" sz="3400" dirty="0" smtClean="0"/>
              <a:t>Otisky</a:t>
            </a:r>
            <a:endParaRPr lang="cs-CZ" sz="3400" dirty="0"/>
          </a:p>
        </p:txBody>
      </p:sp>
      <p:sp>
        <p:nvSpPr>
          <p:cNvPr id="3" name="Zástupný symbol pro obsah 2"/>
          <p:cNvSpPr>
            <a:spLocks noGrp="1"/>
          </p:cNvSpPr>
          <p:nvPr>
            <p:ph idx="1"/>
          </p:nvPr>
        </p:nvSpPr>
        <p:spPr/>
        <p:txBody>
          <a:bodyPr>
            <a:normAutofit/>
          </a:bodyPr>
          <a:lstStyle/>
          <a:p>
            <a:r>
              <a:rPr lang="cs-CZ" b="1" dirty="0" smtClean="0"/>
              <a:t>Pomůcky:</a:t>
            </a:r>
            <a:r>
              <a:rPr lang="cs-CZ" dirty="0" smtClean="0"/>
              <a:t> balicí papír nebo čtvrtka </a:t>
            </a:r>
            <a:r>
              <a:rPr lang="cs-CZ" dirty="0" smtClean="0"/>
              <a:t>(libovolný </a:t>
            </a:r>
            <a:r>
              <a:rPr lang="cs-CZ" dirty="0" smtClean="0"/>
              <a:t>formát), temperové barvy, malířská paleta, plochý štětec, nádoba na vodu, voda, hadřík, ubrus, pracovní oděv</a:t>
            </a:r>
            <a:endParaRPr lang="cs-CZ" b="1" dirty="0" smtClean="0"/>
          </a:p>
          <a:p>
            <a:pPr marL="0" indent="0">
              <a:buNone/>
            </a:pPr>
            <a:endParaRPr lang="cs-CZ" dirty="0" smtClean="0"/>
          </a:p>
          <a:p>
            <a:r>
              <a:rPr lang="cs-CZ" b="1" dirty="0" smtClean="0"/>
              <a:t>Postupujte podle následujících pokynů.</a:t>
            </a:r>
            <a:endParaRPr lang="cs-CZ" dirty="0" smtClean="0"/>
          </a:p>
        </p:txBody>
      </p:sp>
    </p:spTree>
    <p:extLst>
      <p:ext uri="{BB962C8B-B14F-4D97-AF65-F5344CB8AC3E}">
        <p14:creationId xmlns:p14="http://schemas.microsoft.com/office/powerpoint/2010/main" val="35694261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50"/>
                                        <p:tgtEl>
                                          <p:spTgt spid="3">
                                            <p:txEl>
                                              <p:pRg st="0" end="0"/>
                                            </p:txEl>
                                          </p:spTgt>
                                        </p:tgtEl>
                                      </p:cBhvr>
                                    </p:animEffect>
                                  </p:childTnLst>
                                </p:cTn>
                              </p:par>
                            </p:childTnLst>
                          </p:cTn>
                        </p:par>
                        <p:par>
                          <p:cTn id="8" fill="hold">
                            <p:stCondLst>
                              <p:cond delay="750"/>
                            </p:stCondLst>
                            <p:childTnLst>
                              <p:par>
                                <p:cTn id="9" presetID="10" presetClass="entr" presetSubtype="0" fill="hold" nodeType="after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75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r"/>
            <a:r>
              <a:rPr lang="cs-CZ" sz="3400" dirty="0" smtClean="0"/>
              <a:t>Otisky</a:t>
            </a:r>
            <a:endParaRPr lang="cs-CZ" sz="3400" dirty="0"/>
          </a:p>
        </p:txBody>
      </p:sp>
      <p:sp>
        <p:nvSpPr>
          <p:cNvPr id="3" name="Zástupný symbol pro obsah 2"/>
          <p:cNvSpPr>
            <a:spLocks noGrp="1"/>
          </p:cNvSpPr>
          <p:nvPr>
            <p:ph idx="1"/>
          </p:nvPr>
        </p:nvSpPr>
        <p:spPr/>
        <p:txBody>
          <a:bodyPr>
            <a:normAutofit/>
          </a:bodyPr>
          <a:lstStyle/>
          <a:p>
            <a:r>
              <a:rPr lang="cs-CZ" dirty="0" smtClean="0"/>
              <a:t>Rozdělte se do skupin.</a:t>
            </a:r>
          </a:p>
          <a:p>
            <a:endParaRPr lang="cs-CZ" dirty="0"/>
          </a:p>
          <a:p>
            <a:r>
              <a:rPr lang="cs-CZ" dirty="0" smtClean="0"/>
              <a:t>Zvolte si, jaký obrazec chcete výtvarně ztvárnit (květina, strom, pes atp.).</a:t>
            </a:r>
          </a:p>
          <a:p>
            <a:endParaRPr lang="cs-CZ" dirty="0"/>
          </a:p>
          <a:p>
            <a:r>
              <a:rPr lang="cs-CZ" dirty="0" smtClean="0"/>
              <a:t>Promyslete si, jak nejlépe využít tvaru dlaní.</a:t>
            </a:r>
          </a:p>
        </p:txBody>
      </p:sp>
    </p:spTree>
    <p:extLst>
      <p:ext uri="{BB962C8B-B14F-4D97-AF65-F5344CB8AC3E}">
        <p14:creationId xmlns:p14="http://schemas.microsoft.com/office/powerpoint/2010/main" val="14476565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50"/>
                                        <p:tgtEl>
                                          <p:spTgt spid="3">
                                            <p:txEl>
                                              <p:pRg st="0" end="0"/>
                                            </p:txEl>
                                          </p:spTgt>
                                        </p:tgtEl>
                                      </p:cBhvr>
                                    </p:animEffect>
                                  </p:childTnLst>
                                </p:cTn>
                              </p:par>
                            </p:childTnLst>
                          </p:cTn>
                        </p:par>
                        <p:par>
                          <p:cTn id="8" fill="hold">
                            <p:stCondLst>
                              <p:cond delay="750"/>
                            </p:stCondLst>
                            <p:childTnLst>
                              <p:par>
                                <p:cTn id="9" presetID="10" presetClass="entr" presetSubtype="0" fill="hold" nodeType="after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750"/>
                                        <p:tgtEl>
                                          <p:spTgt spid="3">
                                            <p:txEl>
                                              <p:pRg st="2" end="2"/>
                                            </p:txEl>
                                          </p:spTgt>
                                        </p:tgtEl>
                                      </p:cBhvr>
                                    </p:animEffect>
                                  </p:childTnLst>
                                </p:cTn>
                              </p:par>
                            </p:childTnLst>
                          </p:cTn>
                        </p:par>
                        <p:par>
                          <p:cTn id="12" fill="hold">
                            <p:stCondLst>
                              <p:cond delay="1500"/>
                            </p:stCondLst>
                            <p:childTnLst>
                              <p:par>
                                <p:cTn id="13" presetID="10" presetClass="entr" presetSubtype="0" fill="hold" nodeType="after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75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r"/>
            <a:r>
              <a:rPr lang="cs-CZ" sz="3400" dirty="0" smtClean="0"/>
              <a:t>Otisky</a:t>
            </a:r>
            <a:endParaRPr lang="cs-CZ" sz="3400" dirty="0"/>
          </a:p>
        </p:txBody>
      </p:sp>
      <p:sp>
        <p:nvSpPr>
          <p:cNvPr id="3" name="Zástupný symbol pro obsah 2"/>
          <p:cNvSpPr>
            <a:spLocks noGrp="1"/>
          </p:cNvSpPr>
          <p:nvPr>
            <p:ph idx="1"/>
          </p:nvPr>
        </p:nvSpPr>
        <p:spPr>
          <a:xfrm>
            <a:off x="304800" y="1554162"/>
            <a:ext cx="8686800" cy="5303838"/>
          </a:xfrm>
        </p:spPr>
        <p:txBody>
          <a:bodyPr>
            <a:normAutofit/>
          </a:bodyPr>
          <a:lstStyle/>
          <a:p>
            <a:r>
              <a:rPr lang="cs-CZ" dirty="0" smtClean="0"/>
              <a:t>Tužkou si můžete slabě načrtnout obrys obrazce.</a:t>
            </a:r>
          </a:p>
          <a:p>
            <a:endParaRPr lang="cs-CZ" dirty="0"/>
          </a:p>
          <a:p>
            <a:r>
              <a:rPr lang="cs-CZ" dirty="0" smtClean="0"/>
              <a:t>Na paletě míchejte vhodné odstíny barev, nanášejte je štětcem na dlaně a tiskněte.</a:t>
            </a:r>
          </a:p>
          <a:p>
            <a:endParaRPr lang="cs-CZ" dirty="0"/>
          </a:p>
          <a:p>
            <a:r>
              <a:rPr lang="cs-CZ" dirty="0" smtClean="0"/>
              <a:t>S barvami pracujte opatrně, dbejte na čistotu pracovního prostředí. </a:t>
            </a:r>
          </a:p>
        </p:txBody>
      </p:sp>
    </p:spTree>
    <p:extLst>
      <p:ext uri="{BB962C8B-B14F-4D97-AF65-F5344CB8AC3E}">
        <p14:creationId xmlns:p14="http://schemas.microsoft.com/office/powerpoint/2010/main" val="28764877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50"/>
                                        <p:tgtEl>
                                          <p:spTgt spid="3">
                                            <p:txEl>
                                              <p:pRg st="0" end="0"/>
                                            </p:txEl>
                                          </p:spTgt>
                                        </p:tgtEl>
                                      </p:cBhvr>
                                    </p:animEffect>
                                  </p:childTnLst>
                                </p:cTn>
                              </p:par>
                            </p:childTnLst>
                          </p:cTn>
                        </p:par>
                        <p:par>
                          <p:cTn id="8" fill="hold">
                            <p:stCondLst>
                              <p:cond delay="750"/>
                            </p:stCondLst>
                            <p:childTnLst>
                              <p:par>
                                <p:cTn id="9" presetID="10" presetClass="entr" presetSubtype="0" fill="hold" nodeType="after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750"/>
                                        <p:tgtEl>
                                          <p:spTgt spid="3">
                                            <p:txEl>
                                              <p:pRg st="2" end="2"/>
                                            </p:txEl>
                                          </p:spTgt>
                                        </p:tgtEl>
                                      </p:cBhvr>
                                    </p:animEffect>
                                  </p:childTnLst>
                                </p:cTn>
                              </p:par>
                            </p:childTnLst>
                          </p:cTn>
                        </p:par>
                        <p:par>
                          <p:cTn id="12" fill="hold">
                            <p:stCondLst>
                              <p:cond delay="1500"/>
                            </p:stCondLst>
                            <p:childTnLst>
                              <p:par>
                                <p:cTn id="13" presetID="10" presetClass="entr" presetSubtype="0" fill="hold" nodeType="after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75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r"/>
            <a:r>
              <a:rPr lang="cs-CZ" sz="3400" dirty="0" smtClean="0"/>
              <a:t>Otisky</a:t>
            </a:r>
            <a:endParaRPr lang="cs-CZ" sz="3400" dirty="0"/>
          </a:p>
        </p:txBody>
      </p:sp>
      <p:sp>
        <p:nvSpPr>
          <p:cNvPr id="3" name="Zástupný symbol pro obsah 2"/>
          <p:cNvSpPr>
            <a:spLocks noGrp="1"/>
          </p:cNvSpPr>
          <p:nvPr>
            <p:ph idx="1"/>
          </p:nvPr>
        </p:nvSpPr>
        <p:spPr>
          <a:xfrm>
            <a:off x="323528" y="1556792"/>
            <a:ext cx="8686800" cy="5976664"/>
          </a:xfrm>
        </p:spPr>
        <p:txBody>
          <a:bodyPr>
            <a:normAutofit/>
          </a:bodyPr>
          <a:lstStyle/>
          <a:p>
            <a:r>
              <a:rPr lang="cs-CZ" b="1" dirty="0" smtClean="0"/>
              <a:t>Práce navíc</a:t>
            </a:r>
            <a:r>
              <a:rPr lang="cs-CZ" dirty="0" smtClean="0"/>
              <a:t>:        </a:t>
            </a:r>
          </a:p>
          <a:p>
            <a:r>
              <a:rPr lang="cs-CZ" dirty="0" smtClean="0"/>
              <a:t>Vezmi si čtvrtku A4 nebo menší formát. </a:t>
            </a:r>
          </a:p>
          <a:p>
            <a:endParaRPr lang="cs-CZ" dirty="0"/>
          </a:p>
          <a:p>
            <a:r>
              <a:rPr lang="cs-CZ" dirty="0" smtClean="0"/>
              <a:t>Otiskni svůj prst a otisk dotvoř pomocí černé temperové barvy nebo tuše. </a:t>
            </a:r>
          </a:p>
          <a:p>
            <a:endParaRPr lang="cs-CZ" dirty="0"/>
          </a:p>
          <a:p>
            <a:r>
              <a:rPr lang="cs-CZ" dirty="0" smtClean="0"/>
              <a:t>Z otisků lze </a:t>
            </a:r>
            <a:r>
              <a:rPr lang="cs-CZ" dirty="0" smtClean="0"/>
              <a:t>vytvořit živočichy</a:t>
            </a:r>
            <a:r>
              <a:rPr lang="cs-CZ" dirty="0"/>
              <a:t>, </a:t>
            </a:r>
            <a:r>
              <a:rPr lang="cs-CZ" dirty="0" smtClean="0"/>
              <a:t>rostliny, strašidla</a:t>
            </a:r>
            <a:r>
              <a:rPr lang="cs-CZ" dirty="0" smtClean="0"/>
              <a:t> podle </a:t>
            </a:r>
            <a:r>
              <a:rPr lang="cs-CZ" dirty="0" smtClean="0"/>
              <a:t>vlastní fantazie.</a:t>
            </a:r>
          </a:p>
          <a:p>
            <a:pPr marL="0" indent="0">
              <a:buNone/>
            </a:pPr>
            <a:endParaRPr lang="cs-CZ" dirty="0"/>
          </a:p>
        </p:txBody>
      </p:sp>
    </p:spTree>
    <p:extLst>
      <p:ext uri="{BB962C8B-B14F-4D97-AF65-F5344CB8AC3E}">
        <p14:creationId xmlns:p14="http://schemas.microsoft.com/office/powerpoint/2010/main" val="6185267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50"/>
                                        <p:tgtEl>
                                          <p:spTgt spid="3">
                                            <p:txEl>
                                              <p:pRg st="0" end="0"/>
                                            </p:txEl>
                                          </p:spTgt>
                                        </p:tgtEl>
                                      </p:cBhvr>
                                    </p:animEffect>
                                  </p:childTnLst>
                                </p:cTn>
                              </p:par>
                            </p:childTnLst>
                          </p:cTn>
                        </p:par>
                        <p:par>
                          <p:cTn id="8" fill="hold">
                            <p:stCondLst>
                              <p:cond delay="75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750"/>
                                        <p:tgtEl>
                                          <p:spTgt spid="3">
                                            <p:txEl>
                                              <p:pRg st="1" end="1"/>
                                            </p:txEl>
                                          </p:spTgt>
                                        </p:tgtEl>
                                      </p:cBhvr>
                                    </p:animEffect>
                                  </p:childTnLst>
                                </p:cTn>
                              </p:par>
                            </p:childTnLst>
                          </p:cTn>
                        </p:par>
                        <p:par>
                          <p:cTn id="12" fill="hold">
                            <p:stCondLst>
                              <p:cond delay="1500"/>
                            </p:stCondLst>
                            <p:childTnLst>
                              <p:par>
                                <p:cTn id="13" presetID="10" presetClass="entr" presetSubtype="0" fill="hold" nodeType="after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750"/>
                                        <p:tgtEl>
                                          <p:spTgt spid="3">
                                            <p:txEl>
                                              <p:pRg st="3" end="3"/>
                                            </p:txEl>
                                          </p:spTgt>
                                        </p:tgtEl>
                                      </p:cBhvr>
                                    </p:animEffect>
                                  </p:childTnLst>
                                </p:cTn>
                              </p:par>
                            </p:childTnLst>
                          </p:cTn>
                        </p:par>
                        <p:par>
                          <p:cTn id="16" fill="hold">
                            <p:stCondLst>
                              <p:cond delay="2250"/>
                            </p:stCondLst>
                            <p:childTnLst>
                              <p:par>
                                <p:cTn id="17" presetID="10" presetClass="entr" presetSubtype="0" fill="hold" nodeType="after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Effect transition="in" filter="fade">
                                      <p:cBhvr>
                                        <p:cTn id="19" dur="75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r"/>
            <a:r>
              <a:rPr lang="cs-CZ" sz="3400" dirty="0" smtClean="0"/>
              <a:t>Otisky</a:t>
            </a:r>
            <a:endParaRPr lang="cs-CZ" sz="3400" dirty="0"/>
          </a:p>
        </p:txBody>
      </p:sp>
      <p:sp>
        <p:nvSpPr>
          <p:cNvPr id="3" name="Zástupný symbol pro obsah 2"/>
          <p:cNvSpPr>
            <a:spLocks noGrp="1"/>
          </p:cNvSpPr>
          <p:nvPr>
            <p:ph idx="1"/>
          </p:nvPr>
        </p:nvSpPr>
        <p:spPr>
          <a:xfrm>
            <a:off x="304800" y="1554162"/>
            <a:ext cx="8686800" cy="5303838"/>
          </a:xfrm>
        </p:spPr>
        <p:txBody>
          <a:bodyPr>
            <a:normAutofit/>
          </a:bodyPr>
          <a:lstStyle/>
          <a:p>
            <a:r>
              <a:rPr lang="cs-CZ" b="1" dirty="0" smtClean="0"/>
              <a:t>Ukázky prací </a:t>
            </a:r>
            <a:r>
              <a:rPr lang="cs-CZ" b="1" dirty="0" smtClean="0"/>
              <a:t>žáků:</a:t>
            </a:r>
            <a:endParaRPr lang="cs-CZ" b="1" dirty="0" smtClean="0"/>
          </a:p>
        </p:txBody>
      </p:sp>
      <p:pic>
        <p:nvPicPr>
          <p:cNvPr id="1026" name="Picture 2" descr="D:\2013-2014\17.9.13 Otisky dlaní\P108058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9512" y="3509628"/>
            <a:ext cx="4320480" cy="324036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D:\2013-2014\17.9.13 Otisky dlaní\P1080583.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365" t="3251" b="3333"/>
          <a:stretch/>
        </p:blipFill>
        <p:spPr bwMode="auto">
          <a:xfrm>
            <a:off x="4499992" y="1611223"/>
            <a:ext cx="4478765" cy="32139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1698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50"/>
                                        <p:tgtEl>
                                          <p:spTgt spid="3">
                                            <p:txEl>
                                              <p:pRg st="0" end="0"/>
                                            </p:txEl>
                                          </p:spTgt>
                                        </p:tgtEl>
                                      </p:cBhvr>
                                    </p:animEffect>
                                  </p:childTnLst>
                                </p:cTn>
                              </p:par>
                            </p:childTnLst>
                          </p:cTn>
                        </p:par>
                        <p:par>
                          <p:cTn id="8" fill="hold">
                            <p:stCondLst>
                              <p:cond delay="750"/>
                            </p:stCondLst>
                            <p:childTnLst>
                              <p:par>
                                <p:cTn id="9" presetID="42" presetClass="entr" presetSubtype="0" fill="hold" nodeType="afterEffect">
                                  <p:stCondLst>
                                    <p:cond delay="0"/>
                                  </p:stCondLst>
                                  <p:childTnLst>
                                    <p:set>
                                      <p:cBhvr>
                                        <p:cTn id="10" dur="1" fill="hold">
                                          <p:stCondLst>
                                            <p:cond delay="0"/>
                                          </p:stCondLst>
                                        </p:cTn>
                                        <p:tgtEl>
                                          <p:spTgt spid="1026"/>
                                        </p:tgtEl>
                                        <p:attrNameLst>
                                          <p:attrName>style.visibility</p:attrName>
                                        </p:attrNameLst>
                                      </p:cBhvr>
                                      <p:to>
                                        <p:strVal val="visible"/>
                                      </p:to>
                                    </p:set>
                                    <p:animEffect transition="in" filter="fade">
                                      <p:cBhvr>
                                        <p:cTn id="11" dur="1000"/>
                                        <p:tgtEl>
                                          <p:spTgt spid="1026"/>
                                        </p:tgtEl>
                                      </p:cBhvr>
                                    </p:animEffect>
                                    <p:anim calcmode="lin" valueType="num">
                                      <p:cBhvr>
                                        <p:cTn id="12" dur="1000" fill="hold"/>
                                        <p:tgtEl>
                                          <p:spTgt spid="1026"/>
                                        </p:tgtEl>
                                        <p:attrNameLst>
                                          <p:attrName>ppt_x</p:attrName>
                                        </p:attrNameLst>
                                      </p:cBhvr>
                                      <p:tavLst>
                                        <p:tav tm="0">
                                          <p:val>
                                            <p:strVal val="#ppt_x"/>
                                          </p:val>
                                        </p:tav>
                                        <p:tav tm="100000">
                                          <p:val>
                                            <p:strVal val="#ppt_x"/>
                                          </p:val>
                                        </p:tav>
                                      </p:tavLst>
                                    </p:anim>
                                    <p:anim calcmode="lin" valueType="num">
                                      <p:cBhvr>
                                        <p:cTn id="13" dur="1000" fill="hold"/>
                                        <p:tgtEl>
                                          <p:spTgt spid="1026"/>
                                        </p:tgtEl>
                                        <p:attrNameLst>
                                          <p:attrName>ppt_y</p:attrName>
                                        </p:attrNameLst>
                                      </p:cBhvr>
                                      <p:tavLst>
                                        <p:tav tm="0">
                                          <p:val>
                                            <p:strVal val="#ppt_y+.1"/>
                                          </p:val>
                                        </p:tav>
                                        <p:tav tm="100000">
                                          <p:val>
                                            <p:strVal val="#ppt_y"/>
                                          </p:val>
                                        </p:tav>
                                      </p:tavLst>
                                    </p:anim>
                                  </p:childTnLst>
                                </p:cTn>
                              </p:par>
                            </p:childTnLst>
                          </p:cTn>
                        </p:par>
                        <p:par>
                          <p:cTn id="14" fill="hold">
                            <p:stCondLst>
                              <p:cond delay="1750"/>
                            </p:stCondLst>
                            <p:childTnLst>
                              <p:par>
                                <p:cTn id="15" presetID="42" presetClass="entr" presetSubtype="0" fill="hold" nodeType="afterEffect">
                                  <p:stCondLst>
                                    <p:cond delay="0"/>
                                  </p:stCondLst>
                                  <p:childTnLst>
                                    <p:set>
                                      <p:cBhvr>
                                        <p:cTn id="16" dur="1" fill="hold">
                                          <p:stCondLst>
                                            <p:cond delay="0"/>
                                          </p:stCondLst>
                                        </p:cTn>
                                        <p:tgtEl>
                                          <p:spTgt spid="1027"/>
                                        </p:tgtEl>
                                        <p:attrNameLst>
                                          <p:attrName>style.visibility</p:attrName>
                                        </p:attrNameLst>
                                      </p:cBhvr>
                                      <p:to>
                                        <p:strVal val="visible"/>
                                      </p:to>
                                    </p:set>
                                    <p:animEffect transition="in" filter="fade">
                                      <p:cBhvr>
                                        <p:cTn id="17" dur="1000"/>
                                        <p:tgtEl>
                                          <p:spTgt spid="1027"/>
                                        </p:tgtEl>
                                      </p:cBhvr>
                                    </p:animEffect>
                                    <p:anim calcmode="lin" valueType="num">
                                      <p:cBhvr>
                                        <p:cTn id="18" dur="1000" fill="hold"/>
                                        <p:tgtEl>
                                          <p:spTgt spid="1027"/>
                                        </p:tgtEl>
                                        <p:attrNameLst>
                                          <p:attrName>ppt_x</p:attrName>
                                        </p:attrNameLst>
                                      </p:cBhvr>
                                      <p:tavLst>
                                        <p:tav tm="0">
                                          <p:val>
                                            <p:strVal val="#ppt_x"/>
                                          </p:val>
                                        </p:tav>
                                        <p:tav tm="100000">
                                          <p:val>
                                            <p:strVal val="#ppt_x"/>
                                          </p:val>
                                        </p:tav>
                                      </p:tavLst>
                                    </p:anim>
                                    <p:anim calcmode="lin" valueType="num">
                                      <p:cBhvr>
                                        <p:cTn id="19" dur="1000" fill="hold"/>
                                        <p:tgtEl>
                                          <p:spTgt spid="102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r"/>
            <a:r>
              <a:rPr lang="cs-CZ" sz="3400" dirty="0" smtClean="0"/>
              <a:t>Otisky</a:t>
            </a:r>
            <a:endParaRPr lang="cs-CZ" sz="3400" dirty="0"/>
          </a:p>
        </p:txBody>
      </p:sp>
      <p:sp>
        <p:nvSpPr>
          <p:cNvPr id="3" name="Zástupný symbol pro obsah 2"/>
          <p:cNvSpPr>
            <a:spLocks noGrp="1"/>
          </p:cNvSpPr>
          <p:nvPr>
            <p:ph idx="1"/>
          </p:nvPr>
        </p:nvSpPr>
        <p:spPr>
          <a:xfrm>
            <a:off x="304800" y="1554162"/>
            <a:ext cx="8686800" cy="5303838"/>
          </a:xfrm>
        </p:spPr>
        <p:txBody>
          <a:bodyPr>
            <a:normAutofit/>
          </a:bodyPr>
          <a:lstStyle/>
          <a:p>
            <a:r>
              <a:rPr lang="cs-CZ" b="1" dirty="0" smtClean="0"/>
              <a:t>Ukázky prací </a:t>
            </a:r>
            <a:r>
              <a:rPr lang="cs-CZ" b="1" dirty="0" smtClean="0"/>
              <a:t>žáků:</a:t>
            </a:r>
            <a:endParaRPr lang="cs-CZ" b="1" dirty="0" smtClean="0"/>
          </a:p>
        </p:txBody>
      </p:sp>
      <p:pic>
        <p:nvPicPr>
          <p:cNvPr id="1028" name="Picture 4" descr="D:\2013-2014\17.9.13 Otisky dlaní\P1080588.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2006" t="5404" r="3339" b="7491"/>
          <a:stretch/>
        </p:blipFill>
        <p:spPr bwMode="auto">
          <a:xfrm rot="5400000">
            <a:off x="452960" y="3031316"/>
            <a:ext cx="4277640" cy="2952328"/>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descr="D:\2013-2014\17.9.13 Otisky dlaní\P1080595.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3225" t="8808" r="3297" b="5170"/>
          <a:stretch/>
        </p:blipFill>
        <p:spPr bwMode="auto">
          <a:xfrm rot="5400000">
            <a:off x="3865495" y="2098826"/>
            <a:ext cx="5418162" cy="37394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52314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50"/>
                                        <p:tgtEl>
                                          <p:spTgt spid="3">
                                            <p:txEl>
                                              <p:pRg st="0" end="0"/>
                                            </p:txEl>
                                          </p:spTgt>
                                        </p:tgtEl>
                                      </p:cBhvr>
                                    </p:animEffect>
                                  </p:childTnLst>
                                </p:cTn>
                              </p:par>
                            </p:childTnLst>
                          </p:cTn>
                        </p:par>
                        <p:par>
                          <p:cTn id="8" fill="hold">
                            <p:stCondLst>
                              <p:cond delay="750"/>
                            </p:stCondLst>
                            <p:childTnLst>
                              <p:par>
                                <p:cTn id="9" presetID="16" presetClass="entr" presetSubtype="21" fill="hold" nodeType="afterEffect">
                                  <p:stCondLst>
                                    <p:cond delay="0"/>
                                  </p:stCondLst>
                                  <p:childTnLst>
                                    <p:set>
                                      <p:cBhvr>
                                        <p:cTn id="10" dur="1" fill="hold">
                                          <p:stCondLst>
                                            <p:cond delay="0"/>
                                          </p:stCondLst>
                                        </p:cTn>
                                        <p:tgtEl>
                                          <p:spTgt spid="1028"/>
                                        </p:tgtEl>
                                        <p:attrNameLst>
                                          <p:attrName>style.visibility</p:attrName>
                                        </p:attrNameLst>
                                      </p:cBhvr>
                                      <p:to>
                                        <p:strVal val="visible"/>
                                      </p:to>
                                    </p:set>
                                    <p:animEffect transition="in" filter="barn(inVertical)">
                                      <p:cBhvr>
                                        <p:cTn id="11" dur="1000"/>
                                        <p:tgtEl>
                                          <p:spTgt spid="1028"/>
                                        </p:tgtEl>
                                      </p:cBhvr>
                                    </p:animEffect>
                                  </p:childTnLst>
                                </p:cTn>
                              </p:par>
                            </p:childTnLst>
                          </p:cTn>
                        </p:par>
                        <p:par>
                          <p:cTn id="12" fill="hold">
                            <p:stCondLst>
                              <p:cond delay="1750"/>
                            </p:stCondLst>
                            <p:childTnLst>
                              <p:par>
                                <p:cTn id="13" presetID="10" presetClass="entr" presetSubtype="0" fill="hold" nodeType="afterEffect">
                                  <p:stCondLst>
                                    <p:cond delay="250"/>
                                  </p:stCondLst>
                                  <p:childTnLst>
                                    <p:set>
                                      <p:cBhvr>
                                        <p:cTn id="14" dur="1" fill="hold">
                                          <p:stCondLst>
                                            <p:cond delay="0"/>
                                          </p:stCondLst>
                                        </p:cTn>
                                        <p:tgtEl>
                                          <p:spTgt spid="1029"/>
                                        </p:tgtEl>
                                        <p:attrNameLst>
                                          <p:attrName>style.visibility</p:attrName>
                                        </p:attrNameLst>
                                      </p:cBhvr>
                                      <p:to>
                                        <p:strVal val="visible"/>
                                      </p:to>
                                    </p:set>
                                    <p:animEffect transition="in" filter="fade">
                                      <p:cBhvr>
                                        <p:cTn id="15" dur="1250"/>
                                        <p:tgtEl>
                                          <p:spTgt spid="10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r"/>
            <a:r>
              <a:rPr lang="cs-CZ" sz="3400" dirty="0" smtClean="0"/>
              <a:t>Otisky</a:t>
            </a:r>
            <a:endParaRPr lang="cs-CZ" sz="3400" dirty="0"/>
          </a:p>
        </p:txBody>
      </p:sp>
      <p:sp>
        <p:nvSpPr>
          <p:cNvPr id="3" name="Zástupný symbol pro obsah 2"/>
          <p:cNvSpPr>
            <a:spLocks noGrp="1"/>
          </p:cNvSpPr>
          <p:nvPr>
            <p:ph idx="1"/>
          </p:nvPr>
        </p:nvSpPr>
        <p:spPr/>
        <p:txBody>
          <a:bodyPr>
            <a:normAutofit/>
          </a:bodyPr>
          <a:lstStyle/>
          <a:p>
            <a:r>
              <a:rPr lang="cs-CZ" dirty="0" smtClean="0"/>
              <a:t>Zdroje:                                                        Fotografie autorky</a:t>
            </a:r>
          </a:p>
        </p:txBody>
      </p:sp>
    </p:spTree>
    <p:extLst>
      <p:ext uri="{BB962C8B-B14F-4D97-AF65-F5344CB8AC3E}">
        <p14:creationId xmlns:p14="http://schemas.microsoft.com/office/powerpoint/2010/main" val="17367688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5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esta">
  <a:themeElements>
    <a:clrScheme name="Cesta">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Cesta">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esta">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4280</TotalTime>
  <Words>285</Words>
  <Application>Microsoft Office PowerPoint</Application>
  <PresentationFormat>Předvádění na obrazovce (4:3)</PresentationFormat>
  <Paragraphs>54</Paragraphs>
  <Slides>13</Slides>
  <Notes>0</Notes>
  <HiddenSlides>0</HiddenSlides>
  <MMClips>0</MMClips>
  <ScaleCrop>false</ScaleCrop>
  <HeadingPairs>
    <vt:vector size="4" baseType="variant">
      <vt:variant>
        <vt:lpstr>Motiv</vt:lpstr>
      </vt:variant>
      <vt:variant>
        <vt:i4>1</vt:i4>
      </vt:variant>
      <vt:variant>
        <vt:lpstr>Nadpisy snímků</vt:lpstr>
      </vt:variant>
      <vt:variant>
        <vt:i4>13</vt:i4>
      </vt:variant>
    </vt:vector>
  </HeadingPairs>
  <TitlesOfParts>
    <vt:vector size="14" baseType="lpstr">
      <vt:lpstr>Cesta</vt:lpstr>
      <vt:lpstr>Prezentace aplikace PowerPoint</vt:lpstr>
      <vt:lpstr>Prezentace aplikace PowerPoint</vt:lpstr>
      <vt:lpstr>Otisky</vt:lpstr>
      <vt:lpstr>Otisky</vt:lpstr>
      <vt:lpstr>Otisky</vt:lpstr>
      <vt:lpstr>Otisky</vt:lpstr>
      <vt:lpstr>Otisky</vt:lpstr>
      <vt:lpstr>Otisky</vt:lpstr>
      <vt:lpstr>Otisky</vt:lpstr>
      <vt:lpstr>Otisky</vt:lpstr>
      <vt:lpstr>Otisky</vt:lpstr>
      <vt:lpstr>Otisky</vt:lpstr>
      <vt:lpstr>Otisky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Zuzana Pácaltová</dc:creator>
  <cp:lastModifiedBy>Zuzana Pácaltová</cp:lastModifiedBy>
  <cp:revision>23</cp:revision>
  <dcterms:created xsi:type="dcterms:W3CDTF">2013-08-07T09:16:00Z</dcterms:created>
  <dcterms:modified xsi:type="dcterms:W3CDTF">2013-09-21T08:57:07Z</dcterms:modified>
</cp:coreProperties>
</file>