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6" r:id="rId8"/>
    <p:sldId id="267" r:id="rId9"/>
    <p:sldId id="263" r:id="rId10"/>
    <p:sldId id="264" r:id="rId11"/>
    <p:sldId id="265" r:id="rId12"/>
    <p:sldId id="259" r:id="rId13"/>
    <p:sldId id="271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1BD70-15FF-4475-ACB8-DF1D16E376DE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5CC3B1C-4CFC-4073-A429-BD39C26920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1BD70-15FF-4475-ACB8-DF1D16E376DE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5CC3B1C-4CFC-4073-A429-BD39C26920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1BD70-15FF-4475-ACB8-DF1D16E376DE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C3B1C-4CFC-4073-A429-BD39C26920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1BD70-15FF-4475-ACB8-DF1D16E376DE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C3B1C-4CFC-4073-A429-BD39C26920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1BD70-15FF-4475-ACB8-DF1D16E376DE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55CC3B1C-4CFC-4073-A429-BD39C26920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1BD70-15FF-4475-ACB8-DF1D16E376DE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C3B1C-4CFC-4073-A429-BD39C26920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1BD70-15FF-4475-ACB8-DF1D16E376DE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C3B1C-4CFC-4073-A429-BD39C26920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1BD70-15FF-4475-ACB8-DF1D16E376DE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C3B1C-4CFC-4073-A429-BD39C26920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1BD70-15FF-4475-ACB8-DF1D16E376DE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C3B1C-4CFC-4073-A429-BD39C26920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1BD70-15FF-4475-ACB8-DF1D16E376DE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C3B1C-4CFC-4073-A429-BD39C26920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1BD70-15FF-4475-ACB8-DF1D16E376DE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C3B1C-4CFC-4073-A429-BD39C26920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1A1BD70-15FF-4475-ACB8-DF1D16E376DE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5CC3B1C-4CFC-4073-A429-BD39C26920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-108520" y="-72008"/>
            <a:ext cx="9252520" cy="695739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971600" y="2276872"/>
          <a:ext cx="7556343" cy="1800200"/>
        </p:xfrm>
        <a:graphic>
          <a:graphicData uri="http://schemas.openxmlformats.org/drawingml/2006/table">
            <a:tbl>
              <a:tblPr/>
              <a:tblGrid>
                <a:gridCol w="3184384"/>
                <a:gridCol w="4371959"/>
              </a:tblGrid>
              <a:tr h="6252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43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84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/>
          <p:nvPr/>
        </p:nvSpPr>
        <p:spPr>
          <a:xfrm>
            <a:off x="1259632" y="4725144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Book Antiqua" pitchFamily="18" charset="0"/>
              </a:rPr>
              <a:t>Název DUM:  </a:t>
            </a:r>
            <a:r>
              <a:rPr lang="cs-CZ" dirty="0" smtClean="0">
                <a:latin typeface="Book Antiqua" pitchFamily="18" charset="0"/>
              </a:rPr>
              <a:t>VY_32_INOVACE_XVI_2_09_Fotografování</a:t>
            </a:r>
          </a:p>
          <a:p>
            <a:endParaRPr lang="cs-CZ" b="1" dirty="0" smtClean="0">
              <a:latin typeface="Book Antiqua" pitchFamily="18" charset="0"/>
            </a:endParaRPr>
          </a:p>
          <a:p>
            <a:r>
              <a:rPr lang="cs-CZ" b="1" dirty="0" smtClean="0">
                <a:latin typeface="Book Antiqua" pitchFamily="18" charset="0"/>
              </a:rPr>
              <a:t>Šablona číslo:  </a:t>
            </a:r>
            <a:r>
              <a:rPr lang="cs-CZ" dirty="0" smtClean="0">
                <a:latin typeface="Book Antiqua" pitchFamily="18" charset="0"/>
              </a:rPr>
              <a:t>XVI </a:t>
            </a:r>
            <a:r>
              <a:rPr lang="cs-CZ" b="1" dirty="0" smtClean="0">
                <a:latin typeface="Book Antiqua" pitchFamily="18" charset="0"/>
              </a:rPr>
              <a:t>       Sada číslo</a:t>
            </a:r>
            <a:r>
              <a:rPr lang="cs-CZ" dirty="0" smtClean="0">
                <a:latin typeface="Book Antiqua" pitchFamily="18" charset="0"/>
              </a:rPr>
              <a:t>:</a:t>
            </a:r>
            <a:r>
              <a:rPr lang="cs-CZ" b="1" dirty="0" smtClean="0">
                <a:latin typeface="Book Antiqua" pitchFamily="18" charset="0"/>
              </a:rPr>
              <a:t> </a:t>
            </a:r>
            <a:r>
              <a:rPr lang="cs-CZ" dirty="0" smtClean="0">
                <a:latin typeface="Book Antiqua" pitchFamily="18" charset="0"/>
              </a:rPr>
              <a:t>2  </a:t>
            </a:r>
            <a:r>
              <a:rPr lang="cs-CZ" b="1" dirty="0" smtClean="0">
                <a:latin typeface="Book Antiqua" pitchFamily="18" charset="0"/>
              </a:rPr>
              <a:t>       Pořadové číslo DUM: </a:t>
            </a:r>
            <a:r>
              <a:rPr lang="cs-CZ" dirty="0" smtClean="0">
                <a:latin typeface="Book Antiqua" pitchFamily="18" charset="0"/>
              </a:rPr>
              <a:t>09</a:t>
            </a:r>
            <a:r>
              <a:rPr lang="cs-CZ" b="1" dirty="0" smtClean="0">
                <a:latin typeface="Book Antiqua" pitchFamily="18" charset="0"/>
              </a:rPr>
              <a:t> </a:t>
            </a:r>
            <a:endParaRPr lang="cs-CZ" dirty="0" smtClean="0">
              <a:latin typeface="Book Antiqua" pitchFamily="18" charset="0"/>
            </a:endParaRPr>
          </a:p>
          <a:p>
            <a:endParaRPr lang="cs-CZ" b="1" dirty="0" smtClean="0">
              <a:latin typeface="Book Antiqua" pitchFamily="18" charset="0"/>
            </a:endParaRPr>
          </a:p>
          <a:p>
            <a:r>
              <a:rPr lang="cs-CZ" b="1" dirty="0" smtClean="0">
                <a:latin typeface="Book Antiqua" pitchFamily="18" charset="0"/>
              </a:rPr>
              <a:t>Autor:   </a:t>
            </a:r>
            <a:r>
              <a:rPr lang="cs-CZ" dirty="0" smtClean="0">
                <a:latin typeface="Book Antiqua" pitchFamily="18" charset="0"/>
              </a:rPr>
              <a:t>Mgr. Zuzana </a:t>
            </a:r>
            <a:r>
              <a:rPr lang="cs-CZ" dirty="0" err="1" smtClean="0">
                <a:latin typeface="Book Antiqua" pitchFamily="18" charset="0"/>
              </a:rPr>
              <a:t>Pácaltová</a:t>
            </a:r>
            <a:endParaRPr lang="cs-CZ" dirty="0"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79757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-99392"/>
            <a:ext cx="9144000" cy="705678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246940" y="404664"/>
            <a:ext cx="8568952" cy="5832648"/>
          </a:xfrm>
          <a:prstGeom prst="rect">
            <a:avLst/>
          </a:prstGeom>
          <a:solidFill>
            <a:schemeClr val="bg1"/>
          </a:solidFill>
        </p:spPr>
        <p:txBody>
          <a:bodyPr vert="horz">
            <a:noAutofit/>
          </a:bodyPr>
          <a:lstStyle>
            <a:lvl1pPr marL="0" indent="0" algn="ctr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None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None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1900" b="1" dirty="0" smtClean="0">
                <a:latin typeface="Book Antiqua" pitchFamily="18" charset="0"/>
              </a:rPr>
              <a:t>Anotace: </a:t>
            </a:r>
            <a:r>
              <a:rPr lang="cs-CZ" sz="1900" dirty="0" smtClean="0">
                <a:latin typeface="Book Antiqua" pitchFamily="18" charset="0"/>
              </a:rPr>
              <a:t>Výukový materiál obsahuje návod pro jednoduché a zároveň zajímavé fotografování.</a:t>
            </a:r>
            <a:br>
              <a:rPr lang="cs-CZ" sz="1900" dirty="0" smtClean="0">
                <a:latin typeface="Book Antiqua" pitchFamily="18" charset="0"/>
              </a:rPr>
            </a:br>
            <a:endParaRPr lang="cs-CZ" sz="1900" dirty="0" smtClean="0">
              <a:latin typeface="Book Antiqua" pitchFamily="18" charset="0"/>
            </a:endParaRPr>
          </a:p>
          <a:p>
            <a:pPr algn="l"/>
            <a:r>
              <a:rPr lang="cs-CZ" sz="1900" b="1" dirty="0" smtClean="0">
                <a:latin typeface="Book Antiqua" pitchFamily="18" charset="0"/>
              </a:rPr>
              <a:t>Očekávaný výstup: </a:t>
            </a:r>
            <a:r>
              <a:rPr lang="cs-CZ" sz="1900" dirty="0" smtClean="0">
                <a:latin typeface="Book Antiqua" pitchFamily="18" charset="0"/>
              </a:rPr>
              <a:t>Žák si vytvoří rámeček, pomocí něhož hledá zajímavé detaily, které následně fotí. Zkouší různé způsoby a varianty focení.                     Z fotografií vybírá nejzajímavější kompozice.</a:t>
            </a:r>
            <a:endParaRPr lang="cs-CZ" sz="1900" dirty="0">
              <a:latin typeface="Book Antiqua" pitchFamily="18" charset="0"/>
            </a:endParaRPr>
          </a:p>
          <a:p>
            <a:pPr algn="l"/>
            <a:endParaRPr lang="cs-CZ" sz="1900" dirty="0" smtClean="0">
              <a:latin typeface="Book Antiqua" pitchFamily="18" charset="0"/>
            </a:endParaRPr>
          </a:p>
          <a:p>
            <a:pPr algn="l"/>
            <a:r>
              <a:rPr lang="cs-CZ" sz="1900" b="1" dirty="0" smtClean="0">
                <a:latin typeface="Book Antiqua" pitchFamily="18" charset="0"/>
              </a:rPr>
              <a:t>Druh učebního materiálu: </a:t>
            </a:r>
            <a:r>
              <a:rPr lang="cs-CZ" sz="1900" dirty="0" smtClean="0">
                <a:latin typeface="Book Antiqua" pitchFamily="18" charset="0"/>
              </a:rPr>
              <a:t>prezentace</a:t>
            </a:r>
          </a:p>
          <a:p>
            <a:pPr algn="l"/>
            <a:r>
              <a:rPr lang="cs-CZ" sz="1900" b="1" dirty="0" smtClean="0">
                <a:latin typeface="Book Antiqua" pitchFamily="18" charset="0"/>
              </a:rPr>
              <a:t>Typická věková skupina: </a:t>
            </a:r>
            <a:r>
              <a:rPr lang="cs-CZ" sz="1900" dirty="0" smtClean="0">
                <a:latin typeface="Book Antiqua" pitchFamily="18" charset="0"/>
              </a:rPr>
              <a:t>9 – 11 let</a:t>
            </a:r>
            <a:br>
              <a:rPr lang="cs-CZ" sz="1900" dirty="0" smtClean="0">
                <a:latin typeface="Book Antiqua" pitchFamily="18" charset="0"/>
              </a:rPr>
            </a:br>
            <a:endParaRPr lang="cs-CZ" sz="1900" dirty="0" smtClean="0">
              <a:latin typeface="Book Antiqua" pitchFamily="18" charset="0"/>
            </a:endParaRPr>
          </a:p>
          <a:p>
            <a:pPr algn="l"/>
            <a:r>
              <a:rPr lang="cs-CZ" sz="1900" b="1" dirty="0" smtClean="0">
                <a:latin typeface="Book Antiqua" pitchFamily="18" charset="0"/>
              </a:rPr>
              <a:t>Klíčová slova: </a:t>
            </a:r>
            <a:r>
              <a:rPr lang="cs-CZ" sz="1900" dirty="0" smtClean="0">
                <a:latin typeface="Book Antiqua" pitchFamily="18" charset="0"/>
              </a:rPr>
              <a:t>fotografování, fotografie, </a:t>
            </a:r>
            <a:r>
              <a:rPr lang="cs-CZ" sz="1900" dirty="0" err="1" smtClean="0">
                <a:latin typeface="Book Antiqua" pitchFamily="18" charset="0"/>
              </a:rPr>
              <a:t>fotorámeček</a:t>
            </a:r>
            <a:r>
              <a:rPr lang="cs-CZ" sz="1900" dirty="0" smtClean="0">
                <a:latin typeface="Book Antiqua" pitchFamily="18" charset="0"/>
              </a:rPr>
              <a:t> </a:t>
            </a:r>
          </a:p>
          <a:p>
            <a:pPr algn="l"/>
            <a:r>
              <a:rPr lang="cs-CZ" sz="1900" b="1" dirty="0" smtClean="0">
                <a:latin typeface="Book Antiqua" pitchFamily="18" charset="0"/>
              </a:rPr>
              <a:t>Pomůcky a materiál: </a:t>
            </a:r>
            <a:r>
              <a:rPr lang="cs-CZ" sz="1900" dirty="0">
                <a:latin typeface="Book Antiqua" pitchFamily="18" charset="0"/>
              </a:rPr>
              <a:t>fotoaparát nebo mobilní telefon, čtvrtka A4, tužka, pravítko, nůžky</a:t>
            </a:r>
          </a:p>
          <a:p>
            <a:pPr algn="l"/>
            <a:endParaRPr lang="cs-CZ" sz="1900" b="1" dirty="0" smtClean="0">
              <a:latin typeface="Book Antiqua" pitchFamily="18" charset="0"/>
            </a:endParaRPr>
          </a:p>
          <a:p>
            <a:pPr algn="l"/>
            <a:r>
              <a:rPr lang="cs-CZ" sz="1900" b="1" dirty="0" smtClean="0">
                <a:latin typeface="Book Antiqua" pitchFamily="18" charset="0"/>
              </a:rPr>
              <a:t>Potřebný čas pro výuku DUM:</a:t>
            </a:r>
            <a:r>
              <a:rPr lang="cs-CZ" sz="1900" dirty="0" smtClean="0">
                <a:latin typeface="Book Antiqua" pitchFamily="18" charset="0"/>
              </a:rPr>
              <a:t> 90 minut</a:t>
            </a:r>
            <a:br>
              <a:rPr lang="cs-CZ" sz="1900" dirty="0" smtClean="0">
                <a:latin typeface="Book Antiqua" pitchFamily="18" charset="0"/>
              </a:rPr>
            </a:br>
            <a:endParaRPr lang="cs-CZ" sz="1900" dirty="0" smtClean="0">
              <a:latin typeface="Book Antiqua" pitchFamily="18" charset="0"/>
            </a:endParaRPr>
          </a:p>
          <a:p>
            <a:pPr algn="l"/>
            <a:r>
              <a:rPr lang="cs-CZ" sz="1900" b="1" dirty="0" smtClean="0">
                <a:latin typeface="Book Antiqua" pitchFamily="18" charset="0"/>
              </a:rPr>
              <a:t>Metodické zhodnocení a popis práce s digitálním učebním materiálem:  </a:t>
            </a:r>
            <a:r>
              <a:rPr lang="cs-CZ" sz="1900" dirty="0" smtClean="0">
                <a:latin typeface="Book Antiqua" pitchFamily="18" charset="0"/>
              </a:rPr>
              <a:t>Žáci pracují podle návodu na interaktivní tabuli. Při focení je vhodné pracovat ve dvojici. </a:t>
            </a:r>
            <a:br>
              <a:rPr lang="cs-CZ" sz="1900" dirty="0" smtClean="0">
                <a:latin typeface="Book Antiqua" pitchFamily="18" charset="0"/>
              </a:rPr>
            </a:br>
            <a:endParaRPr lang="cs-CZ" sz="1900" dirty="0"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95525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3400" dirty="0" smtClean="0"/>
              <a:t>Fotografování</a:t>
            </a:r>
            <a:endParaRPr lang="cs-CZ" sz="3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b="1" dirty="0" smtClean="0"/>
              <a:t>Motivace:                                                     </a:t>
            </a:r>
            <a:r>
              <a:rPr lang="cs-CZ" dirty="0" smtClean="0"/>
              <a:t>Ukázka fotografií profesionálních fotografů.          Rozdělení fotografií podle velikosti foceného objektu (detail, celek, atd.).                       Beseda s fotografem.                                       Hra na fotografa, zaměření se na detail.</a:t>
            </a:r>
          </a:p>
        </p:txBody>
      </p:sp>
    </p:spTree>
    <p:extLst>
      <p:ext uri="{BB962C8B-B14F-4D97-AF65-F5344CB8AC3E}">
        <p14:creationId xmlns:p14="http://schemas.microsoft.com/office/powerpoint/2010/main" xmlns="" val="3648005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3400" dirty="0" smtClean="0"/>
              <a:t>Fotografování</a:t>
            </a:r>
            <a:endParaRPr lang="cs-CZ" sz="3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772816"/>
            <a:ext cx="8686800" cy="4525963"/>
          </a:xfrm>
        </p:spPr>
        <p:txBody>
          <a:bodyPr/>
          <a:lstStyle/>
          <a:p>
            <a:r>
              <a:rPr lang="cs-CZ" b="1" dirty="0" smtClean="0"/>
              <a:t>Pomůcky: </a:t>
            </a:r>
            <a:r>
              <a:rPr lang="cs-CZ" dirty="0" smtClean="0"/>
              <a:t>fotoaparát nebo mobilní telefon, čtvrtka A4, tužka, pravítko, nůžky</a:t>
            </a:r>
          </a:p>
          <a:p>
            <a:endParaRPr lang="cs-CZ" b="1" dirty="0"/>
          </a:p>
          <a:p>
            <a:r>
              <a:rPr lang="cs-CZ" b="1" dirty="0" smtClean="0"/>
              <a:t>Postupujte podle následujících pokynů.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50795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3400" dirty="0" smtClean="0"/>
              <a:t>Fotografování</a:t>
            </a:r>
            <a:endParaRPr lang="cs-CZ" sz="3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772816"/>
            <a:ext cx="8686800" cy="4525963"/>
          </a:xfrm>
        </p:spPr>
        <p:txBody>
          <a:bodyPr/>
          <a:lstStyle/>
          <a:p>
            <a:r>
              <a:rPr lang="cs-CZ" dirty="0" smtClean="0"/>
              <a:t>Vezmi </a:t>
            </a:r>
            <a:r>
              <a:rPr lang="cs-CZ" dirty="0" smtClean="0"/>
              <a:t>si </a:t>
            </a:r>
            <a:r>
              <a:rPr lang="cs-CZ" dirty="0" smtClean="0"/>
              <a:t>čtvrtku, ze které uděláš rámeček.</a:t>
            </a:r>
          </a:p>
          <a:p>
            <a:r>
              <a:rPr lang="cs-CZ" dirty="0" smtClean="0"/>
              <a:t>Rámeček může být klasický (okraje cca </a:t>
            </a:r>
            <a:r>
              <a:rPr lang="cs-CZ" dirty="0" smtClean="0"/>
              <a:t>                  3 </a:t>
            </a:r>
            <a:r>
              <a:rPr lang="cs-CZ" dirty="0" smtClean="0"/>
              <a:t>cm) nebo netypický (podle tvojí fantazie).</a:t>
            </a:r>
          </a:p>
          <a:p>
            <a:endParaRPr lang="cs-CZ" dirty="0"/>
          </a:p>
        </p:txBody>
      </p:sp>
      <p:pic>
        <p:nvPicPr>
          <p:cNvPr id="1026" name="Picture 2" descr="C:\Users\PacaltovaZ\Desktop\Nová složka\P108047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contrast="7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909" t="9697" r="7727" b="10101"/>
          <a:stretch/>
        </p:blipFill>
        <p:spPr bwMode="auto">
          <a:xfrm>
            <a:off x="2483768" y="3662180"/>
            <a:ext cx="3816424" cy="2658105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15241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3400" dirty="0" smtClean="0"/>
              <a:t>Fotografování</a:t>
            </a:r>
            <a:endParaRPr lang="cs-CZ" sz="3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28800"/>
            <a:ext cx="8686800" cy="5229200"/>
          </a:xfrm>
        </p:spPr>
        <p:txBody>
          <a:bodyPr>
            <a:normAutofit/>
          </a:bodyPr>
          <a:lstStyle/>
          <a:p>
            <a:r>
              <a:rPr lang="cs-CZ" dirty="0" smtClean="0"/>
              <a:t>Vystřihni vnitřní plochu čtvrtky a vznikne ti rámeček.</a:t>
            </a:r>
          </a:p>
          <a:p>
            <a:endParaRPr lang="cs-CZ" dirty="0"/>
          </a:p>
          <a:p>
            <a:r>
              <a:rPr lang="cs-CZ" dirty="0" smtClean="0"/>
              <a:t>Teď už můžeš rámeček přikládat </a:t>
            </a:r>
            <a:r>
              <a:rPr lang="cs-CZ" dirty="0" smtClean="0"/>
              <a:t>                             k </a:t>
            </a:r>
            <a:r>
              <a:rPr lang="cs-CZ" dirty="0" smtClean="0"/>
              <a:t>předmětům, které tě </a:t>
            </a:r>
            <a:r>
              <a:rPr lang="cs-CZ" dirty="0" smtClean="0"/>
              <a:t>zaujaly, </a:t>
            </a:r>
            <a:r>
              <a:rPr lang="cs-CZ" dirty="0" smtClean="0"/>
              <a:t>a fotit je. </a:t>
            </a:r>
          </a:p>
          <a:p>
            <a:endParaRPr lang="cs-CZ" dirty="0"/>
          </a:p>
        </p:txBody>
      </p:sp>
      <p:pic>
        <p:nvPicPr>
          <p:cNvPr id="5" name="Obrázek 4" descr="C:\Users\PacaltovaZ\Desktop\Nová složka\P108049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221088"/>
            <a:ext cx="3121152" cy="23408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82187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3400" dirty="0" smtClean="0"/>
              <a:t>Fotografování</a:t>
            </a:r>
            <a:endParaRPr lang="cs-CZ" sz="3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28800"/>
            <a:ext cx="8686800" cy="5229200"/>
          </a:xfrm>
        </p:spPr>
        <p:txBody>
          <a:bodyPr>
            <a:normAutofit/>
          </a:bodyPr>
          <a:lstStyle/>
          <a:p>
            <a:r>
              <a:rPr lang="cs-CZ" dirty="0"/>
              <a:t>Pozoruj, že </a:t>
            </a:r>
            <a:r>
              <a:rPr lang="cs-CZ" dirty="0" smtClean="0"/>
              <a:t>i zdánlivě obyčejné předměty mohou být zachyceny zajímavě a působiv</a:t>
            </a:r>
            <a:r>
              <a:rPr lang="cs-CZ" dirty="0"/>
              <a:t>ě</a:t>
            </a:r>
            <a:r>
              <a:rPr lang="cs-CZ" dirty="0" smtClean="0"/>
              <a:t>.</a:t>
            </a:r>
            <a:endParaRPr lang="cs-CZ" dirty="0"/>
          </a:p>
          <a:p>
            <a:r>
              <a:rPr lang="cs-CZ" dirty="0" smtClean="0"/>
              <a:t>Zkoušej </a:t>
            </a:r>
            <a:r>
              <a:rPr lang="cs-CZ" dirty="0"/>
              <a:t>fotit na výšku/šířku fotoaparátu, otáčej s rámečkem, přibližuj/oddaluj focený objekt.</a:t>
            </a:r>
          </a:p>
          <a:p>
            <a:endParaRPr lang="cs-CZ" dirty="0"/>
          </a:p>
        </p:txBody>
      </p:sp>
      <p:pic>
        <p:nvPicPr>
          <p:cNvPr id="2050" name="Picture 2" descr="C:\Users\PacaltovaZ\Desktop\Nová složka\P108049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418386"/>
            <a:ext cx="2600960" cy="195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Obrázek 5" descr="C:\Users\PacaltovaZ\Desktop\Nová složka\P1080499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093266"/>
            <a:ext cx="1950720" cy="260096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Obrázek 6" descr="C:\Users\PacaltovaZ\Desktop\Nová složka\P1080497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76281"/>
            <a:ext cx="1950720" cy="26009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427890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3400" dirty="0" smtClean="0"/>
              <a:t>Fotografování</a:t>
            </a:r>
            <a:endParaRPr lang="cs-CZ" sz="3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329586"/>
            <a:ext cx="8686800" cy="5544616"/>
          </a:xfrm>
        </p:spPr>
        <p:txBody>
          <a:bodyPr>
            <a:normAutofit/>
          </a:bodyPr>
          <a:lstStyle/>
          <a:p>
            <a:r>
              <a:rPr lang="cs-CZ" dirty="0" smtClean="0"/>
              <a:t>Fotografie překopíruj do počítače a vyber pouze několik nejlepších.</a:t>
            </a:r>
          </a:p>
          <a:p>
            <a:endParaRPr lang="cs-CZ" dirty="0"/>
          </a:p>
          <a:p>
            <a:r>
              <a:rPr lang="cs-CZ" dirty="0" smtClean="0"/>
              <a:t>Každý žák může vybrat jednu nejlepší fotografii, kterou učitel </a:t>
            </a:r>
            <a:r>
              <a:rPr lang="cs-CZ" dirty="0" smtClean="0"/>
              <a:t>vytiskne, </a:t>
            </a:r>
            <a:r>
              <a:rPr lang="cs-CZ" dirty="0" smtClean="0"/>
              <a:t>a žáci z ní vytvoří společnou nástěnku.</a:t>
            </a:r>
          </a:p>
          <a:p>
            <a:endParaRPr lang="cs-CZ" dirty="0"/>
          </a:p>
          <a:p>
            <a:r>
              <a:rPr lang="cs-CZ" dirty="0" smtClean="0"/>
              <a:t>Lze také uspořádat fotografickou soutěž.        Do hlasování se mohou zapojit pouze žáci třídy </a:t>
            </a:r>
            <a:r>
              <a:rPr lang="cs-CZ" dirty="0" smtClean="0"/>
              <a:t>nebo </a:t>
            </a:r>
            <a:r>
              <a:rPr lang="cs-CZ" dirty="0" smtClean="0"/>
              <a:t>žáci celé školy.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67791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3400" dirty="0" smtClean="0"/>
              <a:t>Fotografování</a:t>
            </a:r>
            <a:endParaRPr lang="cs-CZ" sz="3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772816"/>
            <a:ext cx="8686800" cy="4525963"/>
          </a:xfrm>
        </p:spPr>
        <p:txBody>
          <a:bodyPr/>
          <a:lstStyle/>
          <a:p>
            <a:r>
              <a:rPr lang="cs-CZ" dirty="0" smtClean="0"/>
              <a:t>Ukázka fotografií:</a:t>
            </a:r>
            <a:endParaRPr lang="cs-CZ" dirty="0"/>
          </a:p>
        </p:txBody>
      </p:sp>
      <p:pic>
        <p:nvPicPr>
          <p:cNvPr id="5" name="Obrázek 4" descr="C:\Users\PacaltovaZ\Desktop\Nová složka\P1080477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36912"/>
            <a:ext cx="5201920" cy="390144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Obrázek 7" descr="C:\Users\PacaltovaZ\Desktop\Nová složka\P1080494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557" t="5128" r="4069"/>
          <a:stretch/>
        </p:blipFill>
        <p:spPr bwMode="auto">
          <a:xfrm>
            <a:off x="5940152" y="1844824"/>
            <a:ext cx="2851921" cy="394813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xmlns="" val="766568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3400" dirty="0" smtClean="0"/>
              <a:t>Fotografování</a:t>
            </a:r>
            <a:endParaRPr lang="cs-CZ" sz="3400" dirty="0"/>
          </a:p>
        </p:txBody>
      </p:sp>
      <p:pic>
        <p:nvPicPr>
          <p:cNvPr id="6" name="Obrázek 5" descr="C:\Users\PacaltovaZ\Desktop\Nová složka\P1080484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83280" y="1340768"/>
            <a:ext cx="5760720" cy="4321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Obrázek 11" descr="C:\Users\PacaltovaZ\Desktop\Nová složka\P1080480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8175" y="2492896"/>
            <a:ext cx="3121152" cy="41615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778857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3400" dirty="0" smtClean="0"/>
              <a:t>Fotografování</a:t>
            </a:r>
            <a:endParaRPr lang="cs-CZ" sz="3400" dirty="0"/>
          </a:p>
        </p:txBody>
      </p:sp>
      <p:pic>
        <p:nvPicPr>
          <p:cNvPr id="5" name="Obrázek 4" descr="C:\Users\PacaltovaZ\Desktop\Nová složka\P1080486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22" t="5919" r="5185" b="5269"/>
          <a:stretch/>
        </p:blipFill>
        <p:spPr bwMode="auto">
          <a:xfrm>
            <a:off x="3643567" y="2852936"/>
            <a:ext cx="5334001" cy="383770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Obrázek 6" descr="C:\Users\PacaltovaZ\Desktop\Nová složka\P1080487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7775"/>
          <a:stretch/>
        </p:blipFill>
        <p:spPr bwMode="auto">
          <a:xfrm>
            <a:off x="107504" y="1124744"/>
            <a:ext cx="4421632" cy="30583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351581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3400" dirty="0" smtClean="0"/>
              <a:t>Fotografování</a:t>
            </a:r>
            <a:endParaRPr lang="cs-CZ" sz="3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Ukázka prací žáků:</a:t>
            </a:r>
            <a:endParaRPr lang="cs-CZ" dirty="0"/>
          </a:p>
        </p:txBody>
      </p:sp>
      <p:pic>
        <p:nvPicPr>
          <p:cNvPr id="4" name="Picture 3" descr="D:\2013-2014\16.9.13 Fotografování- rámeček\Bása, Kačka, Lucka, Aleš, Danča\P11006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525044"/>
            <a:ext cx="4306180" cy="3229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D:\2013-2014\16.9.13 Fotografování- rámeček\Matěj, O. Ž., O. D\2013-09-16 12.18.0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2322239"/>
            <a:ext cx="4248471" cy="3186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D:\2013-2014\16.9.13 Fotografování- rámeček\Týna, Klaudie\P108057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564903"/>
            <a:ext cx="5040052" cy="378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88602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3400" dirty="0" smtClean="0"/>
              <a:t>Fotografování</a:t>
            </a:r>
            <a:endParaRPr lang="cs-CZ" sz="3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Ukázky prací žáků:</a:t>
            </a:r>
            <a:endParaRPr lang="cs-CZ" dirty="0"/>
          </a:p>
        </p:txBody>
      </p:sp>
      <p:pic>
        <p:nvPicPr>
          <p:cNvPr id="6" name="Picture 6" descr="D:\2013-2014\16.9.13 Fotografování- rámeček\Matěj, O. Ž., O. D\2013-09-16 12.25.3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0595"/>
          <a:stretch/>
        </p:blipFill>
        <p:spPr bwMode="auto">
          <a:xfrm>
            <a:off x="163394" y="3703001"/>
            <a:ext cx="4896544" cy="2916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 descr="D:\2013-2014\16.9.13 Fotografování- rámeček\Verča, Simča, Vivi\IMG_20130916_12212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484784"/>
            <a:ext cx="3327326" cy="4436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D:\2013-2014\16.9.13 Fotografování- rámeček\Matěj, O. Ž., O. D\2013-09-16 12.20.1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276872"/>
            <a:ext cx="5364088" cy="4023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20693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25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3400" dirty="0" smtClean="0"/>
              <a:t>Fotografování</a:t>
            </a:r>
            <a:endParaRPr lang="cs-CZ" sz="3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Zdroje:                                                      </a:t>
            </a:r>
            <a:r>
              <a:rPr lang="cs-CZ" dirty="0" smtClean="0"/>
              <a:t>Fotografie autorky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27609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2047</TotalTime>
  <Words>268</Words>
  <Application>Microsoft Office PowerPoint</Application>
  <PresentationFormat>Předvádění na obrazovce (4:3)</PresentationFormat>
  <Paragraphs>53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Cesta</vt:lpstr>
      <vt:lpstr>Snímek 1</vt:lpstr>
      <vt:lpstr>Snímek 2</vt:lpstr>
      <vt:lpstr>Fotografování</vt:lpstr>
      <vt:lpstr>Fotografování</vt:lpstr>
      <vt:lpstr>Fotografování</vt:lpstr>
      <vt:lpstr>Fotografování</vt:lpstr>
      <vt:lpstr>Fotografování</vt:lpstr>
      <vt:lpstr>Fotografování</vt:lpstr>
      <vt:lpstr>Fotografování</vt:lpstr>
      <vt:lpstr>Fotografování</vt:lpstr>
      <vt:lpstr>Fotografování</vt:lpstr>
      <vt:lpstr>Fotografování</vt:lpstr>
      <vt:lpstr>Fotografování</vt:lpstr>
      <vt:lpstr>Fotografování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Zuzana Pácaltová</dc:creator>
  <cp:lastModifiedBy>Dum</cp:lastModifiedBy>
  <cp:revision>27</cp:revision>
  <dcterms:created xsi:type="dcterms:W3CDTF">2013-08-06T14:26:07Z</dcterms:created>
  <dcterms:modified xsi:type="dcterms:W3CDTF">2013-09-21T09:47:17Z</dcterms:modified>
</cp:coreProperties>
</file>