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Default Extension="wmv" ContentType="video/x-ms-wmv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84" r:id="rId2"/>
    <p:sldMasterId id="2147483696" r:id="rId3"/>
  </p:sldMasterIdLst>
  <p:sldIdLst>
    <p:sldId id="263" r:id="rId4"/>
    <p:sldId id="265" r:id="rId5"/>
    <p:sldId id="256" r:id="rId6"/>
    <p:sldId id="257" r:id="rId7"/>
    <p:sldId id="258" r:id="rId8"/>
    <p:sldId id="262" r:id="rId9"/>
    <p:sldId id="259" r:id="rId10"/>
    <p:sldId id="260" r:id="rId11"/>
    <p:sldId id="261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27502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35790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55421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88113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4294274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9968193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6800832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0506512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42911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451211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45040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AE8FC-A17C-4E7D-96FA-E69F26634428}" type="datetimeFigureOut">
              <a:rPr lang="cs-CZ" smtClean="0"/>
              <a:pPr/>
              <a:t>21.9.2013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FF9776-7FD9-44E7-9D23-9EB9CC704BC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17821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media" Target="../media/media1.wmv"/><Relationship Id="rId2" Type="http://schemas.openxmlformats.org/officeDocument/2006/relationships/slideLayout" Target="../slideLayouts/slideLayout29.xml"/><Relationship Id="rId1" Type="http://schemas.openxmlformats.org/officeDocument/2006/relationships/video" Target="../media/media1.wmv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ZS SLOVAN\Pictures\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3189"/>
            <a:ext cx="4176464" cy="1009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9592" y="1325335"/>
            <a:ext cx="849694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>
              <a:solidFill>
                <a:srgbClr val="00B050"/>
              </a:solidFill>
            </a:endParaRPr>
          </a:p>
          <a:p>
            <a:pPr algn="ctr"/>
            <a:r>
              <a:rPr lang="cs-CZ" dirty="0"/>
              <a:t>projekt v rámci vzdělávacího programu</a:t>
            </a:r>
          </a:p>
          <a:p>
            <a:pPr algn="ctr"/>
            <a:r>
              <a:rPr lang="cs-CZ" dirty="0"/>
              <a:t>VZDĚLÁNÍ PRO KONKURENCESCHOPNOST</a:t>
            </a:r>
          </a:p>
          <a:p>
            <a:endParaRPr lang="cs-CZ" dirty="0"/>
          </a:p>
          <a:p>
            <a:pPr algn="ctr"/>
            <a:r>
              <a:rPr lang="cs-CZ" dirty="0"/>
              <a:t>ŠABLONA ČÍSLO: III/2</a:t>
            </a:r>
          </a:p>
          <a:p>
            <a:pPr algn="ctr"/>
            <a:r>
              <a:rPr lang="cs-CZ" dirty="0"/>
              <a:t>NÁZEV:  INOVACE A ZKVALITNĚNÍ VÝUKY PROSTŘEDNICTVÍM ICT</a:t>
            </a:r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PŘEDMĚT</a:t>
            </a:r>
            <a:r>
              <a:rPr lang="cs-CZ" dirty="0" smtClean="0"/>
              <a:t>: </a:t>
            </a:r>
            <a:r>
              <a:rPr lang="cs-CZ" b="1" dirty="0" smtClean="0"/>
              <a:t>Chemie</a:t>
            </a:r>
            <a:r>
              <a:rPr lang="cs-CZ" dirty="0" smtClean="0"/>
              <a:t> </a:t>
            </a:r>
            <a:endParaRPr lang="cs-CZ" dirty="0"/>
          </a:p>
          <a:p>
            <a:r>
              <a:rPr lang="cs-CZ" dirty="0"/>
              <a:t>ROČNÍK</a:t>
            </a:r>
            <a:r>
              <a:rPr lang="cs-CZ" dirty="0" smtClean="0"/>
              <a:t>: </a:t>
            </a:r>
            <a:r>
              <a:rPr lang="cs-CZ" b="1" dirty="0" smtClean="0"/>
              <a:t>8. ročník</a:t>
            </a:r>
            <a:endParaRPr lang="cs-CZ" b="1" dirty="0"/>
          </a:p>
          <a:p>
            <a:r>
              <a:rPr lang="cs-CZ" dirty="0"/>
              <a:t>TÉMA</a:t>
            </a:r>
            <a:r>
              <a:rPr lang="cs-CZ" dirty="0" smtClean="0"/>
              <a:t>: </a:t>
            </a:r>
            <a:r>
              <a:rPr lang="cs-CZ" b="1" dirty="0" smtClean="0"/>
              <a:t>Zákon zachování hmotnosti</a:t>
            </a:r>
            <a:endParaRPr lang="cs-CZ" b="1" dirty="0"/>
          </a:p>
          <a:p>
            <a:r>
              <a:rPr lang="cs-CZ" dirty="0"/>
              <a:t>AUTOR</a:t>
            </a:r>
            <a:r>
              <a:rPr lang="cs-CZ" dirty="0" smtClean="0"/>
              <a:t>: </a:t>
            </a:r>
            <a:r>
              <a:rPr lang="cs-CZ" b="1" dirty="0" smtClean="0"/>
              <a:t>Ing. Pavla Zezulová</a:t>
            </a:r>
            <a:endParaRPr lang="cs-CZ" b="1" dirty="0"/>
          </a:p>
          <a:p>
            <a:r>
              <a:rPr lang="cs-CZ" dirty="0"/>
              <a:t>DATUM VYTVOŘENÍ</a:t>
            </a:r>
            <a:r>
              <a:rPr lang="cs-CZ" dirty="0" smtClean="0"/>
              <a:t>:  </a:t>
            </a:r>
            <a:r>
              <a:rPr lang="cs-CZ" b="1" dirty="0" smtClean="0"/>
              <a:t>7. 1. 2012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VY_32_INOVACE_03_PZ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9739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1" y="796062"/>
            <a:ext cx="8892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Anotace</a:t>
            </a:r>
            <a:r>
              <a:rPr lang="cs-CZ" u="sng" dirty="0" smtClean="0"/>
              <a:t>: </a:t>
            </a:r>
          </a:p>
          <a:p>
            <a:endParaRPr lang="cs-CZ" dirty="0" smtClean="0"/>
          </a:p>
          <a:p>
            <a:r>
              <a:rPr lang="cs-CZ" dirty="0" smtClean="0"/>
              <a:t>Cílem učebního materiálu, který je určen žákům 8. ročníku, je objasnit podstatu zákona a jeho význam při zápisu chemických rovnic. Pro větší názornost výkladu jsou použity schematické nákresy  atomů a molekul chemických látek a jejich postupná animace. Součástí materiálu je i videozáznam pokusu, demonstrujícího platnost zákona v praxi.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51521" y="2703151"/>
            <a:ext cx="82726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Výstup:	 </a:t>
            </a:r>
            <a:r>
              <a:rPr lang="cs-CZ" dirty="0" smtClean="0"/>
              <a:t>žák dokáže doplnit stechiometrické koeficienty do jednoduchých chemických</a:t>
            </a:r>
          </a:p>
          <a:p>
            <a:r>
              <a:rPr lang="cs-CZ" dirty="0" smtClean="0"/>
              <a:t>	 rovnic, chápe smysl  této úpravy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21162" y="3438292"/>
            <a:ext cx="48694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Druh učebního materiálu</a:t>
            </a:r>
            <a:r>
              <a:rPr lang="cs-CZ" dirty="0" smtClean="0"/>
              <a:t>: Prezentace PowerPoint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1" y="4396364"/>
            <a:ext cx="88924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Pilotáž:</a:t>
            </a:r>
          </a:p>
          <a:p>
            <a:r>
              <a:rPr lang="cs-CZ" dirty="0" smtClean="0"/>
              <a:t>Materiál byl pilotován ve dvou paralelních třídách osmého ročníku. Žáci prostřednictvím postupných animací obrázků v návaznosti na popis úpravy rovnice si poměrně rychle osvojili učivo a samostatně pak vyčíslili jednoduché rovnice. Promítání animací při postupné úpravě rovnice bylo pro žáky srozumitelnější, ve srovnání s dřívější metodou, kdy se schéma kreslilo na tabuli.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14522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2132856"/>
            <a:ext cx="8229600" cy="1143000"/>
          </a:xfrm>
        </p:spPr>
        <p:txBody>
          <a:bodyPr/>
          <a:lstStyle/>
          <a:p>
            <a:r>
              <a:rPr lang="cs-CZ" sz="4400" dirty="0" smtClean="0"/>
              <a:t>Zákon zachování hmotnosti</a:t>
            </a:r>
            <a:endParaRPr lang="cs-CZ" sz="4400" dirty="0"/>
          </a:p>
        </p:txBody>
      </p:sp>
      <p:pic>
        <p:nvPicPr>
          <p:cNvPr id="1026" name="Picture 2" descr="C:\Users\ZS SLOVAN\Pictures\MH90030109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573016"/>
            <a:ext cx="2735585" cy="273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6755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ZS SLOVAN\Pictures\Antoine_lavoisie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22541" y="1729781"/>
            <a:ext cx="2680241" cy="2812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ZS SLOVAN\Pictures\Lomonosov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924944"/>
            <a:ext cx="2746529" cy="3564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47664" y="1576482"/>
            <a:ext cx="36084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Objevitelé zákona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20072" y="4581128"/>
            <a:ext cx="34385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Antoine </a:t>
            </a:r>
            <a:r>
              <a:rPr lang="cs-CZ" sz="2400" b="1" dirty="0" err="1" smtClean="0"/>
              <a:t>Laurent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Lavoisier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6165304"/>
            <a:ext cx="39115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Michail </a:t>
            </a:r>
            <a:r>
              <a:rPr lang="cs-CZ" sz="2400" b="1" dirty="0" err="1" smtClean="0"/>
              <a:t>Vasiljevič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Lomonosov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764703"/>
            <a:ext cx="8892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Zákon byl formulován v polovině 18. století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xmlns="" val="13943195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kon zachování hmotnosti.wm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:p14="http://schemas.microsoft.com/office/powerpoint/2010/main" xmlns="" r:embed="rId3"/>
              </p:ext>
            </p:extLst>
          </p:nvPr>
        </p:nvPicPr>
        <p:blipFill>
          <a:blip r:embed="rId4" cstate="print"/>
          <a:stretch>
            <a:fillRect/>
          </a:stretch>
        </p:blipFill>
        <p:spPr>
          <a:xfrm>
            <a:off x="683568" y="260648"/>
            <a:ext cx="7632848" cy="5724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09377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92696"/>
            <a:ext cx="8640960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u="sng" dirty="0">
                <a:solidFill>
                  <a:srgbClr val="FF0000"/>
                </a:solidFill>
              </a:rPr>
              <a:t>Hmotnost reaktantů je stejná </a:t>
            </a:r>
            <a:r>
              <a:rPr lang="cs-CZ" sz="4400" b="1" u="sng" dirty="0" smtClean="0">
                <a:solidFill>
                  <a:srgbClr val="FF0000"/>
                </a:solidFill>
              </a:rPr>
              <a:t>jako</a:t>
            </a:r>
          </a:p>
          <a:p>
            <a:r>
              <a:rPr lang="cs-CZ" sz="4400" b="1" u="sng" dirty="0" smtClean="0">
                <a:solidFill>
                  <a:srgbClr val="FF0000"/>
                </a:solidFill>
              </a:rPr>
              <a:t>hmotnost </a:t>
            </a:r>
            <a:r>
              <a:rPr lang="cs-CZ" sz="4400" b="1" u="sng" dirty="0">
                <a:solidFill>
                  <a:srgbClr val="FF0000"/>
                </a:solidFill>
              </a:rPr>
              <a:t>produktů</a:t>
            </a:r>
          </a:p>
        </p:txBody>
      </p:sp>
      <p:sp>
        <p:nvSpPr>
          <p:cNvPr id="3" name="Obdélník 2"/>
          <p:cNvSpPr/>
          <p:nvPr/>
        </p:nvSpPr>
        <p:spPr>
          <a:xfrm>
            <a:off x="467544" y="3068960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/>
              <a:t>Znění zákona s </a:t>
            </a:r>
            <a:r>
              <a:rPr lang="cs-CZ" sz="2800" b="1" dirty="0"/>
              <a:t>přihlédnutím na částicové složení látek:</a:t>
            </a:r>
          </a:p>
        </p:txBody>
      </p:sp>
      <p:sp>
        <p:nvSpPr>
          <p:cNvPr id="4" name="Obdélník 3"/>
          <p:cNvSpPr/>
          <p:nvPr/>
        </p:nvSpPr>
        <p:spPr>
          <a:xfrm>
            <a:off x="107504" y="4437112"/>
            <a:ext cx="8784976" cy="14465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400" b="1" dirty="0"/>
              <a:t>Počet atomů reaktantů je stejný </a:t>
            </a:r>
            <a:r>
              <a:rPr lang="cs-CZ" sz="4400" b="1" dirty="0" smtClean="0"/>
              <a:t>jako</a:t>
            </a:r>
          </a:p>
          <a:p>
            <a:r>
              <a:rPr lang="cs-CZ" sz="4400" b="1" dirty="0" smtClean="0"/>
              <a:t>počet </a:t>
            </a:r>
            <a:r>
              <a:rPr lang="cs-CZ" sz="4400" b="1" dirty="0"/>
              <a:t>atomů produktů</a:t>
            </a:r>
          </a:p>
        </p:txBody>
      </p:sp>
    </p:spTree>
    <p:extLst>
      <p:ext uri="{BB962C8B-B14F-4D97-AF65-F5344CB8AC3E}">
        <p14:creationId xmlns:p14="http://schemas.microsoft.com/office/powerpoint/2010/main" xmlns="" val="27283544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4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4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4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4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9" y="380563"/>
            <a:ext cx="85689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Každou chemickou rovnici zkontrolujeme podle zákona zachování hmotnosti a v případě nutnosti upravíme:</a:t>
            </a:r>
            <a:endParaRPr lang="cs-CZ" sz="28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3032" y="1334669"/>
            <a:ext cx="869646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tzv. vyčíslujeme </a:t>
            </a:r>
            <a:r>
              <a:rPr lang="cs-CZ" sz="2400" b="1" dirty="0" smtClean="0"/>
              <a:t>: doplňujeme stechiometrické koeficienty</a:t>
            </a:r>
          </a:p>
          <a:p>
            <a:r>
              <a:rPr lang="cs-CZ" sz="2400" b="1" dirty="0"/>
              <a:t>	</a:t>
            </a:r>
            <a:r>
              <a:rPr lang="cs-CZ" sz="2400" b="1" dirty="0" smtClean="0"/>
              <a:t>	    (upravujeme počty atomů  a molekul  reaktantů  i 		    produktů)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3032" y="4359878"/>
            <a:ext cx="1656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 atom uhlíku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567734" y="4869160"/>
            <a:ext cx="38164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 molekula kyslíku = 2 atomy kyslíku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74742" y="4359878"/>
            <a:ext cx="3851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 molekula CO</a:t>
            </a:r>
            <a:r>
              <a:rPr lang="cs-CZ" b="1" baseline="-25000" dirty="0" smtClean="0"/>
              <a:t>2  </a:t>
            </a:r>
            <a:r>
              <a:rPr lang="cs-CZ" b="1" dirty="0" smtClean="0"/>
              <a:t>= 	1 atom uhlíku </a:t>
            </a:r>
          </a:p>
          <a:p>
            <a:r>
              <a:rPr lang="cs-CZ" b="1" dirty="0"/>
              <a:t>	</a:t>
            </a:r>
            <a:r>
              <a:rPr lang="cs-CZ" b="1" dirty="0" smtClean="0"/>
              <a:t>	2 atomy kyslíku</a:t>
            </a:r>
            <a:endParaRPr lang="cs-CZ" b="1" dirty="0"/>
          </a:p>
        </p:txBody>
      </p:sp>
      <p:sp>
        <p:nvSpPr>
          <p:cNvPr id="9" name="Vývojový diagram: spojnice 8"/>
          <p:cNvSpPr/>
          <p:nvPr/>
        </p:nvSpPr>
        <p:spPr>
          <a:xfrm>
            <a:off x="1029672" y="3582103"/>
            <a:ext cx="616304" cy="591924"/>
          </a:xfrm>
          <a:prstGeom prst="flowChart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Vývojový diagram: spojnice 9"/>
          <p:cNvSpPr/>
          <p:nvPr/>
        </p:nvSpPr>
        <p:spPr>
          <a:xfrm>
            <a:off x="2805812" y="3781476"/>
            <a:ext cx="457200" cy="457200"/>
          </a:xfrm>
          <a:prstGeom prst="flowChartConnec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1" name="Vývojový diagram: spojnice 10"/>
          <p:cNvSpPr/>
          <p:nvPr/>
        </p:nvSpPr>
        <p:spPr>
          <a:xfrm>
            <a:off x="3171215" y="3935611"/>
            <a:ext cx="457200" cy="457200"/>
          </a:xfrm>
          <a:prstGeom prst="flowChartConnec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endParaRPr lang="cs-CZ" dirty="0"/>
          </a:p>
        </p:txBody>
      </p:sp>
      <p:sp>
        <p:nvSpPr>
          <p:cNvPr id="12" name="Vývojový diagram: spojnice 11"/>
          <p:cNvSpPr/>
          <p:nvPr/>
        </p:nvSpPr>
        <p:spPr>
          <a:xfrm>
            <a:off x="4757616" y="3683159"/>
            <a:ext cx="457200" cy="457200"/>
          </a:xfrm>
          <a:prstGeom prst="flowChartConnec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1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3" name="Vývojový diagram: spojnice 12"/>
          <p:cNvSpPr/>
          <p:nvPr/>
        </p:nvSpPr>
        <p:spPr>
          <a:xfrm>
            <a:off x="5214816" y="3572287"/>
            <a:ext cx="648072" cy="591924"/>
          </a:xfrm>
          <a:prstGeom prst="flowChartConnector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4" name="Vývojový diagram: spojnice 13"/>
          <p:cNvSpPr/>
          <p:nvPr/>
        </p:nvSpPr>
        <p:spPr>
          <a:xfrm>
            <a:off x="5862888" y="3683159"/>
            <a:ext cx="457200" cy="457200"/>
          </a:xfrm>
          <a:prstGeom prst="flowChartConnecto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2</a:t>
            </a:r>
            <a:endParaRPr lang="cs-CZ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934418" y="3777315"/>
            <a:ext cx="673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→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57131" y="3653901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81675" y="5546359"/>
            <a:ext cx="4320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</a:t>
            </a:r>
            <a:endParaRPr lang="cs-CZ" sz="4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5517232"/>
            <a:ext cx="70209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O</a:t>
            </a:r>
            <a:r>
              <a:rPr lang="cs-CZ" sz="4000" b="1" baseline="-25000" dirty="0" smtClean="0"/>
              <a:t>2</a:t>
            </a:r>
            <a:endParaRPr lang="cs-CZ" sz="4000" b="1" baseline="-25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274742" y="5546359"/>
            <a:ext cx="104534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CO</a:t>
            </a:r>
            <a:r>
              <a:rPr lang="cs-CZ" sz="4000" b="1" baseline="-25000" dirty="0" smtClean="0"/>
              <a:t>2</a:t>
            </a:r>
            <a:endParaRPr lang="cs-CZ" sz="4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171123" y="2534999"/>
            <a:ext cx="52781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C    +    O</a:t>
            </a:r>
            <a:r>
              <a:rPr lang="cs-CZ" sz="4400" b="1" baseline="-25000" dirty="0" smtClean="0"/>
              <a:t>2</a:t>
            </a:r>
            <a:r>
              <a:rPr lang="cs-CZ" sz="4400" b="1" dirty="0" smtClean="0"/>
              <a:t>    →        CO</a:t>
            </a:r>
            <a:r>
              <a:rPr lang="cs-CZ" sz="4400" b="1" baseline="-25000" dirty="0" smtClean="0"/>
              <a:t>2</a:t>
            </a:r>
            <a:endParaRPr lang="cs-CZ" sz="4400" b="1" baseline="-25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957131" y="5530735"/>
            <a:ext cx="38985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79912" y="5607915"/>
            <a:ext cx="55656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→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171123" y="5546359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361460" y="5517232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922343" y="554386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1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xmlns="" val="112278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  <p:bldP spid="7" grpId="0"/>
      <p:bldP spid="8" grpId="0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/>
      <p:bldP spid="16" grpId="0"/>
      <p:bldP spid="17" grpId="0"/>
      <p:bldP spid="18" grpId="0"/>
      <p:bldP spid="19" grpId="0"/>
      <p:bldP spid="20" grpId="0"/>
      <p:bldP spid="4" grpId="0"/>
      <p:bldP spid="5" grpId="0"/>
      <p:bldP spid="21" grpId="0"/>
      <p:bldP spid="21" grpId="1"/>
      <p:bldP spid="22" grpId="0"/>
      <p:bldP spid="22" grpId="1"/>
      <p:bldP spid="23" grpId="0"/>
      <p:bldP spid="2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63688" y="194737"/>
            <a:ext cx="5400599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 </a:t>
            </a:r>
            <a:r>
              <a:rPr lang="cs-CZ" sz="4000" b="1" dirty="0" smtClean="0"/>
              <a:t>Na  +  Cl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→   </a:t>
            </a:r>
            <a:r>
              <a:rPr lang="cs-CZ" sz="4000" b="1" dirty="0" err="1" smtClean="0"/>
              <a:t>NaCl</a:t>
            </a:r>
            <a:endParaRPr lang="cs-CZ" sz="4000" b="1" dirty="0"/>
          </a:p>
        </p:txBody>
      </p:sp>
      <p:sp>
        <p:nvSpPr>
          <p:cNvPr id="24" name="Rovnoramenný trojúhelník 23"/>
          <p:cNvSpPr/>
          <p:nvPr/>
        </p:nvSpPr>
        <p:spPr>
          <a:xfrm>
            <a:off x="3932792" y="1460911"/>
            <a:ext cx="72008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V="1">
            <a:off x="2096587" y="1286398"/>
            <a:ext cx="4392489" cy="289311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2" name="Vývojový diagram: spojnice 31"/>
          <p:cNvSpPr/>
          <p:nvPr/>
        </p:nvSpPr>
        <p:spPr>
          <a:xfrm>
            <a:off x="2250465" y="1079688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ývojový diagram: spojnice 33"/>
          <p:cNvSpPr/>
          <p:nvPr/>
        </p:nvSpPr>
        <p:spPr>
          <a:xfrm>
            <a:off x="2863846" y="924018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ývojový diagram: spojnice 34"/>
          <p:cNvSpPr/>
          <p:nvPr/>
        </p:nvSpPr>
        <p:spPr>
          <a:xfrm>
            <a:off x="3339375" y="902623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ývojový diagram: spojnice 35"/>
          <p:cNvSpPr/>
          <p:nvPr/>
        </p:nvSpPr>
        <p:spPr>
          <a:xfrm>
            <a:off x="4670809" y="3814190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ývojový diagram: spojnice 37"/>
          <p:cNvSpPr/>
          <p:nvPr/>
        </p:nvSpPr>
        <p:spPr>
          <a:xfrm>
            <a:off x="5058397" y="767923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-24885" y="1775908"/>
            <a:ext cx="930574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Abychom dosáhli rovnováhy, musíme vyrovnat počty atomů všech prvků na obou stranách chemické rovnice.</a:t>
            </a:r>
            <a:endParaRPr lang="cs-CZ" sz="24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62765" y="2658225"/>
            <a:ext cx="7964105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1. Zvýšíme počet atomů chloru na pravé straně – přidáme molekulu </a:t>
            </a:r>
            <a:r>
              <a:rPr lang="cs-CZ" sz="2000" b="1" dirty="0" err="1" smtClean="0"/>
              <a:t>NaCl</a:t>
            </a:r>
            <a:endParaRPr lang="cs-CZ" sz="2000" b="1" dirty="0"/>
          </a:p>
        </p:txBody>
      </p:sp>
      <p:sp>
        <p:nvSpPr>
          <p:cNvPr id="45" name="Obdélník 44"/>
          <p:cNvSpPr/>
          <p:nvPr/>
        </p:nvSpPr>
        <p:spPr>
          <a:xfrm>
            <a:off x="2400170" y="3004969"/>
            <a:ext cx="468522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/>
              <a:t>Na  +  Cl</a:t>
            </a:r>
            <a:r>
              <a:rPr lang="cs-CZ" sz="4000" b="1" baseline="-25000" dirty="0"/>
              <a:t>2</a:t>
            </a:r>
            <a:r>
              <a:rPr lang="cs-CZ" sz="4000" b="1" dirty="0"/>
              <a:t> → </a:t>
            </a:r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/>
              <a:t> </a:t>
            </a:r>
            <a:r>
              <a:rPr lang="cs-CZ" sz="4000" b="1" dirty="0" err="1"/>
              <a:t>NaCl</a:t>
            </a:r>
            <a:endParaRPr lang="cs-CZ" sz="4000" b="1" dirty="0"/>
          </a:p>
        </p:txBody>
      </p:sp>
      <p:sp>
        <p:nvSpPr>
          <p:cNvPr id="46" name="Rovnoramenný trojúhelník 45"/>
          <p:cNvSpPr/>
          <p:nvPr/>
        </p:nvSpPr>
        <p:spPr>
          <a:xfrm>
            <a:off x="4231361" y="4285861"/>
            <a:ext cx="72008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7" name="Přímá spojnice 46"/>
          <p:cNvCxnSpPr/>
          <p:nvPr/>
        </p:nvCxnSpPr>
        <p:spPr>
          <a:xfrm>
            <a:off x="2479065" y="4154355"/>
            <a:ext cx="4253175" cy="288672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1" name="Vývojový diagram: spojnice 50"/>
          <p:cNvSpPr/>
          <p:nvPr/>
        </p:nvSpPr>
        <p:spPr>
          <a:xfrm>
            <a:off x="2533585" y="3699572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vojový diagram: spojnice 51"/>
          <p:cNvSpPr/>
          <p:nvPr/>
        </p:nvSpPr>
        <p:spPr>
          <a:xfrm>
            <a:off x="3203743" y="3628612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ývojový diagram: spojnice 52"/>
          <p:cNvSpPr/>
          <p:nvPr/>
        </p:nvSpPr>
        <p:spPr>
          <a:xfrm>
            <a:off x="3722741" y="3699572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ývojový diagram: spojnice 53"/>
          <p:cNvSpPr/>
          <p:nvPr/>
        </p:nvSpPr>
        <p:spPr>
          <a:xfrm>
            <a:off x="5071717" y="3743230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ývojový diagram: spojnice 54"/>
          <p:cNvSpPr/>
          <p:nvPr/>
        </p:nvSpPr>
        <p:spPr>
          <a:xfrm>
            <a:off x="6201044" y="3857212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ývojový diagram: spojnice 55"/>
          <p:cNvSpPr/>
          <p:nvPr/>
        </p:nvSpPr>
        <p:spPr>
          <a:xfrm>
            <a:off x="4624264" y="929148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Vývojový diagram: spojnice 56"/>
          <p:cNvSpPr/>
          <p:nvPr/>
        </p:nvSpPr>
        <p:spPr>
          <a:xfrm>
            <a:off x="5788852" y="3891025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TextovéPole 57"/>
          <p:cNvSpPr txBox="1"/>
          <p:nvPr/>
        </p:nvSpPr>
        <p:spPr>
          <a:xfrm>
            <a:off x="656179" y="4677360"/>
            <a:ext cx="5942455" cy="36933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2.Dorovnáme počet atomů sodíku na levé straně rovnice</a:t>
            </a:r>
            <a:endParaRPr lang="cs-CZ" b="1" dirty="0"/>
          </a:p>
        </p:txBody>
      </p:sp>
      <p:sp>
        <p:nvSpPr>
          <p:cNvPr id="59" name="Obdélník 58"/>
          <p:cNvSpPr/>
          <p:nvPr/>
        </p:nvSpPr>
        <p:spPr>
          <a:xfrm>
            <a:off x="2250465" y="5046692"/>
            <a:ext cx="5273863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/>
              <a:t>Na  </a:t>
            </a:r>
            <a:r>
              <a:rPr lang="cs-CZ" sz="4000" b="1" dirty="0"/>
              <a:t>+  Cl</a:t>
            </a:r>
            <a:r>
              <a:rPr lang="cs-CZ" sz="4000" b="1" baseline="-25000" dirty="0"/>
              <a:t>2</a:t>
            </a:r>
            <a:r>
              <a:rPr lang="cs-CZ" sz="4000" b="1" dirty="0"/>
              <a:t> → </a:t>
            </a:r>
            <a:r>
              <a:rPr lang="cs-CZ" sz="4000" b="1" dirty="0" smtClean="0">
                <a:solidFill>
                  <a:srgbClr val="FF0000"/>
                </a:solidFill>
              </a:rPr>
              <a:t>2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NaCl</a:t>
            </a:r>
            <a:endParaRPr lang="cs-CZ" sz="4000" b="1" dirty="0"/>
          </a:p>
        </p:txBody>
      </p:sp>
      <p:sp>
        <p:nvSpPr>
          <p:cNvPr id="60" name="Rovnoramenný trojúhelník 59"/>
          <p:cNvSpPr/>
          <p:nvPr/>
        </p:nvSpPr>
        <p:spPr>
          <a:xfrm>
            <a:off x="4433906" y="6433887"/>
            <a:ext cx="72008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1" name="Přímá spojnice 60"/>
          <p:cNvCxnSpPr/>
          <p:nvPr/>
        </p:nvCxnSpPr>
        <p:spPr>
          <a:xfrm flipV="1">
            <a:off x="2400170" y="6418652"/>
            <a:ext cx="4534490" cy="15235"/>
          </a:xfrm>
          <a:prstGeom prst="line">
            <a:avLst/>
          </a:prstGeom>
          <a:ln w="28575">
            <a:prstDash val="solid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3" name="Vývojový diagram: spojnice 62"/>
          <p:cNvSpPr/>
          <p:nvPr/>
        </p:nvSpPr>
        <p:spPr>
          <a:xfrm>
            <a:off x="2975143" y="5924128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Vývojový diagram: spojnice 63"/>
          <p:cNvSpPr/>
          <p:nvPr/>
        </p:nvSpPr>
        <p:spPr>
          <a:xfrm>
            <a:off x="2400170" y="5961452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Vývojový diagram: spojnice 64"/>
          <p:cNvSpPr/>
          <p:nvPr/>
        </p:nvSpPr>
        <p:spPr>
          <a:xfrm>
            <a:off x="5987008" y="5924128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Vývojový diagram: spojnice 65"/>
          <p:cNvSpPr/>
          <p:nvPr/>
        </p:nvSpPr>
        <p:spPr>
          <a:xfrm>
            <a:off x="4912234" y="5920102"/>
            <a:ext cx="457200" cy="457200"/>
          </a:xfrm>
          <a:prstGeom prst="flowChartConnector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Vývojový diagram: spojnice 66"/>
          <p:cNvSpPr/>
          <p:nvPr/>
        </p:nvSpPr>
        <p:spPr>
          <a:xfrm>
            <a:off x="6444208" y="5782209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vojový diagram: spojnice 67"/>
          <p:cNvSpPr/>
          <p:nvPr/>
        </p:nvSpPr>
        <p:spPr>
          <a:xfrm>
            <a:off x="5333465" y="5834768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Vývojový diagram: spojnice 68"/>
          <p:cNvSpPr/>
          <p:nvPr/>
        </p:nvSpPr>
        <p:spPr>
          <a:xfrm>
            <a:off x="4066676" y="5802655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Vývojový diagram: spojnice 69"/>
          <p:cNvSpPr/>
          <p:nvPr/>
        </p:nvSpPr>
        <p:spPr>
          <a:xfrm>
            <a:off x="3532008" y="5811892"/>
            <a:ext cx="576064" cy="599119"/>
          </a:xfrm>
          <a:prstGeom prst="flowChartConnector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8502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1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1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4" grpId="0" animBg="1"/>
      <p:bldP spid="32" grpId="0" animBg="1"/>
      <p:bldP spid="34" grpId="0" animBg="1"/>
      <p:bldP spid="35" grpId="0" animBg="1"/>
      <p:bldP spid="36" grpId="0" animBg="1"/>
      <p:bldP spid="38" grpId="0" animBg="1"/>
      <p:bldP spid="41" grpId="0"/>
      <p:bldP spid="42" grpId="0" animBg="1"/>
      <p:bldP spid="45" grpId="0"/>
      <p:bldP spid="46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/>
      <p:bldP spid="60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548680"/>
            <a:ext cx="878497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Uprav následující rovnice podle zákona zachování hmotnosti: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18991" y="1932464"/>
            <a:ext cx="51845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   </a:t>
            </a:r>
            <a:r>
              <a:rPr lang="cs-CZ" sz="4000" b="1" dirty="0" smtClean="0"/>
              <a:t>Mg</a:t>
            </a:r>
            <a:r>
              <a:rPr lang="cs-CZ" sz="4000" dirty="0" smtClean="0"/>
              <a:t>  </a:t>
            </a:r>
            <a:r>
              <a:rPr lang="cs-CZ" sz="4000" b="1" dirty="0" smtClean="0"/>
              <a:t>+</a:t>
            </a:r>
            <a:r>
              <a:rPr lang="cs-CZ" sz="4000" dirty="0" smtClean="0"/>
              <a:t>   </a:t>
            </a:r>
            <a:r>
              <a:rPr lang="cs-CZ" sz="4000" b="1" dirty="0" smtClean="0"/>
              <a:t>O</a:t>
            </a:r>
            <a:r>
              <a:rPr lang="cs-CZ" sz="4000" b="1" baseline="-25000" dirty="0" smtClean="0"/>
              <a:t>2</a:t>
            </a:r>
            <a:r>
              <a:rPr lang="cs-CZ" sz="4000" dirty="0" smtClean="0"/>
              <a:t>  </a:t>
            </a:r>
            <a:r>
              <a:rPr lang="cs-CZ" sz="4000" b="1" dirty="0" smtClean="0"/>
              <a:t>→</a:t>
            </a:r>
            <a:r>
              <a:rPr lang="cs-CZ" sz="4000" dirty="0" smtClean="0"/>
              <a:t>     </a:t>
            </a:r>
            <a:r>
              <a:rPr lang="cs-CZ" sz="4000" b="1" dirty="0" err="1" smtClean="0"/>
              <a:t>MgO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932464"/>
            <a:ext cx="58194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1922929"/>
            <a:ext cx="5040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825858" y="5373216"/>
            <a:ext cx="40302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Al +   O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→    Al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O</a:t>
            </a:r>
            <a:r>
              <a:rPr lang="cs-CZ" sz="4000" b="1" baseline="-25000" dirty="0" smtClean="0"/>
              <a:t>3</a:t>
            </a:r>
            <a:endParaRPr lang="cs-CZ" sz="4000" b="1" baseline="-25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955" y="3048000"/>
            <a:ext cx="40943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Na  + Cl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  →    </a:t>
            </a:r>
            <a:r>
              <a:rPr lang="cs-CZ" sz="4000" b="1" dirty="0" err="1" smtClean="0"/>
              <a:t>NaCl</a:t>
            </a:r>
            <a:endParaRPr lang="cs-CZ" sz="4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2085" y="3048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63552" y="3048000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8515" y="4140681"/>
            <a:ext cx="37609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 smtClean="0"/>
              <a:t>Cu</a:t>
            </a:r>
            <a:r>
              <a:rPr lang="cs-CZ" sz="4000" b="1" dirty="0" smtClean="0"/>
              <a:t>  +  S  →   Cu</a:t>
            </a:r>
            <a:r>
              <a:rPr lang="cs-CZ" sz="4000" b="1" baseline="-25000" dirty="0" smtClean="0"/>
              <a:t>2</a:t>
            </a:r>
            <a:r>
              <a:rPr lang="cs-CZ" sz="4000" b="1" dirty="0" smtClean="0"/>
              <a:t>S</a:t>
            </a:r>
            <a:endParaRPr lang="cs-CZ" sz="4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2085" y="4163521"/>
            <a:ext cx="5741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81938" y="5388798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2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691680" y="5373216"/>
            <a:ext cx="5760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3</a:t>
            </a:r>
            <a:r>
              <a:rPr lang="cs-CZ" sz="4000" dirty="0" smtClean="0">
                <a:solidFill>
                  <a:srgbClr val="C00000"/>
                </a:solidFill>
              </a:rPr>
              <a:t>  </a:t>
            </a:r>
            <a:endParaRPr lang="cs-CZ" sz="40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47408" y="5373216"/>
            <a:ext cx="4443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4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2050" name="Picture 2" descr="C:\Users\ZS SLOVAN\Pictures\MH90019759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9267" y="3775077"/>
            <a:ext cx="2735585" cy="2735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400037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238532" y="3172053"/>
            <a:ext cx="90859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8578" y="3789040"/>
            <a:ext cx="21164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Video:</a:t>
            </a:r>
            <a:r>
              <a:rPr lang="cs-CZ" dirty="0" smtClean="0"/>
              <a:t> vlastní tvorba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8111" y="548680"/>
            <a:ext cx="1060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Ilustrace: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2603" y="1893311"/>
            <a:ext cx="883496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/>
              <a:t>VOLNÝ</a:t>
            </a:r>
            <a:r>
              <a:rPr lang="cs-CZ" dirty="0" smtClean="0"/>
              <a:t>. Http</a:t>
            </a:r>
            <a:r>
              <a:rPr lang="cs-CZ" dirty="0"/>
              <a:t>://cs.wikipedia.org</a:t>
            </a:r>
            <a:r>
              <a:rPr lang="en-US" dirty="0"/>
              <a:t> [online].</a:t>
            </a:r>
            <a:r>
              <a:rPr lang="en-US" dirty="0" smtClean="0"/>
              <a:t>24. 6. 2005,02:06[cit</a:t>
            </a:r>
            <a:r>
              <a:rPr lang="en-US" dirty="0"/>
              <a:t>. </a:t>
            </a:r>
            <a:r>
              <a:rPr lang="en-US" dirty="0" smtClean="0"/>
              <a:t>2012-0</a:t>
            </a:r>
            <a:r>
              <a:rPr lang="cs-CZ" dirty="0" smtClean="0"/>
              <a:t>1</a:t>
            </a:r>
            <a:r>
              <a:rPr lang="en-US" dirty="0" smtClean="0"/>
              <a:t>-0</a:t>
            </a:r>
            <a:r>
              <a:rPr lang="cs-CZ" dirty="0" smtClean="0"/>
              <a:t>5</a:t>
            </a:r>
            <a:r>
              <a:rPr lang="en-US" dirty="0" smtClean="0"/>
              <a:t>].</a:t>
            </a:r>
          </a:p>
          <a:p>
            <a:r>
              <a:rPr lang="cs-CZ" dirty="0" smtClean="0"/>
              <a:t> </a:t>
            </a:r>
            <a:r>
              <a:rPr lang="cs-CZ" dirty="0"/>
              <a:t>File: </a:t>
            </a:r>
            <a:r>
              <a:rPr lang="cs-CZ" dirty="0" smtClean="0"/>
              <a:t>Antoine_lavoisier.jpg</a:t>
            </a:r>
            <a:r>
              <a:rPr lang="en-US" dirty="0" smtClean="0"/>
              <a:t>. </a:t>
            </a:r>
          </a:p>
          <a:p>
            <a:r>
              <a:rPr lang="cs-CZ" dirty="0" smtClean="0"/>
              <a:t>Dostupné </a:t>
            </a:r>
            <a:r>
              <a:rPr lang="cs-CZ" dirty="0"/>
              <a:t>z www:</a:t>
            </a:r>
            <a:r>
              <a:rPr lang="en-US" dirty="0"/>
              <a:t>&lt;</a:t>
            </a:r>
            <a:r>
              <a:rPr lang="cs-CZ" dirty="0"/>
              <a:t>http://</a:t>
            </a:r>
            <a:r>
              <a:rPr lang="cs-CZ" dirty="0" smtClean="0"/>
              <a:t>cs.wikipedia.org/wiki/Soubor:Antoine_lavoisier</a:t>
            </a:r>
            <a:r>
              <a:rPr lang="en-US" dirty="0" smtClean="0"/>
              <a:t>.</a:t>
            </a:r>
            <a:r>
              <a:rPr lang="cs-CZ" dirty="0" err="1" smtClean="0"/>
              <a:t>jpg</a:t>
            </a:r>
            <a:r>
              <a:rPr lang="en-US" dirty="0" smtClean="0"/>
              <a:t> 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2231" y="1159566"/>
            <a:ext cx="898932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VOLNÝ. Http://cs.wikipedia.org</a:t>
            </a:r>
            <a:r>
              <a:rPr lang="en-US" dirty="0" smtClean="0"/>
              <a:t> [online].27. 3. 2006,5:32[cit. 2012</a:t>
            </a:r>
            <a:r>
              <a:rPr lang="cs-CZ" dirty="0" smtClean="0"/>
              <a:t>-01-05</a:t>
            </a:r>
            <a:r>
              <a:rPr lang="en-US" dirty="0" smtClean="0"/>
              <a:t>].</a:t>
            </a:r>
            <a:r>
              <a:rPr lang="cs-CZ" dirty="0" smtClean="0"/>
              <a:t> </a:t>
            </a:r>
            <a:r>
              <a:rPr lang="cs-CZ" dirty="0"/>
              <a:t>File: Lomonosov.jpg.</a:t>
            </a:r>
          </a:p>
          <a:p>
            <a:r>
              <a:rPr lang="cs-CZ" dirty="0"/>
              <a:t>Dostupné z www:</a:t>
            </a:r>
            <a:r>
              <a:rPr lang="en-US" dirty="0"/>
              <a:t>&lt;</a:t>
            </a:r>
            <a:r>
              <a:rPr lang="cs-CZ" dirty="0"/>
              <a:t>http://cs.wikipedia.org/wiki/Soubor:Lomonosov.jpg</a:t>
            </a:r>
            <a:r>
              <a:rPr lang="en-US" dirty="0"/>
              <a:t> &gt;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439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503</TotalTime>
  <Words>454</Words>
  <Application>Microsoft Office PowerPoint</Application>
  <PresentationFormat>Předvádění na obrazovce (4:3)</PresentationFormat>
  <Paragraphs>87</Paragraphs>
  <Slides>10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Summer</vt:lpstr>
      <vt:lpstr>Cesta</vt:lpstr>
      <vt:lpstr>Motiv systému Office</vt:lpstr>
      <vt:lpstr>Snímek 1</vt:lpstr>
      <vt:lpstr>Snímek 2</vt:lpstr>
      <vt:lpstr>Zákon zachování hmotnosti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Zákon zachování hmotnosti</dc:title>
  <dc:creator>ZS SLOVAN Zezulová</dc:creator>
  <cp:lastModifiedBy>Dum</cp:lastModifiedBy>
  <cp:revision>58</cp:revision>
  <dcterms:created xsi:type="dcterms:W3CDTF">2011-12-28T17:00:57Z</dcterms:created>
  <dcterms:modified xsi:type="dcterms:W3CDTF">2013-09-21T12:22:10Z</dcterms:modified>
</cp:coreProperties>
</file>