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81" r:id="rId2"/>
    <p:sldId id="282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294" r:id="rId11"/>
    <p:sldId id="307" r:id="rId12"/>
    <p:sldId id="308" r:id="rId13"/>
    <p:sldId id="309" r:id="rId14"/>
    <p:sldId id="31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B0BF13-4173-4092-BDF3-B97F1EA80E37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9C0906-1E5E-4A02-9479-9BF03020E83A}">
      <dgm:prSet phldrT="[Text]"/>
      <dgm:spPr/>
      <dgm:t>
        <a:bodyPr/>
        <a:lstStyle/>
        <a:p>
          <a:r>
            <a:rPr lang="cs-CZ" dirty="0" smtClean="0"/>
            <a:t>ŠIROPASÍ</a:t>
          </a:r>
          <a:endParaRPr lang="cs-CZ" dirty="0"/>
        </a:p>
      </dgm:t>
    </dgm:pt>
    <dgm:pt modelId="{30942E33-016C-4829-BFFD-E93D453E9121}" type="parTrans" cxnId="{A4DC21F8-DBDD-40A6-BE63-90F556DB26DE}">
      <dgm:prSet/>
      <dgm:spPr/>
      <dgm:t>
        <a:bodyPr/>
        <a:lstStyle/>
        <a:p>
          <a:endParaRPr lang="cs-CZ"/>
        </a:p>
      </dgm:t>
    </dgm:pt>
    <dgm:pt modelId="{CA4D1251-CC98-4492-BAFD-8E30DDC2EE61}" type="sibTrans" cxnId="{A4DC21F8-DBDD-40A6-BE63-90F556DB26DE}">
      <dgm:prSet/>
      <dgm:spPr/>
      <dgm:t>
        <a:bodyPr/>
        <a:lstStyle/>
        <a:p>
          <a:endParaRPr lang="cs-CZ"/>
        </a:p>
      </dgm:t>
    </dgm:pt>
    <dgm:pt modelId="{7CA7F115-276B-4157-8E7B-4C3FC2962274}">
      <dgm:prSet phldrT="[Text]"/>
      <dgm:spPr/>
      <dgm:t>
        <a:bodyPr/>
        <a:lstStyle/>
        <a:p>
          <a:r>
            <a:rPr lang="cs-CZ" dirty="0" smtClean="0"/>
            <a:t>zadeček se napojuje k hrudi celou šíří</a:t>
          </a:r>
          <a:endParaRPr lang="cs-CZ" dirty="0"/>
        </a:p>
      </dgm:t>
    </dgm:pt>
    <dgm:pt modelId="{9BAA7B7C-82C0-4288-9FE5-AEB99131B8C4}" type="parTrans" cxnId="{9F3B3AE8-D675-4AD6-9A6B-B183310618E1}">
      <dgm:prSet/>
      <dgm:spPr/>
      <dgm:t>
        <a:bodyPr/>
        <a:lstStyle/>
        <a:p>
          <a:endParaRPr lang="cs-CZ"/>
        </a:p>
      </dgm:t>
    </dgm:pt>
    <dgm:pt modelId="{92AE7F4B-D51F-4928-9D08-08FF1A6DE9FE}" type="sibTrans" cxnId="{9F3B3AE8-D675-4AD6-9A6B-B183310618E1}">
      <dgm:prSet/>
      <dgm:spPr/>
      <dgm:t>
        <a:bodyPr/>
        <a:lstStyle/>
        <a:p>
          <a:endParaRPr lang="cs-CZ"/>
        </a:p>
      </dgm:t>
    </dgm:pt>
    <dgm:pt modelId="{0C826771-9393-4C11-8F3D-6A749A30FB16}">
      <dgm:prSet phldrT="[Text]"/>
      <dgm:spPr/>
      <dgm:t>
        <a:bodyPr/>
        <a:lstStyle/>
        <a:p>
          <a:r>
            <a:rPr lang="cs-CZ" dirty="0" smtClean="0"/>
            <a:t>PILATKY, PILOŘITKY</a:t>
          </a:r>
          <a:endParaRPr lang="cs-CZ" dirty="0"/>
        </a:p>
      </dgm:t>
    </dgm:pt>
    <dgm:pt modelId="{DCF08E42-C1C0-45CA-B571-D8AF5D692E2E}" type="parTrans" cxnId="{FDCD095A-B078-4D2A-B821-B15090E01654}">
      <dgm:prSet/>
      <dgm:spPr/>
      <dgm:t>
        <a:bodyPr/>
        <a:lstStyle/>
        <a:p>
          <a:endParaRPr lang="cs-CZ"/>
        </a:p>
      </dgm:t>
    </dgm:pt>
    <dgm:pt modelId="{019806FA-CD38-438B-957E-8330D0A1E628}" type="sibTrans" cxnId="{FDCD095A-B078-4D2A-B821-B15090E01654}">
      <dgm:prSet/>
      <dgm:spPr/>
      <dgm:t>
        <a:bodyPr/>
        <a:lstStyle/>
        <a:p>
          <a:endParaRPr lang="cs-CZ"/>
        </a:p>
      </dgm:t>
    </dgm:pt>
    <dgm:pt modelId="{A950D973-6747-43D4-8D5E-89F15C713FB0}">
      <dgm:prSet phldrT="[Text]"/>
      <dgm:spPr/>
      <dgm:t>
        <a:bodyPr/>
        <a:lstStyle/>
        <a:p>
          <a:r>
            <a:rPr lang="cs-CZ" dirty="0" smtClean="0"/>
            <a:t>ŠTÍHLOPASÍ</a:t>
          </a:r>
          <a:endParaRPr lang="cs-CZ" dirty="0"/>
        </a:p>
      </dgm:t>
    </dgm:pt>
    <dgm:pt modelId="{362EDD31-2C8C-4531-B842-7A217E2304AE}" type="parTrans" cxnId="{4EDDE87F-803E-4BBD-83A8-2D75E838A036}">
      <dgm:prSet/>
      <dgm:spPr/>
      <dgm:t>
        <a:bodyPr/>
        <a:lstStyle/>
        <a:p>
          <a:endParaRPr lang="cs-CZ"/>
        </a:p>
      </dgm:t>
    </dgm:pt>
    <dgm:pt modelId="{30D5CB02-EF6B-4CA1-9C97-273E3E5A4496}" type="sibTrans" cxnId="{4EDDE87F-803E-4BBD-83A8-2D75E838A036}">
      <dgm:prSet/>
      <dgm:spPr/>
      <dgm:t>
        <a:bodyPr/>
        <a:lstStyle/>
        <a:p>
          <a:endParaRPr lang="cs-CZ"/>
        </a:p>
      </dgm:t>
    </dgm:pt>
    <dgm:pt modelId="{B39CB2A1-F9FB-48B6-A1F0-F43A7987C757}">
      <dgm:prSet phldrT="[Text]"/>
      <dgm:spPr/>
      <dgm:t>
        <a:bodyPr/>
        <a:lstStyle/>
        <a:p>
          <a:r>
            <a:rPr lang="cs-CZ" dirty="0" smtClean="0"/>
            <a:t>zadeček je připojen k hrudi tenkou stopkou</a:t>
          </a:r>
          <a:endParaRPr lang="cs-CZ" dirty="0"/>
        </a:p>
      </dgm:t>
    </dgm:pt>
    <dgm:pt modelId="{902C0043-A31B-4A15-8091-14B03AB0A68C}" type="parTrans" cxnId="{1C81F41E-A145-4E3C-AEE8-AFC18654526F}">
      <dgm:prSet/>
      <dgm:spPr/>
      <dgm:t>
        <a:bodyPr/>
        <a:lstStyle/>
        <a:p>
          <a:endParaRPr lang="cs-CZ"/>
        </a:p>
      </dgm:t>
    </dgm:pt>
    <dgm:pt modelId="{DC91E7D7-14DE-4F10-AB76-9D0F362069D1}" type="sibTrans" cxnId="{1C81F41E-A145-4E3C-AEE8-AFC18654526F}">
      <dgm:prSet/>
      <dgm:spPr/>
      <dgm:t>
        <a:bodyPr/>
        <a:lstStyle/>
        <a:p>
          <a:endParaRPr lang="cs-CZ"/>
        </a:p>
      </dgm:t>
    </dgm:pt>
    <dgm:pt modelId="{56A70D64-8E18-431D-8D3F-D648A315115C}">
      <dgm:prSet phldrT="[Text]"/>
      <dgm:spPr/>
      <dgm:t>
        <a:bodyPr/>
        <a:lstStyle/>
        <a:p>
          <a:r>
            <a:rPr lang="cs-CZ" dirty="0" smtClean="0"/>
            <a:t>ŽLABATKY, LUMCI, MRAVENCI, VOSY, ČMELÁCI, VČELY</a:t>
          </a:r>
          <a:endParaRPr lang="cs-CZ" dirty="0"/>
        </a:p>
      </dgm:t>
    </dgm:pt>
    <dgm:pt modelId="{C13222E4-CED3-4865-AC26-157DC4E18B06}" type="parTrans" cxnId="{4158E5E3-42EA-4F42-A37D-5E04E77F3992}">
      <dgm:prSet/>
      <dgm:spPr/>
      <dgm:t>
        <a:bodyPr/>
        <a:lstStyle/>
        <a:p>
          <a:endParaRPr lang="cs-CZ"/>
        </a:p>
      </dgm:t>
    </dgm:pt>
    <dgm:pt modelId="{CBE18781-C039-4D4C-8B66-75A60B515204}" type="sibTrans" cxnId="{4158E5E3-42EA-4F42-A37D-5E04E77F3992}">
      <dgm:prSet/>
      <dgm:spPr/>
      <dgm:t>
        <a:bodyPr/>
        <a:lstStyle/>
        <a:p>
          <a:endParaRPr lang="cs-CZ"/>
        </a:p>
      </dgm:t>
    </dgm:pt>
    <dgm:pt modelId="{047B135A-45EC-4C8C-A92A-49A399269EE7}" type="pres">
      <dgm:prSet presAssocID="{C5B0BF13-4173-4092-BDF3-B97F1EA80E37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ECFBA5B-A20B-4530-9EA7-D8C11BFA908E}" type="pres">
      <dgm:prSet presAssocID="{A09C0906-1E5E-4A02-9479-9BF03020E83A}" presName="linNode" presStyleCnt="0"/>
      <dgm:spPr/>
    </dgm:pt>
    <dgm:pt modelId="{53CB2343-FC1D-4FEB-B82D-827DB5E72612}" type="pres">
      <dgm:prSet presAssocID="{A09C0906-1E5E-4A02-9479-9BF03020E83A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FFC01-77B6-483F-BCB7-835A941AA4D8}" type="pres">
      <dgm:prSet presAssocID="{A09C0906-1E5E-4A02-9479-9BF03020E83A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94B077-52A2-47DF-B313-E3EC87EF413B}" type="pres">
      <dgm:prSet presAssocID="{CA4D1251-CC98-4492-BAFD-8E30DDC2EE61}" presName="spacing" presStyleCnt="0"/>
      <dgm:spPr/>
    </dgm:pt>
    <dgm:pt modelId="{842BC952-FE2C-4BA6-877F-CD38BE884E67}" type="pres">
      <dgm:prSet presAssocID="{A950D973-6747-43D4-8D5E-89F15C713FB0}" presName="linNode" presStyleCnt="0"/>
      <dgm:spPr/>
    </dgm:pt>
    <dgm:pt modelId="{AF4728BD-11DA-4429-A32C-5737392F517E}" type="pres">
      <dgm:prSet presAssocID="{A950D973-6747-43D4-8D5E-89F15C713FB0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F46739-201F-44F2-A23C-9070BBDB52B5}" type="pres">
      <dgm:prSet presAssocID="{A950D973-6747-43D4-8D5E-89F15C713FB0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B1081F-47B9-42B4-976B-4949D9B05321}" type="presOf" srcId="{7CA7F115-276B-4157-8E7B-4C3FC2962274}" destId="{4ABFFC01-77B6-483F-BCB7-835A941AA4D8}" srcOrd="0" destOrd="0" presId="urn:microsoft.com/office/officeart/2005/8/layout/vList6"/>
    <dgm:cxn modelId="{1C81F41E-A145-4E3C-AEE8-AFC18654526F}" srcId="{A950D973-6747-43D4-8D5E-89F15C713FB0}" destId="{B39CB2A1-F9FB-48B6-A1F0-F43A7987C757}" srcOrd="0" destOrd="0" parTransId="{902C0043-A31B-4A15-8091-14B03AB0A68C}" sibTransId="{DC91E7D7-14DE-4F10-AB76-9D0F362069D1}"/>
    <dgm:cxn modelId="{A4DC21F8-DBDD-40A6-BE63-90F556DB26DE}" srcId="{C5B0BF13-4173-4092-BDF3-B97F1EA80E37}" destId="{A09C0906-1E5E-4A02-9479-9BF03020E83A}" srcOrd="0" destOrd="0" parTransId="{30942E33-016C-4829-BFFD-E93D453E9121}" sibTransId="{CA4D1251-CC98-4492-BAFD-8E30DDC2EE61}"/>
    <dgm:cxn modelId="{4EDDE87F-803E-4BBD-83A8-2D75E838A036}" srcId="{C5B0BF13-4173-4092-BDF3-B97F1EA80E37}" destId="{A950D973-6747-43D4-8D5E-89F15C713FB0}" srcOrd="1" destOrd="0" parTransId="{362EDD31-2C8C-4531-B842-7A217E2304AE}" sibTransId="{30D5CB02-EF6B-4CA1-9C97-273E3E5A4496}"/>
    <dgm:cxn modelId="{5E515284-890C-4778-B006-6F08A51E1767}" type="presOf" srcId="{B39CB2A1-F9FB-48B6-A1F0-F43A7987C757}" destId="{7EF46739-201F-44F2-A23C-9070BBDB52B5}" srcOrd="0" destOrd="0" presId="urn:microsoft.com/office/officeart/2005/8/layout/vList6"/>
    <dgm:cxn modelId="{C213DC2B-1064-4FB8-9CB5-323C1E54FC83}" type="presOf" srcId="{A09C0906-1E5E-4A02-9479-9BF03020E83A}" destId="{53CB2343-FC1D-4FEB-B82D-827DB5E72612}" srcOrd="0" destOrd="0" presId="urn:microsoft.com/office/officeart/2005/8/layout/vList6"/>
    <dgm:cxn modelId="{2EDC07FC-6578-4E39-A4AA-786AD2BB570A}" type="presOf" srcId="{56A70D64-8E18-431D-8D3F-D648A315115C}" destId="{7EF46739-201F-44F2-A23C-9070BBDB52B5}" srcOrd="0" destOrd="1" presId="urn:microsoft.com/office/officeart/2005/8/layout/vList6"/>
    <dgm:cxn modelId="{9F0372B0-E3F1-42E8-8832-8E5EEDA84763}" type="presOf" srcId="{A950D973-6747-43D4-8D5E-89F15C713FB0}" destId="{AF4728BD-11DA-4429-A32C-5737392F517E}" srcOrd="0" destOrd="0" presId="urn:microsoft.com/office/officeart/2005/8/layout/vList6"/>
    <dgm:cxn modelId="{9FA3A51A-59F8-46F4-9A07-A2D5A2648724}" type="presOf" srcId="{C5B0BF13-4173-4092-BDF3-B97F1EA80E37}" destId="{047B135A-45EC-4C8C-A92A-49A399269EE7}" srcOrd="0" destOrd="0" presId="urn:microsoft.com/office/officeart/2005/8/layout/vList6"/>
    <dgm:cxn modelId="{9F3B3AE8-D675-4AD6-9A6B-B183310618E1}" srcId="{A09C0906-1E5E-4A02-9479-9BF03020E83A}" destId="{7CA7F115-276B-4157-8E7B-4C3FC2962274}" srcOrd="0" destOrd="0" parTransId="{9BAA7B7C-82C0-4288-9FE5-AEB99131B8C4}" sibTransId="{92AE7F4B-D51F-4928-9D08-08FF1A6DE9FE}"/>
    <dgm:cxn modelId="{FDCD095A-B078-4D2A-B821-B15090E01654}" srcId="{A09C0906-1E5E-4A02-9479-9BF03020E83A}" destId="{0C826771-9393-4C11-8F3D-6A749A30FB16}" srcOrd="1" destOrd="0" parTransId="{DCF08E42-C1C0-45CA-B571-D8AF5D692E2E}" sibTransId="{019806FA-CD38-438B-957E-8330D0A1E628}"/>
    <dgm:cxn modelId="{4158E5E3-42EA-4F42-A37D-5E04E77F3992}" srcId="{A950D973-6747-43D4-8D5E-89F15C713FB0}" destId="{56A70D64-8E18-431D-8D3F-D648A315115C}" srcOrd="1" destOrd="0" parTransId="{C13222E4-CED3-4865-AC26-157DC4E18B06}" sibTransId="{CBE18781-C039-4D4C-8B66-75A60B515204}"/>
    <dgm:cxn modelId="{4C982DFA-8104-4114-B2F9-B99376B819A3}" type="presOf" srcId="{0C826771-9393-4C11-8F3D-6A749A30FB16}" destId="{4ABFFC01-77B6-483F-BCB7-835A941AA4D8}" srcOrd="0" destOrd="1" presId="urn:microsoft.com/office/officeart/2005/8/layout/vList6"/>
    <dgm:cxn modelId="{F7A31E39-B230-4C67-8B21-9628BB3A8C05}" type="presParOf" srcId="{047B135A-45EC-4C8C-A92A-49A399269EE7}" destId="{8ECFBA5B-A20B-4530-9EA7-D8C11BFA908E}" srcOrd="0" destOrd="0" presId="urn:microsoft.com/office/officeart/2005/8/layout/vList6"/>
    <dgm:cxn modelId="{68580FC3-AFE2-4166-ACCD-493DF49595E3}" type="presParOf" srcId="{8ECFBA5B-A20B-4530-9EA7-D8C11BFA908E}" destId="{53CB2343-FC1D-4FEB-B82D-827DB5E72612}" srcOrd="0" destOrd="0" presId="urn:microsoft.com/office/officeart/2005/8/layout/vList6"/>
    <dgm:cxn modelId="{5DC060CD-86AB-442E-BB56-3FA044F0A506}" type="presParOf" srcId="{8ECFBA5B-A20B-4530-9EA7-D8C11BFA908E}" destId="{4ABFFC01-77B6-483F-BCB7-835A941AA4D8}" srcOrd="1" destOrd="0" presId="urn:microsoft.com/office/officeart/2005/8/layout/vList6"/>
    <dgm:cxn modelId="{6AD514E7-2332-4452-9881-0916BA0C0CB9}" type="presParOf" srcId="{047B135A-45EC-4C8C-A92A-49A399269EE7}" destId="{8F94B077-52A2-47DF-B313-E3EC87EF413B}" srcOrd="1" destOrd="0" presId="urn:microsoft.com/office/officeart/2005/8/layout/vList6"/>
    <dgm:cxn modelId="{9338DBA4-9184-4CF6-B188-0350552DC7F7}" type="presParOf" srcId="{047B135A-45EC-4C8C-A92A-49A399269EE7}" destId="{842BC952-FE2C-4BA6-877F-CD38BE884E67}" srcOrd="2" destOrd="0" presId="urn:microsoft.com/office/officeart/2005/8/layout/vList6"/>
    <dgm:cxn modelId="{2850AC27-CD63-4445-AE35-B044549B89AC}" type="presParOf" srcId="{842BC952-FE2C-4BA6-877F-CD38BE884E67}" destId="{AF4728BD-11DA-4429-A32C-5737392F517E}" srcOrd="0" destOrd="0" presId="urn:microsoft.com/office/officeart/2005/8/layout/vList6"/>
    <dgm:cxn modelId="{F63EE7E2-566C-46AD-A9E9-F68F9F6AC0AB}" type="presParOf" srcId="{842BC952-FE2C-4BA6-877F-CD38BE884E67}" destId="{7EF46739-201F-44F2-A23C-9070BBDB52B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FFC01-77B6-483F-BCB7-835A941AA4D8}">
      <dsp:nvSpPr>
        <dsp:cNvPr id="0" name=""/>
        <dsp:cNvSpPr/>
      </dsp:nvSpPr>
      <dsp:spPr>
        <a:xfrm>
          <a:off x="3028473" y="390"/>
          <a:ext cx="4542710" cy="152401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zadeček se napojuje k hrudi celou šíří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PILATKY, PILOŘITKY</a:t>
          </a:r>
          <a:endParaRPr lang="cs-CZ" sz="1900" kern="1200" dirty="0"/>
        </a:p>
      </dsp:txBody>
      <dsp:txXfrm>
        <a:off x="3028473" y="190892"/>
        <a:ext cx="3971204" cy="1143013"/>
      </dsp:txXfrm>
    </dsp:sp>
    <dsp:sp modelId="{53CB2343-FC1D-4FEB-B82D-827DB5E72612}">
      <dsp:nvSpPr>
        <dsp:cNvPr id="0" name=""/>
        <dsp:cNvSpPr/>
      </dsp:nvSpPr>
      <dsp:spPr>
        <a:xfrm>
          <a:off x="0" y="390"/>
          <a:ext cx="3028473" cy="15240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ŠIROPASÍ</a:t>
          </a:r>
          <a:endParaRPr lang="cs-CZ" sz="4100" kern="1200" dirty="0"/>
        </a:p>
      </dsp:txBody>
      <dsp:txXfrm>
        <a:off x="74396" y="74786"/>
        <a:ext cx="2879681" cy="1375225"/>
      </dsp:txXfrm>
    </dsp:sp>
    <dsp:sp modelId="{7EF46739-201F-44F2-A23C-9070BBDB52B5}">
      <dsp:nvSpPr>
        <dsp:cNvPr id="0" name=""/>
        <dsp:cNvSpPr/>
      </dsp:nvSpPr>
      <dsp:spPr>
        <a:xfrm>
          <a:off x="3028473" y="1676810"/>
          <a:ext cx="4542710" cy="152401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zadeček je připojen k hrudi tenkou stopkou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ŽLABATKY, LUMCI, MRAVENCI, VOSY, ČMELÁCI, VČELY</a:t>
          </a:r>
          <a:endParaRPr lang="cs-CZ" sz="1900" kern="1200" dirty="0"/>
        </a:p>
      </dsp:txBody>
      <dsp:txXfrm>
        <a:off x="3028473" y="1867312"/>
        <a:ext cx="3971204" cy="1143013"/>
      </dsp:txXfrm>
    </dsp:sp>
    <dsp:sp modelId="{AF4728BD-11DA-4429-A32C-5737392F517E}">
      <dsp:nvSpPr>
        <dsp:cNvPr id="0" name=""/>
        <dsp:cNvSpPr/>
      </dsp:nvSpPr>
      <dsp:spPr>
        <a:xfrm>
          <a:off x="0" y="1676810"/>
          <a:ext cx="3028473" cy="15240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ŠTÍHLOPASÍ</a:t>
          </a:r>
          <a:endParaRPr lang="cs-CZ" sz="4100" kern="1200" dirty="0"/>
        </a:p>
      </dsp:txBody>
      <dsp:txXfrm>
        <a:off x="74396" y="1751206"/>
        <a:ext cx="2879681" cy="1375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19438-FDB0-4840-B52F-4B8540E84004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696180-A8D9-4A2E-8394-A7AC56B63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516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5A22B-66DD-4A83-A182-7E22CE11804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6E016-57EF-4385-985A-AC32F7903F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BLANOKŘÍDLÍ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</a:t>
            </a:r>
            <a:r>
              <a:rPr lang="cs-CZ" sz="6400" dirty="0" smtClean="0"/>
              <a:t>: 25. 5. </a:t>
            </a:r>
            <a:r>
              <a:rPr lang="cs-CZ" sz="6400" smtClean="0"/>
              <a:t>2012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VY_32_INOVACE_22_RP </a:t>
            </a:r>
            <a:endParaRPr lang="cs-CZ" sz="72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003232" cy="516063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400" u="sng" dirty="0" smtClean="0">
                <a:solidFill>
                  <a:schemeClr val="bg1"/>
                </a:solidFill>
              </a:rPr>
              <a:t>Prezentace je vytvořena </a:t>
            </a:r>
            <a:r>
              <a:rPr lang="cs-CZ" sz="1400" dirty="0" smtClean="0">
                <a:solidFill>
                  <a:schemeClr val="bg1"/>
                </a:solidFill>
              </a:rPr>
              <a:t>jako doplněk k učivu 6. ročníku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u="sng" dirty="0" smtClean="0">
                <a:solidFill>
                  <a:schemeClr val="bg1"/>
                </a:solidFill>
              </a:rPr>
              <a:t>Prezentace je určena </a:t>
            </a:r>
            <a:r>
              <a:rPr lang="cs-CZ" sz="1600" dirty="0" smtClean="0">
                <a:solidFill>
                  <a:schemeClr val="bg1"/>
                </a:solidFill>
              </a:rPr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u="sng" dirty="0" smtClean="0">
                <a:solidFill>
                  <a:schemeClr val="bg1"/>
                </a:solidFill>
              </a:rPr>
              <a:t>Cílem prezentace je </a:t>
            </a:r>
            <a:r>
              <a:rPr lang="cs-CZ" sz="1600" dirty="0" smtClean="0">
                <a:solidFill>
                  <a:schemeClr val="bg1"/>
                </a:solidFill>
              </a:rPr>
              <a:t>rozlišení jednotlivých druhů BLANOKŘÍDLÉHO HMYZU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u="sng" dirty="0" smtClean="0">
                <a:solidFill>
                  <a:schemeClr val="bg1"/>
                </a:solidFill>
              </a:rPr>
              <a:t>Prezentace obsahuje </a:t>
            </a:r>
            <a:r>
              <a:rPr lang="cs-CZ" sz="1600" dirty="0" smtClean="0">
                <a:solidFill>
                  <a:schemeClr val="bg1"/>
                </a:solidFill>
              </a:rPr>
              <a:t>obrázky , internetové odkazy a krátkou charakteristiku jednotlivých zástupců</a:t>
            </a:r>
          </a:p>
          <a:p>
            <a:pPr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600" u="sng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učebnice Přírodopis pro 6. ročník (Fraus) </a:t>
            </a: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u="sng" dirty="0" smtClean="0">
                <a:solidFill>
                  <a:schemeClr val="bg1"/>
                </a:solidFill>
              </a:rPr>
              <a:t>Délka aktivity </a:t>
            </a:r>
            <a:r>
              <a:rPr lang="cs-CZ" sz="1600" dirty="0" smtClean="0">
                <a:solidFill>
                  <a:schemeClr val="bg1"/>
                </a:solidFill>
              </a:rPr>
              <a:t> 20 minut</a:t>
            </a: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u="sng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Vhodné jako doplněk k učivu z učebnice.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Prezentaci je dobré doplnit ukázkami  ze školních sbírek.</a:t>
            </a:r>
          </a:p>
          <a:p>
            <a:endParaRPr lang="cs-CZ" sz="1400" u="sng" dirty="0" smtClean="0"/>
          </a:p>
          <a:p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BLANOKŘÍDLÍ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924944"/>
          <a:ext cx="7571184" cy="3201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1484784"/>
            <a:ext cx="690291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2 páry nestejně velkých a řídce žilkovaných křídel (druhý pár je menší)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na zadečku u samiček kladélko, u některých druhů přeměněno v žihadlo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PILATKY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r>
              <a:rPr lang="cs-CZ" dirty="0" smtClean="0"/>
              <a:t>samičky – zoubkované kladélko k naříznutí hostitelské rostliny – do ní nakladou vajíčka</a:t>
            </a:r>
          </a:p>
          <a:p>
            <a:r>
              <a:rPr lang="cs-CZ" dirty="0" smtClean="0"/>
              <a:t>larvy – housenice – škodí na rostlinách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>
                <a:latin typeface="Constantia" pitchFamily="18" charset="0"/>
              </a:rPr>
              <a:t>OBRÁZEK – učebnice str. 99</a:t>
            </a:r>
            <a:endParaRPr lang="cs-CZ" sz="2000" dirty="0">
              <a:latin typeface="Constant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484785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http://cs.wikipedia.org/wiki/Soubor:Tenthredopsis_sordida_female.jpg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PILOŘITKY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r>
              <a:rPr lang="cs-CZ" dirty="0" smtClean="0"/>
              <a:t>samička vyvrtává kladélkem do dřeva chodbičky a naklade do nich vajíčka</a:t>
            </a:r>
          </a:p>
          <a:p>
            <a:r>
              <a:rPr lang="cs-CZ" dirty="0" smtClean="0"/>
              <a:t>larvy – živí se dřevem – poškozují rostlinu</a:t>
            </a:r>
          </a:p>
          <a:p>
            <a:endParaRPr lang="cs-CZ" dirty="0" smtClean="0"/>
          </a:p>
          <a:p>
            <a:r>
              <a:rPr lang="cs-CZ" sz="2200" dirty="0" smtClean="0">
                <a:latin typeface="Constantia" pitchFamily="18" charset="0"/>
              </a:rPr>
              <a:t>OBRÁZEK – učebnice str. 99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ŽLABATKY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r>
              <a:rPr lang="cs-CZ" dirty="0" smtClean="0"/>
              <a:t>drobný hmyz</a:t>
            </a:r>
          </a:p>
          <a:p>
            <a:r>
              <a:rPr lang="cs-CZ" dirty="0" smtClean="0"/>
              <a:t>vytváří hálky – v nich se vyvíjejí larvy</a:t>
            </a:r>
          </a:p>
          <a:p>
            <a:r>
              <a:rPr lang="cs-CZ" dirty="0" smtClean="0"/>
              <a:t>nejčastější hostitelskou rostlinou je dub</a:t>
            </a:r>
          </a:p>
          <a:p>
            <a:endParaRPr lang="cs-CZ" dirty="0" smtClean="0"/>
          </a:p>
          <a:p>
            <a:r>
              <a:rPr lang="cs-CZ" sz="2200" dirty="0" smtClean="0">
                <a:latin typeface="Constantia" pitchFamily="18" charset="0"/>
              </a:rPr>
              <a:t>OBRÁZEK – učebnice str. 99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LUMCI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r>
              <a:rPr lang="cs-CZ" dirty="0" smtClean="0"/>
              <a:t>štíhlé tělo</a:t>
            </a:r>
          </a:p>
          <a:p>
            <a:r>
              <a:rPr lang="cs-CZ" dirty="0" smtClean="0"/>
              <a:t>samička kladélkem nabodává larvy jiného hmyzu a klade do nich vajíčka</a:t>
            </a:r>
          </a:p>
          <a:p>
            <a:r>
              <a:rPr lang="cs-CZ" dirty="0" smtClean="0"/>
              <a:t>larva vyžírá svého hostitele</a:t>
            </a:r>
          </a:p>
          <a:p>
            <a:endParaRPr lang="cs-CZ" dirty="0" smtClean="0"/>
          </a:p>
          <a:p>
            <a:r>
              <a:rPr lang="cs-CZ" sz="2400" dirty="0" smtClean="0">
                <a:latin typeface="Constantia" pitchFamily="18" charset="0"/>
              </a:rPr>
              <a:t>OBRÁZEK – učebnice str. 99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/>
          <a:lstStyle/>
          <a:p>
            <a:r>
              <a:rPr lang="cs-CZ" b="1" dirty="0" smtClean="0"/>
              <a:t>MRAVENCI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6336704" cy="4353347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žijí v koloniích</a:t>
            </a:r>
          </a:p>
          <a:p>
            <a:r>
              <a:rPr lang="cs-CZ" dirty="0" smtClean="0"/>
              <a:t>vytváří mraveniště</a:t>
            </a:r>
          </a:p>
          <a:p>
            <a:r>
              <a:rPr lang="cs-CZ" dirty="0" smtClean="0"/>
              <a:t>nejdůležitějším mravencem je královna </a:t>
            </a:r>
          </a:p>
          <a:p>
            <a:r>
              <a:rPr lang="cs-CZ" dirty="0" smtClean="0"/>
              <a:t>křídla mají pouze při rojení</a:t>
            </a:r>
          </a:p>
          <a:p>
            <a:r>
              <a:rPr lang="cs-CZ" dirty="0" smtClean="0"/>
              <a:t>samci po oplození samiček hynou</a:t>
            </a:r>
          </a:p>
          <a:p>
            <a:r>
              <a:rPr lang="cs-CZ" dirty="0" smtClean="0"/>
              <a:t>oplozená samička zakládá nové mraveniště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ZÁSTUPCI</a:t>
            </a:r>
          </a:p>
          <a:p>
            <a:r>
              <a:rPr lang="cs-CZ" dirty="0" smtClean="0"/>
              <a:t>Mravenec lesní – velká kupovitá mraveniště</a:t>
            </a:r>
          </a:p>
          <a:p>
            <a:r>
              <a:rPr lang="cs-CZ" dirty="0" smtClean="0"/>
              <a:t>Mravenec žlutý – v drnech trávy</a:t>
            </a:r>
          </a:p>
          <a:p>
            <a:r>
              <a:rPr lang="cs-CZ" dirty="0" smtClean="0"/>
              <a:t>Mravenec žahavý – bolestivé bodnutí</a:t>
            </a:r>
          </a:p>
          <a:p>
            <a:r>
              <a:rPr lang="cs-CZ" dirty="0" smtClean="0"/>
              <a:t>Mravenec faraón – v panelových domech</a:t>
            </a:r>
            <a:endParaRPr lang="cs-CZ" dirty="0"/>
          </a:p>
        </p:txBody>
      </p:sp>
      <p:pic>
        <p:nvPicPr>
          <p:cNvPr id="4" name="Picture 2" descr="C:\Documents and Settings\uzivatel\Dokumenty\Obrázky\Radka mobil\Radka mobil 1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88158" y="332657"/>
            <a:ext cx="2880319" cy="2160240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6\02\P6025600.JPG"/>
          <p:cNvPicPr>
            <a:picLocks noChangeAspect="1" noChangeArrowheads="1"/>
          </p:cNvPicPr>
          <p:nvPr/>
        </p:nvPicPr>
        <p:blipFill>
          <a:blip r:embed="rId3" cstate="print"/>
          <a:srcRect l="15547" t="15875" r="31297" b="31625"/>
          <a:stretch>
            <a:fillRect/>
          </a:stretch>
        </p:blipFill>
        <p:spPr bwMode="auto">
          <a:xfrm>
            <a:off x="6444208" y="2636912"/>
            <a:ext cx="2448272" cy="1920214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6\02\P6025598.JPG"/>
          <p:cNvPicPr>
            <a:picLocks noChangeAspect="1" noChangeArrowheads="1"/>
          </p:cNvPicPr>
          <p:nvPr/>
        </p:nvPicPr>
        <p:blipFill>
          <a:blip r:embed="rId4" cstate="print"/>
          <a:srcRect l="21453" t="27687" r="27360" b="13251"/>
          <a:stretch>
            <a:fillRect/>
          </a:stretch>
        </p:blipFill>
        <p:spPr bwMode="auto">
          <a:xfrm>
            <a:off x="6444208" y="4653136"/>
            <a:ext cx="2448272" cy="193175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74638"/>
            <a:ext cx="3384376" cy="1143000"/>
          </a:xfrm>
        </p:spPr>
        <p:txBody>
          <a:bodyPr/>
          <a:lstStyle/>
          <a:p>
            <a:r>
              <a:rPr lang="cs-CZ" b="1" dirty="0" smtClean="0"/>
              <a:t>VOSY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6059016" cy="44973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žijí pospolitě, živí se dravě</a:t>
            </a:r>
          </a:p>
          <a:p>
            <a:r>
              <a:rPr lang="cs-CZ" dirty="0" smtClean="0"/>
              <a:t>staví papírová hnízda</a:t>
            </a:r>
          </a:p>
          <a:p>
            <a:r>
              <a:rPr lang="cs-CZ" dirty="0" smtClean="0"/>
              <a:t>zimu přežívá jen oplozená samička </a:t>
            </a:r>
          </a:p>
          <a:p>
            <a:r>
              <a:rPr lang="cs-CZ" dirty="0" smtClean="0"/>
              <a:t>z larev – dělnice – budují hnízdo</a:t>
            </a:r>
          </a:p>
          <a:p>
            <a:r>
              <a:rPr lang="cs-CZ" dirty="0" smtClean="0"/>
              <a:t>samečkové se objevují na podzim, po oplození samiček hynou</a:t>
            </a:r>
          </a:p>
          <a:p>
            <a:r>
              <a:rPr lang="cs-CZ" dirty="0" smtClean="0"/>
              <a:t>žihadlo je hladké – opakované bodnutí</a:t>
            </a:r>
          </a:p>
          <a:p>
            <a:r>
              <a:rPr lang="cs-CZ" dirty="0" smtClean="0"/>
              <a:t>ZÁSTUPCI</a:t>
            </a:r>
          </a:p>
          <a:p>
            <a:r>
              <a:rPr lang="cs-CZ" dirty="0" smtClean="0"/>
              <a:t>Vosa útočná – hnízdo v zemi</a:t>
            </a:r>
          </a:p>
          <a:p>
            <a:r>
              <a:rPr lang="cs-CZ" dirty="0" smtClean="0"/>
              <a:t>Vosa saská – kulovité hnízdo na trámech staveb</a:t>
            </a:r>
          </a:p>
          <a:p>
            <a:r>
              <a:rPr lang="cs-CZ" dirty="0" smtClean="0"/>
              <a:t>Sršeň obecná – největší vosa – 3,5 cm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6\15\P6155711.JPG"/>
          <p:cNvPicPr>
            <a:picLocks noChangeAspect="1" noChangeArrowheads="1"/>
          </p:cNvPicPr>
          <p:nvPr/>
        </p:nvPicPr>
        <p:blipFill>
          <a:blip r:embed="rId2" cstate="print"/>
          <a:srcRect t="18500" b="13251"/>
          <a:stretch>
            <a:fillRect/>
          </a:stretch>
        </p:blipFill>
        <p:spPr bwMode="auto">
          <a:xfrm>
            <a:off x="251520" y="404664"/>
            <a:ext cx="1962799" cy="1004694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6\15\P6155708.JPG"/>
          <p:cNvPicPr>
            <a:picLocks noChangeAspect="1" noChangeArrowheads="1"/>
          </p:cNvPicPr>
          <p:nvPr/>
        </p:nvPicPr>
        <p:blipFill>
          <a:blip r:embed="rId3" cstate="print"/>
          <a:srcRect t="17188" b="22438"/>
          <a:stretch>
            <a:fillRect/>
          </a:stretch>
        </p:blipFill>
        <p:spPr bwMode="auto">
          <a:xfrm>
            <a:off x="6588224" y="404664"/>
            <a:ext cx="2103242" cy="952361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6\15\P6155707.JPG"/>
          <p:cNvPicPr>
            <a:picLocks noChangeAspect="1" noChangeArrowheads="1"/>
          </p:cNvPicPr>
          <p:nvPr/>
        </p:nvPicPr>
        <p:blipFill>
          <a:blip r:embed="rId4" cstate="print"/>
          <a:srcRect l="32281" t="1438" r="19485" b="4063"/>
          <a:stretch>
            <a:fillRect/>
          </a:stretch>
        </p:blipFill>
        <p:spPr bwMode="auto">
          <a:xfrm>
            <a:off x="6228184" y="2132856"/>
            <a:ext cx="2736304" cy="402069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uzivatel\Dokumenty\Obrázky\OLYMPUS Master 2\2012\06\15\P61557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ČMELÁCI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9080"/>
            <a:ext cx="5770984" cy="197708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živí se nektarem</a:t>
            </a:r>
          </a:p>
          <a:p>
            <a:r>
              <a:rPr lang="cs-CZ" dirty="0" smtClean="0"/>
              <a:t>opylují i rostliny, které jsou pro ostatní opylovače nedostupné</a:t>
            </a:r>
          </a:p>
          <a:p>
            <a:r>
              <a:rPr lang="cs-CZ" dirty="0" smtClean="0"/>
              <a:t>oplozená samička – v zemi v díře nebo v noře zakládá kolonii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5\20\P5204864.JPG"/>
          <p:cNvPicPr>
            <a:picLocks noChangeAspect="1" noChangeArrowheads="1"/>
          </p:cNvPicPr>
          <p:nvPr/>
        </p:nvPicPr>
        <p:blipFill>
          <a:blip r:embed="rId2" cstate="print"/>
          <a:srcRect l="14440" t="6645" r="8307" b="13609"/>
          <a:stretch>
            <a:fillRect/>
          </a:stretch>
        </p:blipFill>
        <p:spPr bwMode="auto">
          <a:xfrm>
            <a:off x="6228184" y="476672"/>
            <a:ext cx="2376264" cy="1839688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5\20\P5204855.JPG"/>
          <p:cNvPicPr>
            <a:picLocks noChangeAspect="1" noChangeArrowheads="1"/>
          </p:cNvPicPr>
          <p:nvPr/>
        </p:nvPicPr>
        <p:blipFill>
          <a:blip r:embed="rId3" cstate="print"/>
          <a:srcRect l="3555" t="9481" r="7564"/>
          <a:stretch>
            <a:fillRect/>
          </a:stretch>
        </p:blipFill>
        <p:spPr bwMode="auto">
          <a:xfrm>
            <a:off x="6228184" y="4509120"/>
            <a:ext cx="2398528" cy="1832070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5\20\P5204847.JPG"/>
          <p:cNvPicPr>
            <a:picLocks noChangeAspect="1" noChangeArrowheads="1"/>
          </p:cNvPicPr>
          <p:nvPr/>
        </p:nvPicPr>
        <p:blipFill>
          <a:blip r:embed="rId4" cstate="print"/>
          <a:srcRect l="34453" t="23625" r="27157" b="21251"/>
          <a:stretch>
            <a:fillRect/>
          </a:stretch>
        </p:blipFill>
        <p:spPr bwMode="auto">
          <a:xfrm>
            <a:off x="3635896" y="1268760"/>
            <a:ext cx="2005937" cy="2160240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2\05\08\P5084515.JPG"/>
          <p:cNvPicPr>
            <a:picLocks noChangeAspect="1" noChangeArrowheads="1"/>
          </p:cNvPicPr>
          <p:nvPr/>
        </p:nvPicPr>
        <p:blipFill>
          <a:blip r:embed="rId5" cstate="print"/>
          <a:srcRect l="41141" t="30313" r="26375" b="34250"/>
          <a:stretch>
            <a:fillRect/>
          </a:stretch>
        </p:blipFill>
        <p:spPr bwMode="auto">
          <a:xfrm>
            <a:off x="6228184" y="2420888"/>
            <a:ext cx="2376264" cy="1944216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6\26\P6266003.JPG"/>
          <p:cNvPicPr>
            <a:picLocks noChangeAspect="1" noChangeArrowheads="1"/>
          </p:cNvPicPr>
          <p:nvPr/>
        </p:nvPicPr>
        <p:blipFill>
          <a:blip r:embed="rId6" cstate="print"/>
          <a:srcRect l="41141" t="32938" r="27360" b="32938"/>
          <a:stretch>
            <a:fillRect/>
          </a:stretch>
        </p:blipFill>
        <p:spPr bwMode="auto">
          <a:xfrm>
            <a:off x="683568" y="2348880"/>
            <a:ext cx="2304256" cy="1656184"/>
          </a:xfrm>
          <a:prstGeom prst="rect">
            <a:avLst/>
          </a:prstGeom>
          <a:noFill/>
        </p:spPr>
      </p:pic>
      <p:pic>
        <p:nvPicPr>
          <p:cNvPr id="9" name="Picture 2" descr="C:\Documents and Settings\uzivatel\Dokumenty\Obrázky\OLYMPUS Master 2\2012\06\15\P615570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332656"/>
            <a:ext cx="2313451" cy="17350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VČELY</a:t>
            </a:r>
            <a:endParaRPr lang="cs-CZ" b="1" dirty="0"/>
          </a:p>
        </p:txBody>
      </p:sp>
      <p:pic>
        <p:nvPicPr>
          <p:cNvPr id="4" name="Picture 2" descr="C:\Documents and Settings\uzivatel\Dokumenty\Obrázky\OLYMPUS Master 2\2012\07\31\P7316436.JPG"/>
          <p:cNvPicPr>
            <a:picLocks noChangeAspect="1" noChangeArrowheads="1"/>
          </p:cNvPicPr>
          <p:nvPr/>
        </p:nvPicPr>
        <p:blipFill>
          <a:blip r:embed="rId2" cstate="print"/>
          <a:srcRect l="29328" t="30313" r="31297" b="21125"/>
          <a:stretch>
            <a:fillRect/>
          </a:stretch>
        </p:blipFill>
        <p:spPr bwMode="auto">
          <a:xfrm>
            <a:off x="611560" y="404664"/>
            <a:ext cx="2808312" cy="2597689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0\04\04\P4045909.JPG"/>
          <p:cNvPicPr>
            <a:picLocks noChangeAspect="1" noChangeArrowheads="1"/>
          </p:cNvPicPr>
          <p:nvPr/>
        </p:nvPicPr>
        <p:blipFill>
          <a:blip r:embed="rId3" cstate="print"/>
          <a:srcRect l="34250" t="47375" r="41141" b="21125"/>
          <a:stretch>
            <a:fillRect/>
          </a:stretch>
        </p:blipFill>
        <p:spPr bwMode="auto">
          <a:xfrm>
            <a:off x="6300192" y="620688"/>
            <a:ext cx="2451272" cy="2353221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0\04\04\P40459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268760"/>
            <a:ext cx="2313450" cy="1735088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2\06\03\P6035621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 l="24110" t="13800" r="24110" b="40173"/>
          <a:stretch>
            <a:fillRect/>
          </a:stretch>
        </p:blipFill>
        <p:spPr bwMode="auto">
          <a:xfrm>
            <a:off x="6660232" y="5013176"/>
            <a:ext cx="2160240" cy="14401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3163052"/>
            <a:ext cx="590465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 </a:t>
            </a:r>
            <a:r>
              <a:rPr lang="cs-CZ" sz="2400" dirty="0" smtClean="0"/>
              <a:t>z květů sbírají nektar i pyl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3 pár končetin – sběrné košíčky a kartáčky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společenstvo – matka, dělnice, trubci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funkce včely dělnice – krmička larev, stavitelka, čistička  a strážkyně úlu, létavka – sbírá pyl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včelí tance – slouží k dorozumívání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žihadlo má na konci háčky – po zabodnutí zůstává v ráně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někteří lidé – alergie na včelí bodnutí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7" name="Picture 3" descr="C:\Documents and Settings\uzivatel\Dokumenty\Obrázky\OLYMPUS Master 2\2012\07\23\P7236336.JPG"/>
          <p:cNvPicPr>
            <a:picLocks noChangeAspect="1" noChangeArrowheads="1"/>
          </p:cNvPicPr>
          <p:nvPr/>
        </p:nvPicPr>
        <p:blipFill>
          <a:blip r:embed="rId6" cstate="print"/>
          <a:srcRect t="9313" b="19813"/>
          <a:stretch>
            <a:fillRect/>
          </a:stretch>
        </p:blipFill>
        <p:spPr bwMode="auto">
          <a:xfrm>
            <a:off x="5940152" y="3212976"/>
            <a:ext cx="2937520" cy="15614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VČELAŘENÍ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4690864" cy="406531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Včelí produkty</a:t>
            </a:r>
          </a:p>
          <a:p>
            <a:pPr>
              <a:buNone/>
            </a:pPr>
            <a:r>
              <a:rPr lang="cs-CZ" dirty="0" smtClean="0"/>
              <a:t> - med – podle nektaru a pylu – akátový, lipový, lesní, …</a:t>
            </a:r>
          </a:p>
          <a:p>
            <a:pPr>
              <a:buNone/>
            </a:pPr>
            <a:r>
              <a:rPr lang="cs-CZ" dirty="0" smtClean="0"/>
              <a:t> - včelí vosk</a:t>
            </a:r>
          </a:p>
          <a:p>
            <a:pPr>
              <a:buNone/>
            </a:pPr>
            <a:r>
              <a:rPr lang="cs-CZ" dirty="0" smtClean="0"/>
              <a:t> - mateří kašička</a:t>
            </a:r>
          </a:p>
          <a:p>
            <a:pPr>
              <a:buNone/>
            </a:pPr>
            <a:r>
              <a:rPr lang="cs-CZ" dirty="0" smtClean="0"/>
              <a:t> - včelí jed</a:t>
            </a:r>
          </a:p>
          <a:p>
            <a:pPr>
              <a:buNone/>
            </a:pPr>
            <a:r>
              <a:rPr lang="cs-CZ" dirty="0" smtClean="0"/>
              <a:t> - propolis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Documents and Settings\uzivatel\Dokumenty\Obrázky\OLYMPUS Master 2\2012\01\21\P1212201.JPG"/>
          <p:cNvPicPr>
            <a:picLocks noChangeAspect="1" noChangeArrowheads="1"/>
          </p:cNvPicPr>
          <p:nvPr/>
        </p:nvPicPr>
        <p:blipFill>
          <a:blip r:embed="rId2" cstate="print"/>
          <a:srcRect l="32281" t="44094" r="21651"/>
          <a:stretch>
            <a:fillRect/>
          </a:stretch>
        </p:blipFill>
        <p:spPr bwMode="auto">
          <a:xfrm>
            <a:off x="5292080" y="3140968"/>
            <a:ext cx="3348840" cy="3048000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1\21\P1212196.JPG"/>
          <p:cNvPicPr>
            <a:picLocks noChangeAspect="1" noChangeArrowheads="1"/>
          </p:cNvPicPr>
          <p:nvPr/>
        </p:nvPicPr>
        <p:blipFill>
          <a:blip r:embed="rId3" cstate="print"/>
          <a:srcRect l="12769" t="1701" r="11439" b="22700"/>
          <a:stretch>
            <a:fillRect/>
          </a:stretch>
        </p:blipFill>
        <p:spPr bwMode="auto">
          <a:xfrm>
            <a:off x="6660232" y="476672"/>
            <a:ext cx="1884209" cy="2380054"/>
          </a:xfrm>
          <a:prstGeom prst="rect">
            <a:avLst/>
          </a:prstGeom>
          <a:noFill/>
        </p:spPr>
      </p:pic>
      <p:pic>
        <p:nvPicPr>
          <p:cNvPr id="6" name="Picture 3" descr="C:\Documents and Settings\uzivatel\Dokumenty\Obrázky\OLYMPUS Master 2\2012\07\23\P7236336.JPG"/>
          <p:cNvPicPr>
            <a:picLocks noChangeAspect="1" noChangeArrowheads="1"/>
          </p:cNvPicPr>
          <p:nvPr/>
        </p:nvPicPr>
        <p:blipFill>
          <a:blip r:embed="rId4" cstate="print"/>
          <a:srcRect t="9313" b="19813"/>
          <a:stretch>
            <a:fillRect/>
          </a:stretch>
        </p:blipFill>
        <p:spPr bwMode="auto">
          <a:xfrm>
            <a:off x="611560" y="404664"/>
            <a:ext cx="2232248" cy="118656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ČABRADOVÁ, Věra; HASCH, František; SEJPKA, Jaroslav; VANĚČKOVÁ, Ivana: Přírodopis 6,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 Plzeň 2003. ISBN 80-7238-211-X </a:t>
            </a:r>
          </a:p>
          <a:p>
            <a:r>
              <a:rPr lang="cs-CZ" dirty="0" smtClean="0"/>
              <a:t>Obrázky – vlastní tvorba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447</Words>
  <Application>Microsoft Office PowerPoint</Application>
  <PresentationFormat>Předvádění na obrazovce (4:3)</PresentationFormat>
  <Paragraphs>123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 </vt:lpstr>
      <vt:lpstr>BLANOKŘÍDLÍ</vt:lpstr>
      <vt:lpstr>PILATKY</vt:lpstr>
      <vt:lpstr>PILOŘITKY</vt:lpstr>
      <vt:lpstr>ŽLABATKY</vt:lpstr>
      <vt:lpstr>LUMCI</vt:lpstr>
      <vt:lpstr>MRAVENCI</vt:lpstr>
      <vt:lpstr>VOSY</vt:lpstr>
      <vt:lpstr>Prezentace aplikace PowerPoint</vt:lpstr>
      <vt:lpstr>ČMELÁCI</vt:lpstr>
      <vt:lpstr>VČELY</vt:lpstr>
      <vt:lpstr>VČELAŘENÍ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H Koláčková</cp:lastModifiedBy>
  <cp:revision>30</cp:revision>
  <dcterms:created xsi:type="dcterms:W3CDTF">2013-02-03T21:38:54Z</dcterms:created>
  <dcterms:modified xsi:type="dcterms:W3CDTF">2013-04-22T10:48:01Z</dcterms:modified>
</cp:coreProperties>
</file>