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81" r:id="rId2"/>
    <p:sldId id="282" r:id="rId3"/>
    <p:sldId id="272" r:id="rId4"/>
    <p:sldId id="294" r:id="rId5"/>
    <p:sldId id="275" r:id="rId6"/>
    <p:sldId id="273" r:id="rId7"/>
    <p:sldId id="276" r:id="rId8"/>
    <p:sldId id="288" r:id="rId9"/>
    <p:sldId id="290" r:id="rId10"/>
    <p:sldId id="277" r:id="rId11"/>
    <p:sldId id="291" r:id="rId12"/>
    <p:sldId id="292" r:id="rId13"/>
    <p:sldId id="279" r:id="rId14"/>
    <p:sldId id="280" r:id="rId15"/>
    <p:sldId id="28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CFA881-7ECE-45C7-BB76-187FAD5B048D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B50BCD-22C7-4566-A0EE-588EAF1E6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02521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saturation sat="30000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95FB44-B35A-4EBB-9D2C-FAF939CE3C0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475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b="1" dirty="0"/>
              <a:t>ZÁKLADNÍ ŠKOLA SLOVAN, KROMĚŘÍŽ, PŘÍSPĚVKOVÁ ORGANIZACE</a:t>
            </a:r>
            <a:endParaRPr lang="cs-CZ" dirty="0"/>
          </a:p>
          <a:p>
            <a:pPr>
              <a:buNone/>
            </a:pPr>
            <a:r>
              <a:rPr lang="cs-CZ" b="1" dirty="0"/>
              <a:t>ZEYEROVA 3354, 767 01 KROMĚŘÍŽ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projekt v rámci vzdělávacího programu</a:t>
            </a:r>
          </a:p>
          <a:p>
            <a:pPr>
              <a:buNone/>
            </a:pPr>
            <a:r>
              <a:rPr lang="cs-CZ" dirty="0"/>
              <a:t>VZDĚLÁNÍ PRO KONKURENCESCHOPNOST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ŠABLONA ČÍSLO: III/2</a:t>
            </a:r>
          </a:p>
          <a:p>
            <a:pPr>
              <a:buNone/>
            </a:pPr>
            <a:r>
              <a:rPr lang="cs-CZ" dirty="0"/>
              <a:t>NÁZEV:  INOVACE A ZKVALITNĚNÍ VÝUKY PROSTŘEDNICTVÍM ICT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PŘEDMĚT:  PŘÍRODOPIS</a:t>
            </a:r>
          </a:p>
          <a:p>
            <a:pPr>
              <a:buNone/>
            </a:pPr>
            <a:r>
              <a:rPr lang="cs-CZ" dirty="0"/>
              <a:t>ROČNÍK:  </a:t>
            </a:r>
            <a:r>
              <a:rPr lang="cs-CZ" dirty="0" smtClean="0"/>
              <a:t>VII.</a:t>
            </a:r>
            <a:endParaRPr lang="cs-CZ" dirty="0"/>
          </a:p>
          <a:p>
            <a:pPr>
              <a:buNone/>
            </a:pPr>
            <a:r>
              <a:rPr lang="cs-CZ" dirty="0"/>
              <a:t>TÉMA: </a:t>
            </a:r>
            <a:r>
              <a:rPr lang="cs-CZ" dirty="0" smtClean="0"/>
              <a:t>RYBY</a:t>
            </a:r>
            <a:endParaRPr lang="cs-CZ" dirty="0"/>
          </a:p>
          <a:p>
            <a:pPr>
              <a:buNone/>
            </a:pPr>
            <a:r>
              <a:rPr lang="cs-CZ" dirty="0"/>
              <a:t>AUTOR: MGR. RADKA PETŘÍKOVÁ</a:t>
            </a:r>
          </a:p>
          <a:p>
            <a:pPr>
              <a:buNone/>
            </a:pPr>
            <a:r>
              <a:rPr lang="cs-CZ" dirty="0"/>
              <a:t>DATUM VYTVOŘENÍ: </a:t>
            </a:r>
            <a:r>
              <a:rPr lang="cs-CZ" dirty="0" smtClean="0"/>
              <a:t>14. 9. 2012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VY_32_INOVACE_33_RP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32644"/>
          </a:xfrm>
        </p:spPr>
        <p:txBody>
          <a:bodyPr>
            <a:noAutofit/>
          </a:bodyPr>
          <a:lstStyle/>
          <a:p>
            <a:r>
              <a:rPr lang="cs-CZ" sz="1600" u="sng" dirty="0" smtClean="0"/>
              <a:t>Prezentace je vytvořena </a:t>
            </a:r>
            <a:r>
              <a:rPr lang="cs-CZ" sz="1600" dirty="0" smtClean="0"/>
              <a:t>jako doplněk k učivu 7. ročníku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Prezentace je určena </a:t>
            </a:r>
            <a:r>
              <a:rPr lang="cs-CZ" sz="16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Cílem prezentace je</a:t>
            </a:r>
            <a:r>
              <a:rPr lang="cs-CZ" sz="1600" dirty="0" smtClean="0"/>
              <a:t> názorně seznámit žáky s vnitřní stavbou těla ryb</a:t>
            </a:r>
            <a:endParaRPr lang="cs-CZ" sz="1600" u="sng" dirty="0" smtClean="0"/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Prezentace obsahuje </a:t>
            </a:r>
            <a:r>
              <a:rPr lang="cs-CZ" sz="1600" dirty="0" smtClean="0"/>
              <a:t>krátké texty a fotografie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Speciální vzdělávací potřeby:</a:t>
            </a:r>
            <a:r>
              <a:rPr lang="cs-CZ" sz="1600" dirty="0" smtClean="0"/>
              <a:t> žádné</a:t>
            </a:r>
            <a:endParaRPr lang="cs-CZ" sz="1600" u="sng" dirty="0" smtClean="0"/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Délka aktivity </a:t>
            </a:r>
            <a:r>
              <a:rPr lang="cs-CZ" sz="1600" dirty="0" smtClean="0"/>
              <a:t> 20 minut</a:t>
            </a:r>
          </a:p>
          <a:p>
            <a:endParaRPr lang="cs-CZ" sz="1600" dirty="0" smtClean="0"/>
          </a:p>
          <a:p>
            <a:r>
              <a:rPr lang="cs-CZ" sz="1600" u="sng" dirty="0" smtClean="0"/>
              <a:t>Zkušenosti z pilotáže </a:t>
            </a:r>
            <a:r>
              <a:rPr lang="cs-CZ" sz="1600" dirty="0" smtClean="0"/>
              <a:t>pro žáky zajímavé, pozor na slabší jedince, kteří nesnáší pohled na krev a vnitřnosti</a:t>
            </a:r>
          </a:p>
          <a:p>
            <a:endParaRPr lang="cs-CZ" sz="1600" dirty="0" smtClean="0"/>
          </a:p>
          <a:p>
            <a:endParaRPr lang="cs-CZ" sz="1600" dirty="0" smtClean="0"/>
          </a:p>
        </p:txBody>
      </p:sp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 descr="J:\7.D\DSC0036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8609" y="867490"/>
            <a:ext cx="7063752" cy="5297814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88640"/>
            <a:ext cx="7772400" cy="2016223"/>
          </a:xfrm>
        </p:spPr>
        <p:txBody>
          <a:bodyPr>
            <a:normAutofit/>
          </a:bodyPr>
          <a:lstStyle/>
          <a:p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Třída: Ryby</a:t>
            </a:r>
            <a:endParaRPr lang="cs-CZ" sz="4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2915816" y="6309320"/>
            <a:ext cx="5032648" cy="54868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sz="2800" b="1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7623880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RYBY - VÝSKYT       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76500"/>
            <a:ext cx="8229600" cy="3649663"/>
          </a:xfrm>
        </p:spPr>
        <p:txBody>
          <a:bodyPr/>
          <a:lstStyle/>
          <a:p>
            <a:r>
              <a:rPr lang="cs-CZ" dirty="0" smtClean="0"/>
              <a:t>SLADKOVODNÍ – tekoucí a stojaté vody</a:t>
            </a:r>
          </a:p>
          <a:p>
            <a:r>
              <a:rPr lang="cs-CZ" dirty="0" smtClean="0"/>
              <a:t>MOŘSKÉ – moře a oceány</a:t>
            </a:r>
          </a:p>
          <a:p>
            <a:r>
              <a:rPr lang="cs-CZ" dirty="0" smtClean="0"/>
              <a:t>BRAKTICKÉ</a:t>
            </a:r>
          </a:p>
          <a:p>
            <a:r>
              <a:rPr lang="cs-CZ" dirty="0" smtClean="0"/>
              <a:t>TAŽNÉ – střídají prostředí</a:t>
            </a:r>
            <a:endParaRPr lang="cs-CZ" dirty="0"/>
          </a:p>
        </p:txBody>
      </p:sp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922114"/>
          </a:xfrm>
        </p:spPr>
        <p:txBody>
          <a:bodyPr/>
          <a:lstStyle/>
          <a:p>
            <a:r>
              <a:rPr lang="cs-CZ" dirty="0" smtClean="0"/>
              <a:t>Dělení ryb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464496"/>
          </a:xfrm>
        </p:spPr>
        <p:txBody>
          <a:bodyPr>
            <a:normAutofit fontScale="77500" lnSpcReduction="20000"/>
          </a:bodyPr>
          <a:lstStyle/>
          <a:p>
            <a:r>
              <a:rPr lang="cs-CZ" sz="2800" b="1" dirty="0" smtClean="0"/>
              <a:t>ryby lalokoploutvé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u="sng" dirty="0" smtClean="0"/>
              <a:t>latimérie podivná</a:t>
            </a:r>
          </a:p>
          <a:p>
            <a:pPr lvl="2"/>
            <a:r>
              <a:rPr lang="cs-CZ" sz="2000" dirty="0" smtClean="0"/>
              <a:t>živoucí fosilie</a:t>
            </a:r>
          </a:p>
          <a:p>
            <a:pPr lvl="2"/>
            <a:r>
              <a:rPr lang="cs-CZ" sz="2000" dirty="0" smtClean="0"/>
              <a:t>vylovena u Afriky 1938</a:t>
            </a:r>
          </a:p>
          <a:p>
            <a:pPr lvl="2"/>
            <a:r>
              <a:rPr lang="cs-CZ" sz="2000" dirty="0" smtClean="0"/>
              <a:t>až 1,90 m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ryby dvojdyšné</a:t>
            </a:r>
          </a:p>
          <a:p>
            <a:pPr lvl="1">
              <a:buFont typeface="Arial" pitchFamily="34" charset="0"/>
              <a:buChar char="•"/>
            </a:pPr>
            <a:r>
              <a:rPr lang="cs-CZ" sz="2400" u="sng" dirty="0" smtClean="0"/>
              <a:t>bahník</a:t>
            </a:r>
          </a:p>
          <a:p>
            <a:pPr lvl="2"/>
            <a:r>
              <a:rPr lang="cs-CZ" sz="2000" dirty="0" smtClean="0"/>
              <a:t>dýchají ve vodě pomocí žaber</a:t>
            </a:r>
          </a:p>
          <a:p>
            <a:pPr lvl="2"/>
            <a:r>
              <a:rPr lang="cs-CZ" sz="2000" dirty="0" smtClean="0"/>
              <a:t>mají i 1 nebo 2 plicní vaky</a:t>
            </a:r>
          </a:p>
          <a:p>
            <a:pPr lvl="2"/>
            <a:r>
              <a:rPr lang="cs-CZ" sz="2000" dirty="0" smtClean="0"/>
              <a:t>přežijí až několik měsíců sucha, zahrabou se do bahna, dýchají vzdušný kyslík</a:t>
            </a:r>
          </a:p>
          <a:p>
            <a:pPr lvl="2"/>
            <a:r>
              <a:rPr lang="cs-CZ" sz="2000" dirty="0" smtClean="0"/>
              <a:t>Austrálie, Afrika, Jižní Amerika</a:t>
            </a:r>
          </a:p>
          <a:p>
            <a:pPr marL="914400" lvl="2" indent="0">
              <a:buNone/>
            </a:pPr>
            <a:endParaRPr lang="cs-CZ" sz="2000" dirty="0" smtClean="0"/>
          </a:p>
          <a:p>
            <a:r>
              <a:rPr lang="cs-CZ" sz="2800" b="1" dirty="0" smtClean="0"/>
              <a:t>ryby paprskoploutvé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většina ryb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679909043"/>
      </p:ext>
    </p:extLst>
  </p:cSld>
  <p:clrMapOvr>
    <a:masterClrMapping/>
  </p:clrMapOvr>
  <p:transition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432048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Charakteristika ryb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29600" cy="4392488"/>
          </a:xfrm>
        </p:spPr>
        <p:txBody>
          <a:bodyPr>
            <a:normAutofit/>
          </a:bodyPr>
          <a:lstStyle/>
          <a:p>
            <a:r>
              <a:rPr lang="cs-CZ" sz="2200" b="1" dirty="0" smtClean="0"/>
              <a:t>vznik</a:t>
            </a:r>
            <a:r>
              <a:rPr lang="cs-CZ" sz="2200" dirty="0" smtClean="0"/>
              <a:t> – prvohory (devon)</a:t>
            </a:r>
          </a:p>
          <a:p>
            <a:pPr lvl="0"/>
            <a:r>
              <a:rPr lang="cs-CZ" sz="2200" b="1" dirty="0" smtClean="0"/>
              <a:t>kostra</a:t>
            </a:r>
            <a:r>
              <a:rPr lang="cs-CZ" sz="2200" dirty="0" smtClean="0"/>
              <a:t> – opora těla, páteř složená z obratlů, žebra</a:t>
            </a:r>
          </a:p>
          <a:p>
            <a:pPr lvl="0"/>
            <a:r>
              <a:rPr lang="cs-CZ" sz="2200" b="1" dirty="0" smtClean="0"/>
              <a:t>kůže</a:t>
            </a:r>
            <a:r>
              <a:rPr lang="cs-CZ" sz="2200" dirty="0" smtClean="0"/>
              <a:t> – kryta šupinami i bez šupin</a:t>
            </a:r>
          </a:p>
          <a:p>
            <a:pPr lvl="0"/>
            <a:r>
              <a:rPr lang="cs-CZ" sz="2200" b="1" dirty="0" smtClean="0"/>
              <a:t>pohyb</a:t>
            </a:r>
            <a:r>
              <a:rPr lang="cs-CZ" sz="2200" i="1" dirty="0" smtClean="0"/>
              <a:t> </a:t>
            </a:r>
            <a:r>
              <a:rPr lang="cs-CZ" sz="2200" dirty="0" smtClean="0"/>
              <a:t>– párové a nepárové ploutve, svaly</a:t>
            </a:r>
          </a:p>
          <a:p>
            <a:pPr lvl="0"/>
            <a:r>
              <a:rPr lang="cs-CZ" sz="2200" b="1" dirty="0" smtClean="0"/>
              <a:t>srdce</a:t>
            </a:r>
            <a:r>
              <a:rPr lang="cs-CZ" sz="2200" i="1" dirty="0" smtClean="0"/>
              <a:t> </a:t>
            </a:r>
            <a:r>
              <a:rPr lang="cs-CZ" sz="2200" dirty="0" smtClean="0"/>
              <a:t>– dvoudílné, 1 síně a 1 komora</a:t>
            </a:r>
          </a:p>
          <a:p>
            <a:pPr lvl="0"/>
            <a:r>
              <a:rPr lang="cs-CZ" sz="2200" b="1" dirty="0" smtClean="0"/>
              <a:t>teplota těla </a:t>
            </a:r>
            <a:r>
              <a:rPr lang="cs-CZ" sz="2200" dirty="0" smtClean="0"/>
              <a:t>– proměnlivá</a:t>
            </a:r>
          </a:p>
          <a:p>
            <a:pPr lvl="0"/>
            <a:r>
              <a:rPr lang="cs-CZ" sz="2200" b="1" dirty="0" smtClean="0"/>
              <a:t>trávicí soustava </a:t>
            </a:r>
            <a:r>
              <a:rPr lang="cs-CZ" sz="2200" dirty="0" smtClean="0"/>
              <a:t>– tlamka, hltan, jícen, žaludek, střevo</a:t>
            </a:r>
          </a:p>
          <a:p>
            <a:pPr lvl="0"/>
            <a:r>
              <a:rPr lang="cs-CZ" sz="2200" dirty="0" smtClean="0"/>
              <a:t>Většinou odděleného </a:t>
            </a:r>
            <a:r>
              <a:rPr lang="cs-CZ" sz="2200" b="1" dirty="0" smtClean="0"/>
              <a:t>pohlaví</a:t>
            </a:r>
            <a:r>
              <a:rPr lang="cs-CZ" sz="2200" i="1" dirty="0" smtClean="0"/>
              <a:t>,</a:t>
            </a:r>
            <a:r>
              <a:rPr lang="cs-CZ" sz="2200" dirty="0" smtClean="0"/>
              <a:t> samice – </a:t>
            </a:r>
            <a:r>
              <a:rPr lang="cs-CZ" sz="2200" u="sng" dirty="0" smtClean="0"/>
              <a:t>jikernačky,</a:t>
            </a:r>
            <a:r>
              <a:rPr lang="cs-CZ" sz="2200" dirty="0" smtClean="0"/>
              <a:t> samci – </a:t>
            </a:r>
            <a:r>
              <a:rPr lang="cs-CZ" sz="2200" u="sng" dirty="0" err="1" smtClean="0"/>
              <a:t>mlíčáci</a:t>
            </a:r>
            <a:endParaRPr lang="cs-CZ" sz="2200" u="sng" dirty="0" smtClean="0"/>
          </a:p>
          <a:p>
            <a:pPr lvl="0"/>
            <a:r>
              <a:rPr lang="cs-CZ" sz="2200" b="1" dirty="0" smtClean="0"/>
              <a:t>pásma</a:t>
            </a:r>
            <a:r>
              <a:rPr lang="cs-CZ" sz="2200" i="1" dirty="0" smtClean="0"/>
              <a:t>:</a:t>
            </a:r>
            <a:r>
              <a:rPr lang="cs-CZ" sz="2200" dirty="0" smtClean="0"/>
              <a:t> pstruhové, lipanové, parmové, ce</a:t>
            </a:r>
            <a:r>
              <a:rPr lang="cs-CZ" sz="2400" dirty="0" smtClean="0"/>
              <a:t>jnové</a:t>
            </a:r>
          </a:p>
          <a:p>
            <a:pPr lvl="0"/>
            <a:endParaRPr lang="cs-CZ" sz="2200" dirty="0" smtClean="0"/>
          </a:p>
          <a:p>
            <a:pPr lvl="0"/>
            <a:endParaRPr lang="cs-CZ" sz="2100" dirty="0" smtClean="0"/>
          </a:p>
          <a:p>
            <a:pPr lvl="0"/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4337" name="Picture 1" descr="C:\Documents and Settings\uzivatel\Dokumenty\Obrázky\Radka mobil\Radka mobil 118.jpg"/>
          <p:cNvPicPr>
            <a:picLocks noChangeAspect="1" noChangeArrowheads="1"/>
          </p:cNvPicPr>
          <p:nvPr/>
        </p:nvPicPr>
        <p:blipFill>
          <a:blip r:embed="rId2" cstate="print"/>
          <a:srcRect t="19494" b="17439"/>
          <a:stretch>
            <a:fillRect/>
          </a:stretch>
        </p:blipFill>
        <p:spPr bwMode="auto">
          <a:xfrm>
            <a:off x="4932040" y="188640"/>
            <a:ext cx="3600400" cy="170300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390196305"/>
      </p:ext>
    </p:extLst>
  </p:cSld>
  <p:clrMapOvr>
    <a:masterClrMapping/>
  </p:clrMapOvr>
  <p:transition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těla ryb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tělo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hlava (srostlá s trupem, nepohyblivá)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trup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ocas (s ocasní ploutví umožňuje pohyb)</a:t>
            </a:r>
          </a:p>
          <a:p>
            <a:pPr marL="457200" lvl="1" indent="0">
              <a:buNone/>
            </a:pPr>
            <a:endParaRPr lang="cs-CZ" dirty="0" smtClean="0"/>
          </a:p>
        </p:txBody>
      </p:sp>
      <p:pic>
        <p:nvPicPr>
          <p:cNvPr id="9219" name="Picture 3" descr="C:\Documents and Settings\uzivatel\Dokumenty\Obrázky\OLYMPUS Master 2\2009\12\21\PC214804.JPG"/>
          <p:cNvPicPr>
            <a:picLocks noChangeAspect="1" noChangeArrowheads="1"/>
          </p:cNvPicPr>
          <p:nvPr/>
        </p:nvPicPr>
        <p:blipFill>
          <a:blip r:embed="rId2" cstate="print"/>
          <a:srcRect l="6688" t="44750" r="18501" b="9313"/>
          <a:stretch>
            <a:fillRect/>
          </a:stretch>
        </p:blipFill>
        <p:spPr bwMode="auto">
          <a:xfrm>
            <a:off x="1619672" y="3933056"/>
            <a:ext cx="5472608" cy="2520280"/>
          </a:xfrm>
          <a:prstGeom prst="rect">
            <a:avLst/>
          </a:prstGeom>
          <a:noFill/>
        </p:spPr>
      </p:pic>
      <p:sp>
        <p:nvSpPr>
          <p:cNvPr id="8" name="Šipka doprava 7"/>
          <p:cNvSpPr/>
          <p:nvPr/>
        </p:nvSpPr>
        <p:spPr>
          <a:xfrm>
            <a:off x="611560" y="5229200"/>
            <a:ext cx="1122424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HLAVA</a:t>
            </a:r>
            <a:endParaRPr lang="cs-CZ" dirty="0"/>
          </a:p>
        </p:txBody>
      </p:sp>
      <p:sp>
        <p:nvSpPr>
          <p:cNvPr id="9" name="Obousměrná vodorovná šipka 8"/>
          <p:cNvSpPr/>
          <p:nvPr/>
        </p:nvSpPr>
        <p:spPr>
          <a:xfrm>
            <a:off x="4211960" y="4941168"/>
            <a:ext cx="1216152" cy="4846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TRUP</a:t>
            </a:r>
            <a:endParaRPr lang="cs-CZ" dirty="0"/>
          </a:p>
        </p:txBody>
      </p:sp>
      <p:sp>
        <p:nvSpPr>
          <p:cNvPr id="10" name="Šipka doleva 9"/>
          <p:cNvSpPr/>
          <p:nvPr/>
        </p:nvSpPr>
        <p:spPr>
          <a:xfrm>
            <a:off x="6876256" y="515719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OCAS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88293891"/>
      </p:ext>
    </p:extLst>
  </p:cSld>
  <p:clrMapOvr>
    <a:masterClrMapping/>
  </p:clrMapOvr>
  <p:transition>
    <p:dissolv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56990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Dýchací ústrojí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682752" cy="4525963"/>
          </a:xfrm>
        </p:spPr>
        <p:txBody>
          <a:bodyPr/>
          <a:lstStyle/>
          <a:p>
            <a:pPr marL="457200" lvl="1" indent="0">
              <a:buNone/>
            </a:pPr>
            <a:endParaRPr lang="cs-CZ" dirty="0" smtClean="0"/>
          </a:p>
          <a:p>
            <a:r>
              <a:rPr lang="cs-CZ" b="1" dirty="0" smtClean="0"/>
              <a:t>žábra</a:t>
            </a:r>
            <a:r>
              <a:rPr lang="cs-CZ" dirty="0" smtClean="0"/>
              <a:t> uložená pod skřelemi</a:t>
            </a:r>
            <a:endParaRPr lang="cs-CZ" b="1" dirty="0" smtClean="0"/>
          </a:p>
          <a:p>
            <a:r>
              <a:rPr lang="cs-CZ" b="1" dirty="0" smtClean="0"/>
              <a:t>skřele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ploché kosti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kryjí žábry</a:t>
            </a:r>
            <a:endParaRPr lang="cs-CZ" dirty="0"/>
          </a:p>
        </p:txBody>
      </p:sp>
      <p:pic>
        <p:nvPicPr>
          <p:cNvPr id="9217" name="Picture 1" descr="C:\Documents and Settings\uzivatel\Dokumenty\Obrázky\OLYMPUS Master 2\2009\12\21\PC214806.JPG"/>
          <p:cNvPicPr>
            <a:picLocks noChangeAspect="1" noChangeArrowheads="1"/>
          </p:cNvPicPr>
          <p:nvPr/>
        </p:nvPicPr>
        <p:blipFill>
          <a:blip r:embed="rId2" cstate="print"/>
          <a:srcRect l="17516" t="17187" r="12594" b="2751"/>
          <a:stretch>
            <a:fillRect/>
          </a:stretch>
        </p:blipFill>
        <p:spPr bwMode="auto">
          <a:xfrm>
            <a:off x="3995936" y="4252528"/>
            <a:ext cx="2393971" cy="2056792"/>
          </a:xfrm>
          <a:prstGeom prst="rect">
            <a:avLst/>
          </a:prstGeom>
          <a:noFill/>
        </p:spPr>
      </p:pic>
      <p:pic>
        <p:nvPicPr>
          <p:cNvPr id="9218" name="Picture 2" descr="C:\Documents and Settings\uzivatel\Dokumenty\Obrázky\OLYMPUS Master 2\2009\12\21\PC214807.JPG"/>
          <p:cNvPicPr>
            <a:picLocks noChangeAspect="1" noChangeArrowheads="1"/>
          </p:cNvPicPr>
          <p:nvPr/>
        </p:nvPicPr>
        <p:blipFill>
          <a:blip r:embed="rId3" cstate="print"/>
          <a:srcRect l="15547" t="1438" r="12594" b="4063"/>
          <a:stretch>
            <a:fillRect/>
          </a:stretch>
        </p:blipFill>
        <p:spPr bwMode="auto">
          <a:xfrm>
            <a:off x="6662232" y="4293096"/>
            <a:ext cx="2044227" cy="2016224"/>
          </a:xfrm>
          <a:prstGeom prst="rect">
            <a:avLst/>
          </a:prstGeom>
          <a:noFill/>
        </p:spPr>
      </p:pic>
      <p:pic>
        <p:nvPicPr>
          <p:cNvPr id="6" name="Picture 2" descr="J:\Vánoce 2007\Vánoce 2007 004.jpg"/>
          <p:cNvPicPr>
            <a:picLocks noChangeAspect="1" noChangeArrowheads="1"/>
          </p:cNvPicPr>
          <p:nvPr/>
        </p:nvPicPr>
        <p:blipFill>
          <a:blip r:embed="rId4" cstate="print"/>
          <a:srcRect t="16020" r="23405" b="7886"/>
          <a:stretch>
            <a:fillRect/>
          </a:stretch>
        </p:blipFill>
        <p:spPr bwMode="auto">
          <a:xfrm>
            <a:off x="4067944" y="1268760"/>
            <a:ext cx="3672408" cy="273630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012160" y="1700808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SKŘELE</a:t>
            </a:r>
            <a:endParaRPr lang="cs-CZ" sz="2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8293891"/>
      </p:ext>
    </p:extLst>
  </p:cSld>
  <p:clrMapOvr>
    <a:masterClrMapping/>
  </p:clrMapOvr>
  <p:transition>
    <p:dissolv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3178696" cy="2808312"/>
          </a:xfrm>
        </p:spPr>
        <p:txBody>
          <a:bodyPr>
            <a:normAutofit fontScale="92500" lnSpcReduction="10000"/>
          </a:bodyPr>
          <a:lstStyle/>
          <a:p>
            <a:r>
              <a:rPr lang="cs-CZ" sz="2800" b="1" dirty="0" smtClean="0"/>
              <a:t>ploutve</a:t>
            </a:r>
          </a:p>
          <a:p>
            <a:pPr lvl="1">
              <a:buFont typeface="Arial" pitchFamily="34" charset="0"/>
              <a:buChar char="•"/>
            </a:pPr>
            <a:r>
              <a:rPr lang="cs-CZ" sz="2400" u="sng" dirty="0" smtClean="0"/>
              <a:t>nepárové</a:t>
            </a:r>
          </a:p>
          <a:p>
            <a:pPr lvl="2"/>
            <a:r>
              <a:rPr lang="cs-CZ" sz="2000" dirty="0" smtClean="0"/>
              <a:t>ocasní</a:t>
            </a:r>
          </a:p>
          <a:p>
            <a:pPr lvl="2"/>
            <a:r>
              <a:rPr lang="cs-CZ" sz="2000" dirty="0" smtClean="0"/>
              <a:t>hřbetní</a:t>
            </a:r>
          </a:p>
          <a:p>
            <a:pPr lvl="2"/>
            <a:r>
              <a:rPr lang="cs-CZ" sz="2000" dirty="0" smtClean="0"/>
              <a:t>řitní</a:t>
            </a:r>
          </a:p>
          <a:p>
            <a:pPr lvl="1">
              <a:buFont typeface="Arial" pitchFamily="34" charset="0"/>
              <a:buChar char="•"/>
            </a:pPr>
            <a:r>
              <a:rPr lang="cs-CZ" sz="2400" u="sng" dirty="0" smtClean="0"/>
              <a:t>párové</a:t>
            </a:r>
          </a:p>
          <a:p>
            <a:pPr lvl="2"/>
            <a:r>
              <a:rPr lang="cs-CZ" sz="2000" dirty="0" smtClean="0"/>
              <a:t>prsní</a:t>
            </a:r>
          </a:p>
          <a:p>
            <a:pPr lvl="2"/>
            <a:r>
              <a:rPr lang="cs-CZ" sz="2000" dirty="0" smtClean="0"/>
              <a:t>břišní</a:t>
            </a:r>
          </a:p>
          <a:p>
            <a:pPr marL="914400" lvl="2" indent="0">
              <a:buNone/>
            </a:pPr>
            <a:endParaRPr lang="cs-CZ" sz="2000" dirty="0" smtClean="0"/>
          </a:p>
        </p:txBody>
      </p:sp>
      <p:pic>
        <p:nvPicPr>
          <p:cNvPr id="8193" name="Picture 1" descr="C:\Documents and Settings\uzivatel\Dokumenty\Obrázky\OLYMPUS Master 2\2009\12\21\PC214801_01.JPG"/>
          <p:cNvPicPr>
            <a:picLocks noChangeAspect="1" noChangeArrowheads="1"/>
          </p:cNvPicPr>
          <p:nvPr/>
        </p:nvPicPr>
        <p:blipFill>
          <a:blip r:embed="rId2" cstate="print"/>
          <a:srcRect t="19813" b="8001"/>
          <a:stretch>
            <a:fillRect/>
          </a:stretch>
        </p:blipFill>
        <p:spPr bwMode="auto">
          <a:xfrm>
            <a:off x="3707904" y="980728"/>
            <a:ext cx="3990109" cy="2160240"/>
          </a:xfrm>
          <a:prstGeom prst="rect">
            <a:avLst/>
          </a:prstGeom>
          <a:noFill/>
        </p:spPr>
      </p:pic>
      <p:pic>
        <p:nvPicPr>
          <p:cNvPr id="28675" name="Picture 3" descr="J:\Vánoce 2007\Vánoce 2007 010.jpg"/>
          <p:cNvPicPr>
            <a:picLocks noChangeAspect="1" noChangeArrowheads="1"/>
          </p:cNvPicPr>
          <p:nvPr/>
        </p:nvPicPr>
        <p:blipFill>
          <a:blip r:embed="rId3" cstate="print"/>
          <a:srcRect l="5411" t="64928" r="20193" b="2609"/>
          <a:stretch>
            <a:fillRect/>
          </a:stretch>
        </p:blipFill>
        <p:spPr bwMode="auto">
          <a:xfrm>
            <a:off x="3707904" y="3717032"/>
            <a:ext cx="3960440" cy="2304256"/>
          </a:xfrm>
          <a:prstGeom prst="rect">
            <a:avLst/>
          </a:prstGeom>
          <a:noFill/>
        </p:spPr>
      </p:pic>
      <p:pic>
        <p:nvPicPr>
          <p:cNvPr id="28676" name="Picture 4" descr="J:\Vánoce 2007\Vánoce 2007 00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3717032"/>
            <a:ext cx="3092352" cy="231926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339752" y="3645024"/>
            <a:ext cx="1224136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OCASNÍ</a:t>
            </a:r>
            <a:endParaRPr lang="cs-CZ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92080" y="4221088"/>
            <a:ext cx="1021433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PRSNÍ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44208" y="5517232"/>
            <a:ext cx="1154483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BŘIŠNÍ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71600" y="3861048"/>
            <a:ext cx="1380252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HŘBETNÍ</a:t>
            </a:r>
            <a:endParaRPr lang="cs-CZ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4797152"/>
            <a:ext cx="1008112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ŘITNÍ</a:t>
            </a:r>
            <a:endParaRPr lang="cs-CZ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87428739"/>
      </p:ext>
    </p:extLst>
  </p:cSld>
  <p:clrMapOvr>
    <a:masterClrMapping/>
  </p:clrMapOvr>
  <p:transition>
    <p:dissolv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3178696" cy="2592288"/>
          </a:xfrm>
        </p:spPr>
        <p:txBody>
          <a:bodyPr>
            <a:normAutofit/>
          </a:bodyPr>
          <a:lstStyle/>
          <a:p>
            <a:pPr marL="914400" lvl="2" indent="0">
              <a:buNone/>
            </a:pPr>
            <a:endParaRPr lang="cs-CZ" sz="2000" dirty="0" smtClean="0"/>
          </a:p>
          <a:p>
            <a:r>
              <a:rPr lang="cs-CZ" sz="2800" b="1" dirty="0" smtClean="0"/>
              <a:t>kůže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více vrstev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vylučuje sliz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šupiny</a:t>
            </a:r>
            <a:endParaRPr lang="cs-CZ" sz="2400" dirty="0"/>
          </a:p>
        </p:txBody>
      </p:sp>
      <p:pic>
        <p:nvPicPr>
          <p:cNvPr id="2050" name="Picture 2" descr="http://www.mrk.cz/Data/Pics/2009/183460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465" b="93486" l="8667" r="94667">
                        <a14:backgroundMark x1="96333" y1="2817" x2="96333" y2="2817"/>
                        <a14:backgroundMark x1="82167" y1="7394" x2="82167" y2="7394"/>
                        <a14:backgroundMark x1="3500" y1="10035" x2="3500" y2="10035"/>
                        <a14:backgroundMark x1="20500" y1="97007" x2="20500" y2="97007"/>
                        <a14:backgroundMark x1="20333" y1="88908" x2="20333" y2="889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145" t="2210" r="6332" b="6241"/>
          <a:stretch/>
        </p:blipFill>
        <p:spPr bwMode="auto">
          <a:xfrm>
            <a:off x="3419872" y="548680"/>
            <a:ext cx="1763985" cy="1787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J:\Vánoce 2007\Vánoce 2007 021.jpg"/>
          <p:cNvPicPr>
            <a:picLocks noChangeAspect="1" noChangeArrowheads="1"/>
          </p:cNvPicPr>
          <p:nvPr/>
        </p:nvPicPr>
        <p:blipFill>
          <a:blip r:embed="rId4" cstate="print"/>
          <a:srcRect b="10870"/>
          <a:stretch>
            <a:fillRect/>
          </a:stretch>
        </p:blipFill>
        <p:spPr bwMode="auto">
          <a:xfrm>
            <a:off x="1619671" y="2996952"/>
            <a:ext cx="5613111" cy="3384376"/>
          </a:xfrm>
          <a:prstGeom prst="rect">
            <a:avLst/>
          </a:prstGeom>
          <a:noFill/>
        </p:spPr>
      </p:pic>
      <p:pic>
        <p:nvPicPr>
          <p:cNvPr id="8194" name="Picture 2" descr="J:\Vánoce 2007\Vánoce 2007 101.jpg"/>
          <p:cNvPicPr>
            <a:picLocks noChangeAspect="1" noChangeArrowheads="1"/>
          </p:cNvPicPr>
          <p:nvPr/>
        </p:nvPicPr>
        <p:blipFill>
          <a:blip r:embed="rId5" cstate="print"/>
          <a:srcRect l="76110" b="69459"/>
          <a:stretch>
            <a:fillRect/>
          </a:stretch>
        </p:blipFill>
        <p:spPr bwMode="auto">
          <a:xfrm>
            <a:off x="5724128" y="260648"/>
            <a:ext cx="2449833" cy="23488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587428739"/>
      </p:ext>
    </p:extLst>
  </p:cSld>
  <p:clrMapOvr>
    <a:masterClrMapping/>
  </p:clrMapOvr>
  <p:transition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9" name="Picture 3" descr="J:\Vánoce 2007\Vánoce 2007 10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46471" r="4877"/>
          <a:stretch>
            <a:fillRect/>
          </a:stretch>
        </p:blipFill>
        <p:spPr bwMode="auto">
          <a:xfrm>
            <a:off x="5076056" y="548680"/>
            <a:ext cx="3600400" cy="5328245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467544" y="1196752"/>
            <a:ext cx="432048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kostra</a:t>
            </a:r>
          </a:p>
          <a:p>
            <a:pPr lvl="1">
              <a:buFont typeface="Arial" pitchFamily="34" charset="0"/>
              <a:buChar char="•"/>
            </a:pPr>
            <a:r>
              <a:rPr lang="cs-CZ" sz="2800" dirty="0" smtClean="0"/>
              <a:t>lebka</a:t>
            </a:r>
          </a:p>
          <a:p>
            <a:pPr lvl="1">
              <a:buFont typeface="Arial" pitchFamily="34" charset="0"/>
              <a:buChar char="•"/>
            </a:pPr>
            <a:r>
              <a:rPr lang="cs-CZ" sz="2800" dirty="0" smtClean="0"/>
              <a:t>páteř z obratlů</a:t>
            </a:r>
          </a:p>
          <a:p>
            <a:pPr lvl="1">
              <a:buFont typeface="Arial" pitchFamily="34" charset="0"/>
              <a:buChar char="•"/>
            </a:pPr>
            <a:r>
              <a:rPr lang="cs-CZ" sz="2800" dirty="0" smtClean="0"/>
              <a:t>žebra</a:t>
            </a:r>
          </a:p>
          <a:p>
            <a:pPr lvl="1">
              <a:buFont typeface="Arial" pitchFamily="34" charset="0"/>
              <a:buChar char="•"/>
            </a:pPr>
            <a:r>
              <a:rPr lang="cs-CZ" sz="2800" dirty="0" smtClean="0"/>
              <a:t>ploutevní paprsky      </a:t>
            </a:r>
          </a:p>
        </p:txBody>
      </p:sp>
    </p:spTree>
    <p:extLst>
      <p:ext uri="{BB962C8B-B14F-4D97-AF65-F5344CB8AC3E}">
        <p14:creationId xmlns:p14="http://schemas.microsoft.com/office/powerpoint/2010/main" xmlns="" val="440189107"/>
      </p:ext>
    </p:extLst>
  </p:cSld>
  <p:clrMapOvr>
    <a:masterClrMapping/>
  </p:clrMapOvr>
  <p:transition>
    <p:dissolv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4248472"/>
          </a:xfrm>
        </p:spPr>
        <p:txBody>
          <a:bodyPr/>
          <a:lstStyle/>
          <a:p>
            <a:pPr lvl="1">
              <a:buFont typeface="Arial" pitchFamily="34" charset="0"/>
              <a:buChar char="•"/>
            </a:pPr>
            <a:endParaRPr lang="cs-CZ" dirty="0"/>
          </a:p>
          <a:p>
            <a:r>
              <a:rPr lang="cs-CZ" b="1" dirty="0" smtClean="0"/>
              <a:t>plynový měchýř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nadnáší 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udržuje tělo ryby v určité poloze v různých hloubkách</a:t>
            </a:r>
            <a:endParaRPr lang="cs-CZ" dirty="0"/>
          </a:p>
        </p:txBody>
      </p:sp>
      <p:pic>
        <p:nvPicPr>
          <p:cNvPr id="29698" name="Picture 2" descr="J:\Vánoce 2007\Vánoce 2007 101.jpg"/>
          <p:cNvPicPr>
            <a:picLocks noChangeAspect="1" noChangeArrowheads="1"/>
          </p:cNvPicPr>
          <p:nvPr/>
        </p:nvPicPr>
        <p:blipFill>
          <a:blip r:embed="rId2" cstate="print"/>
          <a:srcRect l="68027" t="27211" r="4762" b="17460"/>
          <a:stretch>
            <a:fillRect/>
          </a:stretch>
        </p:blipFill>
        <p:spPr bwMode="auto">
          <a:xfrm rot="5400000">
            <a:off x="2879811" y="2515915"/>
            <a:ext cx="2880320" cy="439248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267744" y="3645024"/>
            <a:ext cx="2376264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PLYNOVÝ MĚCHÝŘ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0189107"/>
      </p:ext>
    </p:extLst>
  </p:cSld>
  <p:clrMapOvr>
    <a:masterClrMapping/>
  </p:clrMapOvr>
  <p:transition>
    <p:dissolv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5328592" cy="5040560"/>
          </a:xfrm>
        </p:spPr>
        <p:txBody>
          <a:bodyPr>
            <a:normAutofit fontScale="92500" lnSpcReduction="20000"/>
          </a:bodyPr>
          <a:lstStyle/>
          <a:p>
            <a:r>
              <a:rPr lang="cs-CZ" sz="2800" b="1" dirty="0" smtClean="0"/>
              <a:t>smysly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zrak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vnitřní ucho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čichové jamky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hmatové vousky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postranní čára– proudový orgán, druh smyslového ústrojí, umožňuje prostorovou orientaci</a:t>
            </a:r>
          </a:p>
          <a:p>
            <a:pPr lvl="2"/>
            <a:r>
              <a:rPr lang="cs-CZ" sz="2400" dirty="0" smtClean="0"/>
              <a:t>   </a:t>
            </a:r>
            <a:r>
              <a:rPr lang="cs-CZ" sz="2000" dirty="0" smtClean="0"/>
              <a:t>podél těla</a:t>
            </a:r>
          </a:p>
          <a:p>
            <a:pPr lvl="2"/>
            <a:r>
              <a:rPr lang="cs-CZ" sz="2000" dirty="0" smtClean="0"/>
              <a:t>    vnímání pohybu a tlaku vody</a:t>
            </a:r>
          </a:p>
          <a:p>
            <a:pPr lvl="1">
              <a:buNone/>
            </a:pPr>
            <a:endParaRPr lang="cs-CZ" sz="2400" dirty="0" smtClean="0"/>
          </a:p>
          <a:p>
            <a:pPr marL="457200" lvl="1" indent="0">
              <a:buNone/>
            </a:pPr>
            <a:endParaRPr lang="cs-CZ" sz="2400" dirty="0" smtClean="0"/>
          </a:p>
          <a:p>
            <a:r>
              <a:rPr lang="cs-CZ" sz="2800" b="1" dirty="0" smtClean="0"/>
              <a:t>nervová soustava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mozek, mícha a nervy</a:t>
            </a:r>
            <a:endParaRPr lang="cs-CZ" sz="2400" dirty="0"/>
          </a:p>
        </p:txBody>
      </p:sp>
      <p:pic>
        <p:nvPicPr>
          <p:cNvPr id="6145" name="Picture 1" descr="C:\Documents and Settings\uzivatel\Dokumenty\Obrázky\OLYMPUS Master 2\2009\12\21\PC214802.JPG"/>
          <p:cNvPicPr>
            <a:picLocks noChangeAspect="1" noChangeArrowheads="1"/>
          </p:cNvPicPr>
          <p:nvPr/>
        </p:nvPicPr>
        <p:blipFill>
          <a:blip r:embed="rId2" cstate="print"/>
          <a:srcRect l="58859" t="27687"/>
          <a:stretch>
            <a:fillRect/>
          </a:stretch>
        </p:blipFill>
        <p:spPr bwMode="auto">
          <a:xfrm>
            <a:off x="5724128" y="476672"/>
            <a:ext cx="2572539" cy="3391272"/>
          </a:xfrm>
          <a:prstGeom prst="rect">
            <a:avLst/>
          </a:prstGeom>
          <a:noFill/>
        </p:spPr>
      </p:pic>
      <p:pic>
        <p:nvPicPr>
          <p:cNvPr id="4" name="Picture 2" descr="J:\Vánoce 2007\Vánoce 2007 021.jpg"/>
          <p:cNvPicPr>
            <a:picLocks noChangeAspect="1" noChangeArrowheads="1"/>
          </p:cNvPicPr>
          <p:nvPr/>
        </p:nvPicPr>
        <p:blipFill>
          <a:blip r:embed="rId3" cstate="print"/>
          <a:srcRect t="17067" b="10870"/>
          <a:stretch>
            <a:fillRect/>
          </a:stretch>
        </p:blipFill>
        <p:spPr bwMode="auto">
          <a:xfrm>
            <a:off x="5292080" y="4725144"/>
            <a:ext cx="3024337" cy="147431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720460334"/>
      </p:ext>
    </p:extLst>
  </p:cSld>
  <p:clrMapOvr>
    <a:masterClrMapping/>
  </p:clrMapOvr>
  <p:transition>
    <p:dissolv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268760"/>
            <a:ext cx="7848872" cy="4464496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cévní soustava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žábry -&gt; tepny -&gt; okysličení těla -&gt; srdce (1 síň a 1 komora) -&gt; žábry</a:t>
            </a:r>
          </a:p>
          <a:p>
            <a:pPr lvl="1">
              <a:buFont typeface="Arial" pitchFamily="34" charset="0"/>
              <a:buChar char="•"/>
            </a:pPr>
            <a:endParaRPr lang="cs-CZ" sz="2400" dirty="0"/>
          </a:p>
          <a:p>
            <a:r>
              <a:rPr lang="cs-CZ" sz="2800" b="1" dirty="0" smtClean="0"/>
              <a:t>vylučovací soustava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ledviny a močový měchýř</a:t>
            </a:r>
          </a:p>
          <a:p>
            <a:pPr lvl="1">
              <a:buFont typeface="Arial" pitchFamily="34" charset="0"/>
              <a:buChar char="•"/>
            </a:pPr>
            <a:endParaRPr lang="cs-CZ" sz="2400" dirty="0"/>
          </a:p>
          <a:p>
            <a:r>
              <a:rPr lang="cs-CZ" sz="2800" b="1" dirty="0" smtClean="0"/>
              <a:t>tělesná teplota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proměnlivá („studenokrevný“ živočich)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068374920"/>
      </p:ext>
    </p:extLst>
  </p:cSld>
  <p:clrMapOvr>
    <a:masterClrMapping/>
  </p:clrMapOvr>
  <p:transition>
    <p:dissolv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smtClean="0"/>
              <a:t>vlastní tvorba</a:t>
            </a:r>
            <a:endParaRPr lang="cs-CZ" sz="2800" dirty="0" smtClean="0"/>
          </a:p>
        </p:txBody>
      </p:sp>
    </p:spTree>
  </p:cSld>
  <p:clrMapOvr>
    <a:masterClrMapping/>
  </p:clrMapOvr>
  <p:transition>
    <p:dissolve/>
  </p:transition>
</p:sld>
</file>

<file path=ppt/theme/theme1.xml><?xml version="1.0" encoding="utf-8"?>
<a:theme xmlns:a="http://schemas.openxmlformats.org/drawingml/2006/main" name="Motiv sady Office">
  <a:themeElements>
    <a:clrScheme name="Vlastní 13">
      <a:dk1>
        <a:srgbClr val="000000"/>
      </a:dk1>
      <a:lt1>
        <a:srgbClr val="000000"/>
      </a:lt1>
      <a:dk2>
        <a:srgbClr val="000000"/>
      </a:dk2>
      <a:lt2>
        <a:srgbClr val="000000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erdana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668</TotalTime>
  <Words>251</Words>
  <Application>Microsoft Office PowerPoint</Application>
  <PresentationFormat>Předvádění na obrazovce (4:3)</PresentationFormat>
  <Paragraphs>134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Anotace </vt:lpstr>
      <vt:lpstr>Třída: Ryby</vt:lpstr>
      <vt:lpstr>RYBY - VÝSKYT                  </vt:lpstr>
      <vt:lpstr>Dělení ryb</vt:lpstr>
      <vt:lpstr>Charakteristika ryb</vt:lpstr>
      <vt:lpstr>Stavba těla ryb</vt:lpstr>
      <vt:lpstr>Dýchací ústrojí</vt:lpstr>
      <vt:lpstr>Snímek 9</vt:lpstr>
      <vt:lpstr>Snímek 10</vt:lpstr>
      <vt:lpstr>Snímek 11</vt:lpstr>
      <vt:lpstr>Snímek 12</vt:lpstr>
      <vt:lpstr>Snímek 13</vt:lpstr>
      <vt:lpstr>Snímek 14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Romy</dc:creator>
  <cp:lastModifiedBy>uzivatel</cp:lastModifiedBy>
  <cp:revision>62</cp:revision>
  <dcterms:created xsi:type="dcterms:W3CDTF">2011-10-26T13:40:16Z</dcterms:created>
  <dcterms:modified xsi:type="dcterms:W3CDTF">2013-04-21T22:01:43Z</dcterms:modified>
</cp:coreProperties>
</file>