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64" r:id="rId3"/>
    <p:sldId id="256" r:id="rId4"/>
    <p:sldId id="266" r:id="rId5"/>
    <p:sldId id="257" r:id="rId6"/>
    <p:sldId id="258" r:id="rId7"/>
    <p:sldId id="263" r:id="rId8"/>
    <p:sldId id="259" r:id="rId9"/>
    <p:sldId id="267" r:id="rId10"/>
    <p:sldId id="269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98E9-110C-4707-A4F2-96581CB8979B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81245-6372-4E56-9675-E40635B20D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98E9-110C-4707-A4F2-96581CB8979B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81245-6372-4E56-9675-E40635B20D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98E9-110C-4707-A4F2-96581CB8979B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81245-6372-4E56-9675-E40635B20D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98E9-110C-4707-A4F2-96581CB8979B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81245-6372-4E56-9675-E40635B20D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98E9-110C-4707-A4F2-96581CB8979B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81245-6372-4E56-9675-E40635B20D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98E9-110C-4707-A4F2-96581CB8979B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81245-6372-4E56-9675-E40635B20D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98E9-110C-4707-A4F2-96581CB8979B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81245-6372-4E56-9675-E40635B20D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98E9-110C-4707-A4F2-96581CB8979B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81245-6372-4E56-9675-E40635B20D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98E9-110C-4707-A4F2-96581CB8979B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81245-6372-4E56-9675-E40635B20D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98E9-110C-4707-A4F2-96581CB8979B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81245-6372-4E56-9675-E40635B20D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298E9-110C-4707-A4F2-96581CB8979B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81245-6372-4E56-9675-E40635B20D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F298E9-110C-4707-A4F2-96581CB8979B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E81245-6372-4E56-9675-E40635B20D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8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195736" y="332656"/>
            <a:ext cx="4680520" cy="50405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sz="6400" b="1" dirty="0"/>
              <a:t>ZÁKLADNÍ ŠKOLA SLOVAN, KROMĚŘÍŽ, PŘÍSPĚVKOVÁ ORGANIZACE</a:t>
            </a:r>
            <a:endParaRPr lang="cs-CZ" sz="6400" dirty="0"/>
          </a:p>
          <a:p>
            <a:pPr>
              <a:buNone/>
            </a:pPr>
            <a:r>
              <a:rPr lang="cs-CZ" sz="6400" b="1" dirty="0"/>
              <a:t>ZEYEROVA 3354, 767 01 KROMĚŘÍŽ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sz="6400" dirty="0"/>
              <a:t>projekt v rámci vzdělávacího programu</a:t>
            </a:r>
          </a:p>
          <a:p>
            <a:pPr>
              <a:buNone/>
            </a:pPr>
            <a:r>
              <a:rPr lang="cs-CZ" sz="6400" dirty="0"/>
              <a:t>VZDĚLÁNÍ PRO KONKURENCESCHOPNOST</a:t>
            </a:r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sz="6400" dirty="0"/>
              <a:t>ŠABLONA ČÍSLO: III/2</a:t>
            </a:r>
          </a:p>
          <a:p>
            <a:pPr>
              <a:buNone/>
            </a:pPr>
            <a:r>
              <a:rPr lang="cs-CZ" sz="6400" dirty="0"/>
              <a:t>NÁZEV:  INOVACE A ZKVALITNĚNÍ VÝUKY PROSTŘEDNICTVÍM ICT</a:t>
            </a:r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sz="6400" dirty="0"/>
              <a:t>PŘEDMĚT:  PŘÍRODOPIS</a:t>
            </a:r>
          </a:p>
          <a:p>
            <a:pPr>
              <a:buNone/>
            </a:pPr>
            <a:r>
              <a:rPr lang="cs-CZ" sz="6400" dirty="0"/>
              <a:t>ROČNÍK:  </a:t>
            </a:r>
            <a:r>
              <a:rPr lang="cs-CZ" sz="6400" dirty="0" smtClean="0"/>
              <a:t>VII.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TÉMA: </a:t>
            </a:r>
            <a:r>
              <a:rPr lang="cs-CZ" sz="6400" dirty="0" smtClean="0"/>
              <a:t>PLAZI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AUTOR: MGR. RADKA PETŘÍKOVÁ</a:t>
            </a:r>
          </a:p>
          <a:p>
            <a:pPr>
              <a:buNone/>
            </a:pPr>
            <a:r>
              <a:rPr lang="cs-CZ" sz="6400" dirty="0"/>
              <a:t>DATUM VYTVOŘENÍ: </a:t>
            </a:r>
            <a:r>
              <a:rPr lang="cs-CZ" sz="6400" dirty="0" smtClean="0"/>
              <a:t>23. 9. 2012</a:t>
            </a:r>
          </a:p>
          <a:p>
            <a:pPr>
              <a:buNone/>
            </a:pPr>
            <a:r>
              <a:rPr lang="cs-CZ" sz="6400" dirty="0"/>
              <a:t> </a:t>
            </a:r>
          </a:p>
          <a:p>
            <a:pPr algn="ctr">
              <a:buNone/>
            </a:pPr>
            <a:r>
              <a:rPr lang="cs-CZ" sz="6400" b="1" dirty="0" smtClean="0">
                <a:solidFill>
                  <a:srgbClr val="FF0000"/>
                </a:solidFill>
              </a:rPr>
              <a:t>VY_32_INOVACE_36_RP</a:t>
            </a:r>
            <a:endParaRPr lang="cs-CZ" sz="6400" dirty="0">
              <a:solidFill>
                <a:srgbClr val="FF0000"/>
              </a:solidFill>
            </a:endParaRPr>
          </a:p>
          <a:p>
            <a:endParaRPr lang="cs-CZ" sz="6400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0"/>
            <a:ext cx="5112568" cy="170080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cs-CZ" dirty="0"/>
              <a:t>Prezentace je určena jako doplněk k učivu přírodopisu v 7. ročníku</a:t>
            </a:r>
          </a:p>
          <a:p>
            <a:pPr>
              <a:buNone/>
            </a:pPr>
            <a:r>
              <a:rPr lang="cs-CZ" dirty="0"/>
              <a:t>	</a:t>
            </a:r>
          </a:p>
          <a:p>
            <a:pPr lvl="0"/>
            <a:r>
              <a:rPr lang="cs-CZ" dirty="0"/>
              <a:t>Prezentace je určena pro práci na interaktivní tabuli s připojením na internet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Cílem prezentace je prověřit znalosti žáků o probíraném učivu,</a:t>
            </a:r>
          </a:p>
          <a:p>
            <a:pPr>
              <a:buNone/>
            </a:pPr>
            <a:r>
              <a:rPr lang="cs-CZ" dirty="0" smtClean="0"/>
              <a:t> pracovní </a:t>
            </a:r>
            <a:r>
              <a:rPr lang="cs-CZ" dirty="0"/>
              <a:t>list může sloužit i  jako test pro zopakování učiva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Prezentace obsahuje úkoly doplňovacího a přiřazovacího charakteru a obrázky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Speciální vzdělávací potřeby: psací potřeby, sešit nebo papír</a:t>
            </a:r>
          </a:p>
          <a:p>
            <a:pPr>
              <a:buNone/>
            </a:pPr>
            <a:r>
              <a:rPr lang="cs-CZ" dirty="0"/>
              <a:t>  </a:t>
            </a:r>
          </a:p>
          <a:p>
            <a:pPr lvl="0"/>
            <a:r>
              <a:rPr lang="cs-CZ" dirty="0"/>
              <a:t>Délka </a:t>
            </a:r>
            <a:r>
              <a:rPr lang="cs-CZ" dirty="0" smtClean="0"/>
              <a:t>aktivity: </a:t>
            </a:r>
            <a:r>
              <a:rPr lang="cs-CZ" dirty="0"/>
              <a:t>20 minut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Zkušenosti z </a:t>
            </a:r>
            <a:r>
              <a:rPr lang="cs-CZ" dirty="0" smtClean="0"/>
              <a:t>pilotáže:</a:t>
            </a:r>
            <a:endParaRPr lang="cs-CZ" dirty="0"/>
          </a:p>
          <a:p>
            <a:pPr>
              <a:buNone/>
            </a:pPr>
            <a:r>
              <a:rPr lang="cs-CZ" dirty="0"/>
              <a:t>prezentaci lze využít i při společném opakování a procvičování </a:t>
            </a:r>
            <a:r>
              <a:rPr lang="cs-CZ" dirty="0" smtClean="0"/>
              <a:t>učiva</a:t>
            </a:r>
            <a:r>
              <a:rPr lang="cs-CZ" b="1" dirty="0"/>
              <a:t> 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>
    <p:wheel spokes="8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Documents and Settings\uzivatel\Dokumenty\Obrázky\OLYMPUS Master 2\2012\12\11\PC118594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04664"/>
            <a:ext cx="8568952" cy="6120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2952328" cy="1012974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PLAZI</a:t>
            </a:r>
            <a:endParaRPr lang="cs-CZ" dirty="0"/>
          </a:p>
        </p:txBody>
      </p:sp>
    </p:spTree>
  </p:cSld>
  <p:clrMapOvr>
    <a:masterClrMapping/>
  </p:clrMapOvr>
  <p:transition>
    <p:wheel spokes="8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ŽELVY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068960"/>
            <a:ext cx="8229600" cy="3057203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dirty="0" smtClean="0"/>
              <a:t>krátké </a:t>
            </a:r>
            <a:r>
              <a:rPr lang="cs-CZ" dirty="0"/>
              <a:t>tělo kryté krunýřem nebo silnou kůží</a:t>
            </a:r>
          </a:p>
          <a:p>
            <a:pPr lvl="0"/>
            <a:r>
              <a:rPr lang="cs-CZ" dirty="0"/>
              <a:t>nemají zuby</a:t>
            </a:r>
          </a:p>
          <a:p>
            <a:pPr lvl="0"/>
            <a:r>
              <a:rPr lang="cs-CZ" dirty="0"/>
              <a:t>mořské želvy mají končetiny přeměněné v široké veslovité ploutve</a:t>
            </a:r>
          </a:p>
          <a:p>
            <a:pPr lvl="0"/>
            <a:r>
              <a:rPr lang="cs-CZ" dirty="0"/>
              <a:t>žijí ve vodě i na souši</a:t>
            </a:r>
          </a:p>
          <a:p>
            <a:pPr lvl="0"/>
            <a:r>
              <a:rPr lang="cs-CZ" u="sng" dirty="0"/>
              <a:t>Zástupci</a:t>
            </a:r>
            <a:r>
              <a:rPr lang="cs-CZ" dirty="0"/>
              <a:t>: </a:t>
            </a:r>
            <a:r>
              <a:rPr lang="cs-CZ" i="1" dirty="0"/>
              <a:t>želva žlutohnědá, želva obrovská, želva bahenní, kareta obrovská, kožatka </a:t>
            </a:r>
            <a:r>
              <a:rPr lang="cs-CZ" i="1" dirty="0" smtClean="0"/>
              <a:t>velká, …</a:t>
            </a:r>
            <a:endParaRPr lang="cs-CZ" dirty="0"/>
          </a:p>
          <a:p>
            <a:endParaRPr lang="cs-CZ" dirty="0"/>
          </a:p>
        </p:txBody>
      </p:sp>
      <p:pic>
        <p:nvPicPr>
          <p:cNvPr id="4" name="Obrázek 3" descr="C:\Documents and Settings\uzivatel\Dokumenty\Obrázky\OLYMPUS Master 2\2011\12\14\PC141547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620688"/>
            <a:ext cx="2715815" cy="2037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Documents and Settings\uzivatel\Dokumenty\Obrázky\OLYMPUS Master 2\2012\12\11\PC118591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620688"/>
            <a:ext cx="2790825" cy="20931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KROKODÝLI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s-CZ" dirty="0" smtClean="0"/>
              <a:t>žijí </a:t>
            </a:r>
            <a:r>
              <a:rPr lang="cs-CZ" dirty="0"/>
              <a:t>ve vodách teplých oblastí</a:t>
            </a:r>
          </a:p>
          <a:p>
            <a:pPr lvl="0"/>
            <a:r>
              <a:rPr lang="cs-CZ" dirty="0"/>
              <a:t>tělo chrání rohovité štítky a kostěné desky</a:t>
            </a:r>
          </a:p>
          <a:p>
            <a:pPr lvl="0"/>
            <a:r>
              <a:rPr lang="cs-CZ" dirty="0"/>
              <a:t>mají dlouhý ze stran zploštělý ocas a silné končetiny, prsty spojeny plovací blánou</a:t>
            </a:r>
          </a:p>
          <a:p>
            <a:pPr lvl="0"/>
            <a:r>
              <a:rPr lang="cs-CZ" dirty="0"/>
              <a:t>zuby jsou uloženy v zubních jamkách</a:t>
            </a:r>
          </a:p>
          <a:p>
            <a:pPr lvl="0"/>
            <a:r>
              <a:rPr lang="cs-CZ" dirty="0"/>
              <a:t>srdce – 2 síně a 2 komory oddělené úplnou přepážkou</a:t>
            </a:r>
          </a:p>
          <a:p>
            <a:r>
              <a:rPr lang="cs-CZ" u="sng" dirty="0"/>
              <a:t>Zástupci</a:t>
            </a:r>
            <a:r>
              <a:rPr lang="cs-CZ" dirty="0"/>
              <a:t>: </a:t>
            </a:r>
            <a:r>
              <a:rPr lang="cs-CZ" i="1" dirty="0"/>
              <a:t>krokodýl nilský, krokodýl vlnatý, aligátor severoamerický, gaviál indický a kajmani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  <a:r>
              <a:rPr lang="cs-CZ" sz="2600" dirty="0" smtClean="0">
                <a:latin typeface="Constantia" pitchFamily="18" charset="0"/>
              </a:rPr>
              <a:t>obrázky uvedených zástupců také v učebnici na str. 28 - 29</a:t>
            </a:r>
            <a:endParaRPr lang="cs-CZ" sz="2600" dirty="0">
              <a:latin typeface="Constantia" pitchFamily="18" charset="0"/>
            </a:endParaRP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619672" y="1196752"/>
            <a:ext cx="52383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http://upload.wikimedia.org/wikipedia/commons/8/81/NileCrocodile.jpg</a:t>
            </a:r>
            <a:endParaRPr lang="cs-CZ" dirty="0"/>
          </a:p>
        </p:txBody>
      </p:sp>
    </p:spTree>
  </p:cSld>
  <p:clrMapOvr>
    <a:masterClrMapping/>
  </p:clrMapOvr>
  <p:transition>
    <p:wheel spokes="8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970784" cy="1143000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JEŠTĚŘI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cs-CZ" dirty="0" smtClean="0"/>
              <a:t>tělo </a:t>
            </a:r>
            <a:r>
              <a:rPr lang="cs-CZ" dirty="0"/>
              <a:t>kryté šupinami</a:t>
            </a:r>
          </a:p>
          <a:p>
            <a:pPr lvl="0"/>
            <a:r>
              <a:rPr lang="cs-CZ" dirty="0"/>
              <a:t>dobře vyvinutý zrak – oční víčka nesrostlá, pohyblivá</a:t>
            </a:r>
          </a:p>
          <a:p>
            <a:pPr lvl="0"/>
            <a:r>
              <a:rPr lang="cs-CZ" dirty="0"/>
              <a:t>většina je vejcorodá, v chladných vlhkých oblastech </a:t>
            </a:r>
            <a:r>
              <a:rPr lang="cs-CZ" dirty="0" err="1"/>
              <a:t>vejcoživorodá</a:t>
            </a:r>
            <a:endParaRPr lang="cs-CZ" dirty="0"/>
          </a:p>
          <a:p>
            <a:pPr lvl="0"/>
            <a:r>
              <a:rPr lang="cs-CZ" dirty="0"/>
              <a:t>kůži svlékají po částech</a:t>
            </a:r>
          </a:p>
          <a:p>
            <a:r>
              <a:rPr lang="cs-CZ" u="sng" dirty="0"/>
              <a:t>Zástupci:</a:t>
            </a:r>
            <a:endParaRPr lang="cs-CZ" dirty="0"/>
          </a:p>
          <a:p>
            <a:r>
              <a:rPr lang="cs-CZ" i="1" dirty="0"/>
              <a:t>Ještěrka obecná</a:t>
            </a:r>
            <a:r>
              <a:rPr lang="cs-CZ" dirty="0"/>
              <a:t> – teplá suchá místa, v zimě není aktivní, na prstech ostré drápy, v nebezpečí odlamuje ocas, chráněná</a:t>
            </a:r>
          </a:p>
          <a:p>
            <a:r>
              <a:rPr lang="cs-CZ" i="1" dirty="0"/>
              <a:t>Ještěrka zelená</a:t>
            </a:r>
            <a:r>
              <a:rPr lang="cs-CZ" dirty="0"/>
              <a:t> – teplá vlhká místa</a:t>
            </a:r>
          </a:p>
          <a:p>
            <a:r>
              <a:rPr lang="cs-CZ" i="1" dirty="0"/>
              <a:t>Ještěrka živorodá</a:t>
            </a:r>
            <a:r>
              <a:rPr lang="cs-CZ" dirty="0"/>
              <a:t> – vlhčí a chladnější stanoviště, ve vyšších nadmořských výškách</a:t>
            </a:r>
          </a:p>
          <a:p>
            <a:r>
              <a:rPr lang="cs-CZ" i="1" dirty="0"/>
              <a:t>Slepýš křehký</a:t>
            </a:r>
            <a:r>
              <a:rPr lang="cs-CZ" dirty="0"/>
              <a:t> – lesklé hnědě zbarvené tělo, hadovitě protáhlé, bez končetin, odlamuje ocas</a:t>
            </a:r>
          </a:p>
          <a:p>
            <a:endParaRPr lang="cs-CZ" dirty="0"/>
          </a:p>
        </p:txBody>
      </p:sp>
      <p:pic>
        <p:nvPicPr>
          <p:cNvPr id="2050" name="Picture 2" descr="C:\Documents and Settings\uzivatel\Dokumenty\Obrázky\OLYMPUS Master 2\2012\06\02\P60256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32656"/>
            <a:ext cx="2808312" cy="2106234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274638"/>
            <a:ext cx="4968552" cy="114300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NAŠI NEJZNÁMĚJŠÍ HADI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>
            <a:normAutofit fontScale="62500" lnSpcReduction="20000"/>
          </a:bodyPr>
          <a:lstStyle/>
          <a:p>
            <a:r>
              <a:rPr lang="cs-CZ" b="1" u="sng" dirty="0"/>
              <a:t>HADI</a:t>
            </a:r>
            <a:endParaRPr lang="cs-CZ" dirty="0"/>
          </a:p>
          <a:p>
            <a:pPr lvl="0"/>
            <a:r>
              <a:rPr lang="cs-CZ" dirty="0"/>
              <a:t>protáhlé tělo bez končetin, rozeklaný jazyk</a:t>
            </a:r>
          </a:p>
          <a:p>
            <a:pPr lvl="0"/>
            <a:r>
              <a:rPr lang="cs-CZ" dirty="0"/>
              <a:t>párové orgány za sebou nebo jeden zakrněl</a:t>
            </a:r>
          </a:p>
          <a:p>
            <a:pPr lvl="0"/>
            <a:r>
              <a:rPr lang="cs-CZ" dirty="0"/>
              <a:t>volně pohyblivá žebra, roztažitelné čelisti, průhledná a srostlá oční víčka</a:t>
            </a:r>
          </a:p>
          <a:p>
            <a:pPr lvl="0"/>
            <a:r>
              <a:rPr lang="cs-CZ" dirty="0"/>
              <a:t>pokožku svlékají najednou</a:t>
            </a:r>
          </a:p>
          <a:p>
            <a:pPr lvl="0"/>
            <a:r>
              <a:rPr lang="cs-CZ" dirty="0" err="1"/>
              <a:t>Jacobsonův</a:t>
            </a:r>
            <a:r>
              <a:rPr lang="cs-CZ" dirty="0"/>
              <a:t> orgán – vnímání pachů</a:t>
            </a:r>
          </a:p>
          <a:p>
            <a:r>
              <a:rPr lang="cs-CZ" u="sng" dirty="0"/>
              <a:t>Zástupci:</a:t>
            </a:r>
            <a:endParaRPr lang="cs-CZ" dirty="0"/>
          </a:p>
          <a:p>
            <a:r>
              <a:rPr lang="cs-CZ" i="1" dirty="0"/>
              <a:t>Užovka obojková</a:t>
            </a:r>
            <a:r>
              <a:rPr lang="cs-CZ" dirty="0"/>
              <a:t> – oválná hlava, velké oči, kulaté zornice, po stranách hlavy bělavé nebo oranžové černě orámované poloměsíčité skvrny, plave, potápí se, samice až 150 cm</a:t>
            </a:r>
          </a:p>
          <a:p>
            <a:r>
              <a:rPr lang="cs-CZ" i="1" dirty="0"/>
              <a:t>Zmije obecná</a:t>
            </a:r>
            <a:r>
              <a:rPr lang="cs-CZ" dirty="0"/>
              <a:t> – asi 60 cm, červenavé oči se svislou zornicí, na hlavě kresbu ve tvaru písmene X, na hřbetě klikatý pruh, </a:t>
            </a:r>
            <a:r>
              <a:rPr lang="cs-CZ" dirty="0" smtClean="0"/>
              <a:t>na </a:t>
            </a:r>
            <a:r>
              <a:rPr lang="cs-CZ" dirty="0"/>
              <a:t>slunných místech, duté vzpřímitelné jedové zuby, rodí živá mláďata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 descr="C:\Documents and Settings\uzivatel\Dokumenty\Obrázky\OLYMPUS Master 2\2012\05\25\P5255179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548680"/>
            <a:ext cx="2016224" cy="1407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5508104" y="1268760"/>
            <a:ext cx="34563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ZMIJE - http://cs.wikipedia.org/wiki/Soubor:Viperaberus1.jpg</a:t>
            </a:r>
            <a:endParaRPr lang="cs-CZ" dirty="0"/>
          </a:p>
        </p:txBody>
      </p:sp>
    </p:spTree>
  </p:cSld>
  <p:clrMapOvr>
    <a:masterClrMapping/>
  </p:clrMapOvr>
  <p:transition>
    <p:wheel spokes="8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CIZOKRAJNÍ JEŠTĚŘI A HADI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b="1" u="sng" dirty="0" smtClean="0"/>
              <a:t>JEŠTĚŘI</a:t>
            </a:r>
          </a:p>
          <a:p>
            <a:r>
              <a:rPr lang="cs-CZ" dirty="0" smtClean="0"/>
              <a:t>Chameleon obecný</a:t>
            </a:r>
          </a:p>
          <a:p>
            <a:r>
              <a:rPr lang="cs-CZ" dirty="0" smtClean="0"/>
              <a:t>Gekoni</a:t>
            </a:r>
          </a:p>
          <a:p>
            <a:r>
              <a:rPr lang="cs-CZ" dirty="0" smtClean="0"/>
              <a:t>Varan komodský</a:t>
            </a:r>
          </a:p>
          <a:p>
            <a:r>
              <a:rPr lang="cs-CZ" dirty="0" smtClean="0"/>
              <a:t>Leguán zelený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635896" y="1556792"/>
            <a:ext cx="5050904" cy="4525963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b="1" u="sng" dirty="0" smtClean="0"/>
              <a:t>NEJEDOVATÍ HADI – </a:t>
            </a:r>
            <a:r>
              <a:rPr lang="cs-CZ" dirty="0" smtClean="0"/>
              <a:t>kořist ovíjejí a škrtí</a:t>
            </a:r>
            <a:endParaRPr lang="cs-CZ" b="1" u="sng" dirty="0" smtClean="0"/>
          </a:p>
          <a:p>
            <a:r>
              <a:rPr lang="cs-CZ" dirty="0" smtClean="0"/>
              <a:t>Hroznýš královský</a:t>
            </a:r>
          </a:p>
          <a:p>
            <a:r>
              <a:rPr lang="cs-CZ" dirty="0" smtClean="0"/>
              <a:t>Anakonda velká</a:t>
            </a:r>
          </a:p>
          <a:p>
            <a:r>
              <a:rPr lang="cs-CZ" dirty="0" smtClean="0"/>
              <a:t>Krajta mřížkovaná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/>
              <a:t>JEDOVATÍ HADI – </a:t>
            </a:r>
            <a:r>
              <a:rPr lang="cs-CZ" dirty="0" smtClean="0"/>
              <a:t>mají jedové zuby a kořist uštknou</a:t>
            </a:r>
            <a:endParaRPr lang="cs-CZ" b="1" u="sng" dirty="0" smtClean="0"/>
          </a:p>
          <a:p>
            <a:r>
              <a:rPr lang="cs-CZ" dirty="0" smtClean="0"/>
              <a:t>Kobra indická</a:t>
            </a:r>
          </a:p>
          <a:p>
            <a:r>
              <a:rPr lang="cs-CZ" dirty="0" smtClean="0"/>
              <a:t>Chřestýš arubský</a:t>
            </a:r>
          </a:p>
          <a:p>
            <a:r>
              <a:rPr lang="cs-CZ" dirty="0" smtClean="0"/>
              <a:t>Zmije (pouštní, růžkatá,řetízková, …)</a:t>
            </a:r>
          </a:p>
          <a:p>
            <a:r>
              <a:rPr lang="cs-CZ" dirty="0" smtClean="0"/>
              <a:t>Korálovci</a:t>
            </a:r>
            <a:endParaRPr lang="cs-CZ" dirty="0"/>
          </a:p>
        </p:txBody>
      </p:sp>
      <p:pic>
        <p:nvPicPr>
          <p:cNvPr id="4" name="Obrázek 3" descr="J:\Nová složka\PC141677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861048"/>
            <a:ext cx="2376264" cy="191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83568" y="6093296"/>
            <a:ext cx="69911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Constantia" pitchFamily="18" charset="0"/>
              </a:rPr>
              <a:t>OBRÁZKY UVEDENÝCH ZÁSTUPCŮ JSOU V UČEBNICI NA STRANĚ 33 - 34</a:t>
            </a:r>
            <a:endParaRPr lang="cs-CZ" sz="1600" dirty="0">
              <a:latin typeface="Constantia" pitchFamily="18" charset="0"/>
            </a:endParaRPr>
          </a:p>
        </p:txBody>
      </p:sp>
    </p:spTree>
  </p:cSld>
  <p:clrMapOvr>
    <a:masterClrMapping/>
  </p:clrMapOvr>
  <p:transition>
    <p:wheel spokes="8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cs-CZ" dirty="0"/>
              <a:t>Plazi s krunýřem jsou …………………………………. .</a:t>
            </a:r>
          </a:p>
          <a:p>
            <a:r>
              <a:rPr lang="cs-CZ" dirty="0"/>
              <a:t>V nebezpečí odlamují ocásek </a:t>
            </a:r>
            <a:r>
              <a:rPr lang="cs-CZ" dirty="0" smtClean="0"/>
              <a:t>………………………</a:t>
            </a:r>
          </a:p>
          <a:p>
            <a:pPr lvl="0"/>
            <a:r>
              <a:rPr lang="cs-CZ" dirty="0" smtClean="0"/>
              <a:t>……………………  …………………. je </a:t>
            </a:r>
            <a:r>
              <a:rPr lang="cs-CZ" dirty="0"/>
              <a:t>beznohý ještěr.</a:t>
            </a:r>
          </a:p>
          <a:p>
            <a:r>
              <a:rPr lang="cs-CZ" dirty="0"/>
              <a:t>Želvy …………………………….. </a:t>
            </a:r>
            <a:r>
              <a:rPr lang="cs-CZ" dirty="0" smtClean="0"/>
              <a:t>zuby.</a:t>
            </a:r>
          </a:p>
          <a:p>
            <a:pPr lvl="0"/>
            <a:r>
              <a:rPr lang="cs-CZ" dirty="0"/>
              <a:t>Užovka má </a:t>
            </a:r>
            <a:r>
              <a:rPr lang="cs-CZ" dirty="0" smtClean="0"/>
              <a:t>…………………………………… </a:t>
            </a:r>
            <a:r>
              <a:rPr lang="cs-CZ" dirty="0"/>
              <a:t>tvar hlavy</a:t>
            </a:r>
            <a:r>
              <a:rPr lang="cs-CZ" dirty="0" smtClean="0"/>
              <a:t>.</a:t>
            </a:r>
          </a:p>
          <a:p>
            <a:pPr lvl="0"/>
            <a:r>
              <a:rPr lang="cs-CZ" dirty="0" err="1"/>
              <a:t>Jacobsův</a:t>
            </a:r>
            <a:r>
              <a:rPr lang="cs-CZ" dirty="0"/>
              <a:t> orgán slouží k </a:t>
            </a:r>
            <a:r>
              <a:rPr lang="cs-CZ" dirty="0" smtClean="0"/>
              <a:t>………………   …………….. </a:t>
            </a:r>
          </a:p>
          <a:p>
            <a:r>
              <a:rPr lang="cs-CZ" dirty="0"/>
              <a:t>Kožatka velká je želva </a:t>
            </a:r>
            <a:r>
              <a:rPr lang="cs-CZ" dirty="0" smtClean="0"/>
              <a:t>……………………………………</a:t>
            </a:r>
          </a:p>
          <a:p>
            <a:pPr lvl="0"/>
            <a:r>
              <a:rPr lang="cs-CZ" dirty="0" smtClean="0"/>
              <a:t>Krokodýli mají …………v zubních jamkách, ………………, ze stran …………… ocas a …………… končetiny, prsty jsou spojeny ………………….  …………………… .</a:t>
            </a:r>
            <a:endParaRPr lang="cs-CZ" dirty="0"/>
          </a:p>
          <a:p>
            <a:r>
              <a:rPr lang="cs-CZ" dirty="0"/>
              <a:t>Většina ještěrů je …………………………………. </a:t>
            </a:r>
            <a:endParaRPr lang="cs-CZ" dirty="0" smtClean="0"/>
          </a:p>
          <a:p>
            <a:r>
              <a:rPr lang="cs-CZ" dirty="0" smtClean="0"/>
              <a:t>Mezi malé cizokrajné ještěry patří …………………………….. a ……………………… .</a:t>
            </a:r>
          </a:p>
          <a:p>
            <a:r>
              <a:rPr lang="cs-CZ" dirty="0" smtClean="0"/>
              <a:t>Mezi ……………… ještěry patří …………………………. leguán a ……..………. varani.</a:t>
            </a:r>
          </a:p>
          <a:p>
            <a:r>
              <a:rPr lang="cs-CZ" dirty="0" smtClean="0"/>
              <a:t>Anakondy, hroznýši a krajty jsou hadi …………………………….. .</a:t>
            </a:r>
          </a:p>
          <a:p>
            <a:r>
              <a:rPr lang="cs-CZ" dirty="0" smtClean="0"/>
              <a:t>Kobry, chřestýši, korálovci a zmije mají ……………………… ………………. a svou kořist …………………………. .</a:t>
            </a:r>
            <a:endParaRPr lang="cs-CZ" dirty="0"/>
          </a:p>
          <a:p>
            <a:pPr lvl="0"/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88641"/>
            <a:ext cx="936104" cy="132343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?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6660232" y="260648"/>
            <a:ext cx="1656184" cy="12607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?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heel spokes="8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cs-CZ" dirty="0"/>
              <a:t>Plazi s krunýřem jsou </a:t>
            </a:r>
            <a:r>
              <a:rPr lang="cs-CZ" dirty="0" smtClean="0">
                <a:solidFill>
                  <a:srgbClr val="0070C0"/>
                </a:solidFill>
              </a:rPr>
              <a:t>želvy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V nebezpečí odlamují ocásek </a:t>
            </a:r>
            <a:r>
              <a:rPr lang="cs-CZ" dirty="0" smtClean="0">
                <a:solidFill>
                  <a:srgbClr val="0070C0"/>
                </a:solidFill>
              </a:rPr>
              <a:t>ještěrky.</a:t>
            </a:r>
          </a:p>
          <a:p>
            <a:pPr lvl="0"/>
            <a:r>
              <a:rPr lang="cs-CZ" dirty="0" smtClean="0">
                <a:solidFill>
                  <a:srgbClr val="0070C0"/>
                </a:solidFill>
              </a:rPr>
              <a:t>Slepýš křehký </a:t>
            </a:r>
            <a:r>
              <a:rPr lang="cs-CZ" dirty="0" smtClean="0"/>
              <a:t>je </a:t>
            </a:r>
            <a:r>
              <a:rPr lang="cs-CZ" dirty="0"/>
              <a:t>beznohý ještěr.</a:t>
            </a:r>
          </a:p>
          <a:p>
            <a:r>
              <a:rPr lang="cs-CZ" dirty="0"/>
              <a:t>Želvy </a:t>
            </a:r>
            <a:r>
              <a:rPr lang="cs-CZ" dirty="0" smtClean="0">
                <a:solidFill>
                  <a:srgbClr val="0070C0"/>
                </a:solidFill>
              </a:rPr>
              <a:t>nemají</a:t>
            </a:r>
            <a:r>
              <a:rPr lang="cs-CZ" dirty="0" smtClean="0"/>
              <a:t> zuby.</a:t>
            </a:r>
          </a:p>
          <a:p>
            <a:pPr lvl="0"/>
            <a:r>
              <a:rPr lang="cs-CZ" dirty="0"/>
              <a:t>Užovka má </a:t>
            </a:r>
            <a:r>
              <a:rPr lang="cs-CZ" dirty="0" smtClean="0">
                <a:solidFill>
                  <a:srgbClr val="0070C0"/>
                </a:solidFill>
              </a:rPr>
              <a:t>oválný</a:t>
            </a:r>
            <a:r>
              <a:rPr lang="cs-CZ" dirty="0" smtClean="0"/>
              <a:t> </a:t>
            </a:r>
            <a:r>
              <a:rPr lang="cs-CZ" dirty="0"/>
              <a:t>tvar hlavy</a:t>
            </a:r>
            <a:r>
              <a:rPr lang="cs-CZ" dirty="0" smtClean="0"/>
              <a:t>.</a:t>
            </a:r>
          </a:p>
          <a:p>
            <a:pPr lvl="0"/>
            <a:r>
              <a:rPr lang="cs-CZ" dirty="0" err="1"/>
              <a:t>Jacobsův</a:t>
            </a:r>
            <a:r>
              <a:rPr lang="cs-CZ" dirty="0"/>
              <a:t> orgán slouží k </a:t>
            </a:r>
            <a:r>
              <a:rPr lang="cs-CZ" dirty="0" smtClean="0">
                <a:solidFill>
                  <a:srgbClr val="0070C0"/>
                </a:solidFill>
              </a:rPr>
              <a:t>vnímání pachů.</a:t>
            </a:r>
            <a:endParaRPr lang="cs-CZ" dirty="0" smtClean="0"/>
          </a:p>
          <a:p>
            <a:r>
              <a:rPr lang="cs-CZ" dirty="0"/>
              <a:t>Kožatka velká je želva </a:t>
            </a:r>
            <a:r>
              <a:rPr lang="cs-CZ" dirty="0" smtClean="0">
                <a:solidFill>
                  <a:srgbClr val="0070C0"/>
                </a:solidFill>
              </a:rPr>
              <a:t>vodní.</a:t>
            </a:r>
          </a:p>
          <a:p>
            <a:pPr lvl="0"/>
            <a:r>
              <a:rPr lang="cs-CZ" dirty="0"/>
              <a:t>Krokodýli mají </a:t>
            </a:r>
            <a:r>
              <a:rPr lang="cs-CZ" dirty="0" smtClean="0">
                <a:solidFill>
                  <a:srgbClr val="0070C0"/>
                </a:solidFill>
              </a:rPr>
              <a:t>zuby</a:t>
            </a:r>
            <a:r>
              <a:rPr lang="cs-CZ" dirty="0" smtClean="0"/>
              <a:t> v zubních jamkách, </a:t>
            </a:r>
            <a:r>
              <a:rPr lang="cs-CZ" dirty="0" smtClean="0">
                <a:solidFill>
                  <a:srgbClr val="0070C0"/>
                </a:solidFill>
              </a:rPr>
              <a:t>dlouhý, </a:t>
            </a:r>
            <a:r>
              <a:rPr lang="cs-CZ" dirty="0" smtClean="0"/>
              <a:t>ze stran </a:t>
            </a:r>
            <a:r>
              <a:rPr lang="cs-CZ" dirty="0" smtClean="0">
                <a:solidFill>
                  <a:srgbClr val="0070C0"/>
                </a:solidFill>
              </a:rPr>
              <a:t>zploštělý</a:t>
            </a:r>
            <a:r>
              <a:rPr lang="cs-CZ" dirty="0" smtClean="0"/>
              <a:t> </a:t>
            </a:r>
            <a:r>
              <a:rPr lang="cs-CZ" dirty="0"/>
              <a:t>ocas a </a:t>
            </a:r>
            <a:r>
              <a:rPr lang="cs-CZ" dirty="0" smtClean="0">
                <a:solidFill>
                  <a:srgbClr val="0070C0"/>
                </a:solidFill>
              </a:rPr>
              <a:t>silné</a:t>
            </a:r>
            <a:r>
              <a:rPr lang="cs-CZ" dirty="0" smtClean="0"/>
              <a:t> končetiny, prsty jsou spojeny </a:t>
            </a:r>
            <a:r>
              <a:rPr lang="cs-CZ" dirty="0" smtClean="0">
                <a:solidFill>
                  <a:srgbClr val="0070C0"/>
                </a:solidFill>
              </a:rPr>
              <a:t>plovací blánou.</a:t>
            </a:r>
            <a:endParaRPr lang="cs-CZ" dirty="0"/>
          </a:p>
          <a:p>
            <a:r>
              <a:rPr lang="cs-CZ" dirty="0"/>
              <a:t>Většina ještěrů je </a:t>
            </a:r>
            <a:r>
              <a:rPr lang="cs-CZ" dirty="0" smtClean="0">
                <a:solidFill>
                  <a:srgbClr val="0070C0"/>
                </a:solidFill>
              </a:rPr>
              <a:t>vejcorodých.</a:t>
            </a:r>
            <a:r>
              <a:rPr lang="cs-CZ" dirty="0" smtClean="0"/>
              <a:t> </a:t>
            </a:r>
          </a:p>
          <a:p>
            <a:r>
              <a:rPr lang="cs-CZ" dirty="0" smtClean="0"/>
              <a:t>Mezi malé cizokrajné ještěry patří </a:t>
            </a:r>
            <a:r>
              <a:rPr lang="cs-CZ" dirty="0" smtClean="0">
                <a:solidFill>
                  <a:srgbClr val="0070C0"/>
                </a:solidFill>
              </a:rPr>
              <a:t>gekoni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0070C0"/>
                </a:solidFill>
              </a:rPr>
              <a:t>chameleoni .</a:t>
            </a:r>
          </a:p>
          <a:p>
            <a:r>
              <a:rPr lang="cs-CZ" dirty="0" smtClean="0"/>
              <a:t>Mezi </a:t>
            </a:r>
            <a:r>
              <a:rPr lang="cs-CZ" dirty="0" smtClean="0">
                <a:solidFill>
                  <a:srgbClr val="0070C0"/>
                </a:solidFill>
              </a:rPr>
              <a:t>velké</a:t>
            </a:r>
            <a:r>
              <a:rPr lang="cs-CZ" dirty="0" smtClean="0"/>
              <a:t> ještěry patří </a:t>
            </a:r>
            <a:r>
              <a:rPr lang="cs-CZ" dirty="0" smtClean="0">
                <a:solidFill>
                  <a:srgbClr val="0070C0"/>
                </a:solidFill>
              </a:rPr>
              <a:t>býložravý</a:t>
            </a:r>
            <a:r>
              <a:rPr lang="cs-CZ" dirty="0" smtClean="0"/>
              <a:t> leguán a </a:t>
            </a:r>
            <a:r>
              <a:rPr lang="cs-CZ" dirty="0" smtClean="0">
                <a:solidFill>
                  <a:srgbClr val="0070C0"/>
                </a:solidFill>
              </a:rPr>
              <a:t>masožraví </a:t>
            </a:r>
            <a:r>
              <a:rPr lang="cs-CZ" dirty="0" smtClean="0"/>
              <a:t>varani.</a:t>
            </a:r>
          </a:p>
          <a:p>
            <a:r>
              <a:rPr lang="cs-CZ" dirty="0" smtClean="0"/>
              <a:t>Anakondy, hroznýši a krajty jsou hadi </a:t>
            </a:r>
            <a:r>
              <a:rPr lang="cs-CZ" dirty="0" smtClean="0">
                <a:solidFill>
                  <a:srgbClr val="0070C0"/>
                </a:solidFill>
              </a:rPr>
              <a:t>nejedovatí</a:t>
            </a:r>
            <a:r>
              <a:rPr lang="cs-CZ" dirty="0" smtClean="0"/>
              <a:t> .</a:t>
            </a:r>
          </a:p>
          <a:p>
            <a:r>
              <a:rPr lang="cs-CZ" dirty="0" smtClean="0"/>
              <a:t>Kobry, chřestýši, korálovci a zmije mají </a:t>
            </a:r>
            <a:r>
              <a:rPr lang="cs-CZ" dirty="0" smtClean="0">
                <a:solidFill>
                  <a:srgbClr val="0070C0"/>
                </a:solidFill>
              </a:rPr>
              <a:t>jedové zuby</a:t>
            </a:r>
            <a:r>
              <a:rPr lang="cs-CZ" dirty="0" smtClean="0"/>
              <a:t> a svou kořist </a:t>
            </a:r>
            <a:r>
              <a:rPr lang="cs-CZ" dirty="0" smtClean="0">
                <a:solidFill>
                  <a:srgbClr val="0070C0"/>
                </a:solidFill>
              </a:rPr>
              <a:t>uštknou</a:t>
            </a:r>
            <a:r>
              <a:rPr lang="cs-CZ" dirty="0" smtClean="0"/>
              <a:t> .</a:t>
            </a:r>
            <a:endParaRPr lang="cs-CZ" dirty="0"/>
          </a:p>
          <a:p>
            <a:pPr lvl="0"/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88641"/>
            <a:ext cx="936104" cy="132343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?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6660232" y="260648"/>
            <a:ext cx="1656184" cy="12607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?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heel spokes="8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 i text - vlastní tvorba</a:t>
            </a:r>
          </a:p>
          <a:p>
            <a:r>
              <a:rPr lang="cs-CZ" dirty="0" smtClean="0"/>
              <a:t>ČABRADOVÁ, Věra; HASCH, František; SEJPKA, Jaroslav; VANĚČKOVÁ, Ivana: Přírodopis 7, učebnice pro základní školy a víceletá gymnázia, Nakladatelství </a:t>
            </a:r>
            <a:r>
              <a:rPr lang="cs-CZ" dirty="0" err="1" smtClean="0"/>
              <a:t>Fraus</a:t>
            </a:r>
            <a:r>
              <a:rPr lang="cs-CZ" dirty="0" smtClean="0"/>
              <a:t>, Plzeň 2005. ISBN 80-7238-424-4 </a:t>
            </a:r>
          </a:p>
          <a:p>
            <a:pPr lvl="0"/>
            <a:r>
              <a:rPr lang="cs-CZ" dirty="0" err="1" smtClean="0"/>
              <a:t>Wikipedie</a:t>
            </a:r>
            <a:r>
              <a:rPr lang="cs-CZ" smtClean="0"/>
              <a:t> – odkazy na internetové stránky s vyobrazením vybraných zástupců </a:t>
            </a:r>
          </a:p>
        </p:txBody>
      </p:sp>
    </p:spTree>
  </p:cSld>
  <p:clrMapOvr>
    <a:masterClrMapping/>
  </p:clrMapOvr>
  <p:transition>
    <p:wheel spokes="8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311</Words>
  <Application>Microsoft Office PowerPoint</Application>
  <PresentationFormat>Předvádění na obrazovce (4:3)</PresentationFormat>
  <Paragraphs>123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PLAZI</vt:lpstr>
      <vt:lpstr>ŽELVY </vt:lpstr>
      <vt:lpstr>KROKODÝLI </vt:lpstr>
      <vt:lpstr>JEŠTĚŘI </vt:lpstr>
      <vt:lpstr>NAŠI NEJZNÁMĚJŠÍ HADI</vt:lpstr>
      <vt:lpstr>CIZOKRAJNÍ JEŠTĚŘI A HADI</vt:lpstr>
      <vt:lpstr>OPAKOVÁNÍ</vt:lpstr>
      <vt:lpstr>OPAKOVÁNÍ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uzivatel</cp:lastModifiedBy>
  <cp:revision>19</cp:revision>
  <dcterms:created xsi:type="dcterms:W3CDTF">2013-02-17T08:07:24Z</dcterms:created>
  <dcterms:modified xsi:type="dcterms:W3CDTF">2013-04-21T22:04:02Z</dcterms:modified>
</cp:coreProperties>
</file>