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handoutMasterIdLst>
    <p:handoutMasterId r:id="rId20"/>
  </p:handoutMasterIdLst>
  <p:sldIdLst>
    <p:sldId id="280" r:id="rId2"/>
    <p:sldId id="281" r:id="rId3"/>
    <p:sldId id="256" r:id="rId4"/>
    <p:sldId id="269" r:id="rId5"/>
    <p:sldId id="282" r:id="rId6"/>
    <p:sldId id="270" r:id="rId7"/>
    <p:sldId id="271" r:id="rId8"/>
    <p:sldId id="284" r:id="rId9"/>
    <p:sldId id="279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0" d="100"/>
          <a:sy n="80" d="100"/>
        </p:scale>
        <p:origin x="-2022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2066B1-0C4A-417A-AC76-E62CB8A5B069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A7F89-4044-4F92-91C4-4704423EC6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425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47A3DA-7F5A-4B54-A470-5A7325A409D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A44C9F-72DD-4796-ABD2-5FC6AF727D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453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44C9F-72DD-4796-ABD2-5FC6AF727D3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D03FC6-4D68-4840-97A7-315EB27EF0C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678E7C0-24B0-48FD-AE1D-2B4B3E3A13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680521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6400" b="1" dirty="0">
                <a:solidFill>
                  <a:schemeClr val="bg1"/>
                </a:solidFill>
              </a:rPr>
              <a:t>ZÁKLADNÍ ŠKOLA SLOVAN, KROMĚŘÍŽ, PŘÍSPĚVKOVÁ ORGANIZACE</a:t>
            </a:r>
            <a:endParaRPr lang="cs-CZ" sz="64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6400" b="1" dirty="0">
                <a:solidFill>
                  <a:schemeClr val="bg1"/>
                </a:solidFill>
              </a:rPr>
              <a:t>ZEYEROVA 3354, 767 01 KROMĚŘÍŽ</a:t>
            </a:r>
            <a:endParaRPr lang="cs-CZ" sz="64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projekt v rámci vzdělávacího programu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VZDĚLÁNÍ PRO KONKURENCESCHOPNOST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ŠABLONA ČÍSLO: III/2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PŘEDMĚT:  </a:t>
            </a:r>
            <a:r>
              <a:rPr lang="cs-CZ" sz="6400" dirty="0" smtClean="0">
                <a:solidFill>
                  <a:schemeClr val="bg1"/>
                </a:solidFill>
              </a:rPr>
              <a:t>PŘÍRODOPIS</a:t>
            </a:r>
            <a:endParaRPr lang="cs-CZ" sz="64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ROČNÍK:  </a:t>
            </a:r>
            <a:r>
              <a:rPr lang="cs-CZ" sz="6400" dirty="0" smtClean="0">
                <a:solidFill>
                  <a:schemeClr val="bg1"/>
                </a:solidFill>
              </a:rPr>
              <a:t>VII.</a:t>
            </a:r>
            <a:endParaRPr lang="cs-CZ" sz="64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TÉMA</a:t>
            </a:r>
            <a:r>
              <a:rPr lang="cs-CZ" sz="6400" dirty="0" smtClean="0">
                <a:solidFill>
                  <a:schemeClr val="bg1"/>
                </a:solidFill>
              </a:rPr>
              <a:t>: VODNÍ PTÁCI</a:t>
            </a:r>
            <a:endParaRPr lang="cs-CZ" sz="64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AUTOR: MGR. RADKA PETŘÍKOVÁ</a:t>
            </a:r>
          </a:p>
          <a:p>
            <a:pPr>
              <a:buNone/>
            </a:pPr>
            <a:r>
              <a:rPr lang="cs-CZ" sz="6400" dirty="0">
                <a:solidFill>
                  <a:schemeClr val="bg1"/>
                </a:solidFill>
              </a:rPr>
              <a:t>DATUM VYTVOŘENÍ: </a:t>
            </a:r>
            <a:r>
              <a:rPr lang="cs-CZ" sz="6400" dirty="0" smtClean="0">
                <a:solidFill>
                  <a:schemeClr val="bg1"/>
                </a:solidFill>
              </a:rPr>
              <a:t>17. 11. 2012</a:t>
            </a:r>
          </a:p>
          <a:p>
            <a:pPr>
              <a:buNone/>
            </a:pPr>
            <a:endParaRPr lang="cs-CZ" sz="6400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sz="6400" dirty="0" smtClean="0">
                <a:solidFill>
                  <a:srgbClr val="FF0000"/>
                </a:solidFill>
              </a:rPr>
              <a:t>VY_32_INOVACE_39_RP</a:t>
            </a:r>
          </a:p>
          <a:p>
            <a:pPr>
              <a:buNone/>
            </a:pPr>
            <a:endParaRPr lang="cs-CZ" sz="64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64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4900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60636"/>
          </a:xfrm>
        </p:spPr>
        <p:txBody>
          <a:bodyPr>
            <a:noAutofit/>
          </a:bodyPr>
          <a:lstStyle/>
          <a:p>
            <a:r>
              <a:rPr lang="cs-CZ" sz="1800" u="sng" dirty="0" smtClean="0">
                <a:solidFill>
                  <a:schemeClr val="bg1"/>
                </a:solidFill>
              </a:rPr>
              <a:t>Prezentace je vytvořena </a:t>
            </a:r>
            <a:r>
              <a:rPr lang="cs-CZ" sz="1800" dirty="0" smtClean="0">
                <a:solidFill>
                  <a:schemeClr val="bg1"/>
                </a:solidFill>
              </a:rPr>
              <a:t>jako doplněk k učivu 7. ročníku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800" u="sng" dirty="0" smtClean="0">
                <a:solidFill>
                  <a:schemeClr val="bg1"/>
                </a:solidFill>
              </a:rPr>
              <a:t>Prezentace je určena </a:t>
            </a:r>
            <a:r>
              <a:rPr lang="cs-CZ" sz="1800" dirty="0" smtClean="0">
                <a:solidFill>
                  <a:schemeClr val="bg1"/>
                </a:solidFill>
              </a:rPr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800" u="sng" dirty="0" smtClean="0">
                <a:solidFill>
                  <a:schemeClr val="bg1"/>
                </a:solidFill>
              </a:rPr>
              <a:t>Cílem prezentace </a:t>
            </a:r>
            <a:r>
              <a:rPr lang="cs-CZ" sz="1800" dirty="0" smtClean="0">
                <a:solidFill>
                  <a:schemeClr val="bg1"/>
                </a:solidFill>
              </a:rPr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800" u="sng" dirty="0" smtClean="0">
                <a:solidFill>
                  <a:schemeClr val="bg1"/>
                </a:solidFill>
              </a:rPr>
              <a:t>Prezentace obsahuje</a:t>
            </a:r>
            <a:r>
              <a:rPr lang="cs-CZ" sz="1800" dirty="0" smtClean="0">
                <a:solidFill>
                  <a:schemeClr val="bg1"/>
                </a:solidFill>
              </a:rPr>
              <a:t>  krátké texty a obrázky k probíranému učivu</a:t>
            </a:r>
            <a:endParaRPr lang="cs-CZ" sz="1800" u="sng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800" u="sng" dirty="0" smtClean="0">
                <a:solidFill>
                  <a:schemeClr val="bg1"/>
                </a:solidFill>
              </a:rPr>
              <a:t>Speciální vzdělávací potřeby:</a:t>
            </a:r>
            <a:r>
              <a:rPr lang="cs-CZ" sz="1800" dirty="0" smtClean="0">
                <a:solidFill>
                  <a:schemeClr val="bg1"/>
                </a:solidFill>
              </a:rPr>
              <a:t>  vycpaniny, případně obrázky ptáků</a:t>
            </a:r>
            <a:endParaRPr lang="cs-CZ" sz="1800" u="sng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          </a:t>
            </a:r>
          </a:p>
          <a:p>
            <a:r>
              <a:rPr lang="cs-CZ" sz="1800" u="sng" dirty="0" smtClean="0">
                <a:solidFill>
                  <a:schemeClr val="bg1"/>
                </a:solidFill>
              </a:rPr>
              <a:t>Délka aktivity </a:t>
            </a:r>
            <a:r>
              <a:rPr lang="cs-CZ" sz="1800" dirty="0" smtClean="0">
                <a:solidFill>
                  <a:schemeClr val="bg1"/>
                </a:solidFill>
              </a:rPr>
              <a:t> 20 minut</a:t>
            </a:r>
          </a:p>
          <a:p>
            <a:pPr>
              <a:buNone/>
            </a:pPr>
            <a:endParaRPr lang="cs-CZ" sz="1800" dirty="0" smtClean="0">
              <a:solidFill>
                <a:schemeClr val="bg1"/>
              </a:solidFill>
            </a:endParaRPr>
          </a:p>
          <a:p>
            <a:r>
              <a:rPr lang="cs-CZ" sz="1800" u="sng" dirty="0" smtClean="0">
                <a:solidFill>
                  <a:schemeClr val="bg1"/>
                </a:solidFill>
              </a:rPr>
              <a:t>Zkušenosti z pilotáže: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          vhodné pro výklad, k opakování i procvičování učiva, žáci si lépe zapamatují charakteristické zástupce a jejich znaky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Plocha\Eko-sem. zima 2009\DSC00264.JPG"/>
          <p:cNvPicPr>
            <a:picLocks noChangeAspect="1" noChangeArrowheads="1"/>
          </p:cNvPicPr>
          <p:nvPr/>
        </p:nvPicPr>
        <p:blipFill>
          <a:blip r:embed="rId2" cstate="print"/>
          <a:srcRect l="16621" t="10544" r="13960" b="8840"/>
          <a:stretch>
            <a:fillRect/>
          </a:stretch>
        </p:blipFill>
        <p:spPr bwMode="auto">
          <a:xfrm>
            <a:off x="611560" y="532452"/>
            <a:ext cx="7920880" cy="620891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0880" cy="79208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VODNÍ PTÁCI</a:t>
            </a:r>
            <a:endParaRPr lang="cs-CZ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uzivatel\Dokumenty\Obrázky\OLYMPUS Master 2\2012\03\23\P3233244.JPG"/>
          <p:cNvPicPr>
            <a:picLocks noChangeAspect="1" noChangeArrowheads="1"/>
          </p:cNvPicPr>
          <p:nvPr/>
        </p:nvPicPr>
        <p:blipFill>
          <a:blip r:embed="rId2" cstate="print"/>
          <a:srcRect b="6215"/>
          <a:stretch>
            <a:fillRect/>
          </a:stretch>
        </p:blipFill>
        <p:spPr bwMode="auto">
          <a:xfrm>
            <a:off x="323528" y="1196752"/>
            <a:ext cx="8496944" cy="49685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23528" y="152400"/>
            <a:ext cx="8496944" cy="12192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CHARAKTERISTIKA</a:t>
            </a:r>
          </a:p>
        </p:txBody>
      </p:sp>
      <p:pic>
        <p:nvPicPr>
          <p:cNvPr id="4" name="Picture 2" descr="C:\Documents and Settings\uzivatel\Dokumenty\Obrázky\OLYMPUS Master 2\2012\03\28\P3283303.JPG"/>
          <p:cNvPicPr>
            <a:picLocks noChangeAspect="1" noChangeArrowheads="1"/>
          </p:cNvPicPr>
          <p:nvPr/>
        </p:nvPicPr>
        <p:blipFill>
          <a:blip r:embed="rId3" cstate="print"/>
          <a:srcRect l="37203" t="77562" r="32282"/>
          <a:stretch>
            <a:fillRect/>
          </a:stretch>
        </p:blipFill>
        <p:spPr bwMode="auto">
          <a:xfrm>
            <a:off x="6084168" y="404664"/>
            <a:ext cx="2232248" cy="1231032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899592" y="1844824"/>
            <a:ext cx="1512168" cy="86409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umějí plavat</a:t>
            </a:r>
          </a:p>
        </p:txBody>
      </p:sp>
      <p:sp>
        <p:nvSpPr>
          <p:cNvPr id="9" name="Obláček 8"/>
          <p:cNvSpPr/>
          <p:nvPr/>
        </p:nvSpPr>
        <p:spPr>
          <a:xfrm>
            <a:off x="6516216" y="4077072"/>
            <a:ext cx="2376264" cy="9361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potrava – ve vodě</a:t>
            </a:r>
          </a:p>
        </p:txBody>
      </p:sp>
      <p:sp>
        <p:nvSpPr>
          <p:cNvPr id="10" name="Obláček 9"/>
          <p:cNvSpPr/>
          <p:nvPr/>
        </p:nvSpPr>
        <p:spPr>
          <a:xfrm>
            <a:off x="611560" y="4221088"/>
            <a:ext cx="3384376" cy="7920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hnízda – na souši </a:t>
            </a:r>
          </a:p>
        </p:txBody>
      </p:sp>
      <p:sp>
        <p:nvSpPr>
          <p:cNvPr id="11" name="Obláček 10"/>
          <p:cNvSpPr/>
          <p:nvPr/>
        </p:nvSpPr>
        <p:spPr>
          <a:xfrm>
            <a:off x="4860032" y="1844824"/>
            <a:ext cx="3744416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končetiny – posunuty dozadu, prsty spojeny plovací blánou</a:t>
            </a:r>
          </a:p>
        </p:txBody>
      </p:sp>
      <p:sp>
        <p:nvSpPr>
          <p:cNvPr id="14" name="Obláček 13"/>
          <p:cNvSpPr/>
          <p:nvPr/>
        </p:nvSpPr>
        <p:spPr>
          <a:xfrm>
            <a:off x="0" y="5949280"/>
            <a:ext cx="9144000" cy="9087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peří – ošetřeno olejovým výměškem kostrční žlázy u ocasu - vodou </a:t>
            </a:r>
            <a:r>
              <a:rPr lang="cs-CZ" dirty="0" err="1" smtClean="0">
                <a:solidFill>
                  <a:schemeClr val="bg1"/>
                </a:solidFill>
              </a:rPr>
              <a:t>nesmáčivé</a:t>
            </a:r>
            <a:r>
              <a:rPr lang="cs-CZ" dirty="0" smtClean="0">
                <a:solidFill>
                  <a:schemeClr val="bg1"/>
                </a:solidFill>
              </a:rPr>
              <a:t>, husté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pic>
        <p:nvPicPr>
          <p:cNvPr id="8194" name="Picture 2" descr="C:\Documents and Settings\uzivatel\Dokumenty\Obrázky\OLYMPUS Master 2\2011\05\05\P5050617.JPG"/>
          <p:cNvPicPr>
            <a:picLocks noChangeAspect="1" noChangeArrowheads="1"/>
          </p:cNvPicPr>
          <p:nvPr/>
        </p:nvPicPr>
        <p:blipFill>
          <a:blip r:embed="rId2" cstate="print"/>
          <a:srcRect t="5952" b="12019"/>
          <a:stretch>
            <a:fillRect/>
          </a:stretch>
        </p:blipFill>
        <p:spPr bwMode="auto">
          <a:xfrm>
            <a:off x="323528" y="1844824"/>
            <a:ext cx="7362626" cy="4529608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Plocha\DSC06308.JPG"/>
          <p:cNvPicPr>
            <a:picLocks noChangeAspect="1" noChangeArrowheads="1"/>
          </p:cNvPicPr>
          <p:nvPr/>
        </p:nvPicPr>
        <p:blipFill>
          <a:blip r:embed="rId3" cstate="print"/>
          <a:srcRect l="26966" t="15744" r="19879" b="33463"/>
          <a:stretch>
            <a:fillRect/>
          </a:stretch>
        </p:blipFill>
        <p:spPr bwMode="auto">
          <a:xfrm>
            <a:off x="4716016" y="404664"/>
            <a:ext cx="3659011" cy="26222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443663" y="333375"/>
            <a:ext cx="2459037" cy="681038"/>
          </a:xfrm>
        </p:spPr>
        <p:txBody>
          <a:bodyPr/>
          <a:lstStyle/>
          <a:p>
            <a:pPr algn="r" eaLnBrk="1" hangingPunct="1">
              <a:buFontTx/>
              <a:buNone/>
            </a:pPr>
            <a:r>
              <a:rPr lang="cs-CZ" sz="2400" smtClean="0"/>
              <a:t>Potápky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6851650" cy="993775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Potápka roháč</a:t>
            </a:r>
          </a:p>
        </p:txBody>
      </p:sp>
      <p:pic>
        <p:nvPicPr>
          <p:cNvPr id="9221" name="Picture 5" descr="potapka-rohac-8723"/>
          <p:cNvPicPr>
            <a:picLocks noChangeAspect="1" noChangeArrowheads="1"/>
          </p:cNvPicPr>
          <p:nvPr/>
        </p:nvPicPr>
        <p:blipFill>
          <a:blip r:embed="rId2" cstate="print"/>
          <a:srcRect l="17517" t="3412" r="7385" b="41984"/>
          <a:stretch>
            <a:fillRect/>
          </a:stretch>
        </p:blipFill>
        <p:spPr bwMode="auto">
          <a:xfrm>
            <a:off x="2339752" y="3140968"/>
            <a:ext cx="4590510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3569" y="1628800"/>
            <a:ext cx="3816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onstantia" pitchFamily="18" charset="0"/>
              </a:rPr>
              <a:t>OBRÁZEK – učebnice str. 40</a:t>
            </a:r>
            <a:endParaRPr lang="cs-CZ" dirty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6923088" cy="993775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Labuť velká</a:t>
            </a:r>
          </a:p>
        </p:txBody>
      </p:sp>
      <p:sp>
        <p:nvSpPr>
          <p:cNvPr id="10243" name="Rectangle 4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 dirty="0"/>
              <a:t>Vrubozobí</a:t>
            </a:r>
          </a:p>
        </p:txBody>
      </p:sp>
      <p:pic>
        <p:nvPicPr>
          <p:cNvPr id="1026" name="Picture 2" descr="C:\Documents and Settings\uzivatel\Plocha\PC1012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84984"/>
            <a:ext cx="4064000" cy="3048000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Plocha\PC1012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4086368" y="1442357"/>
            <a:ext cx="5613243" cy="420993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83569" y="2007424"/>
            <a:ext cx="3888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onstantia" pitchFamily="18" charset="0"/>
              </a:rPr>
              <a:t>OBRÁZEK – učebnice str. 40</a:t>
            </a:r>
            <a:endParaRPr lang="cs-CZ" dirty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zivatel\Plocha\PC101290.JPG"/>
          <p:cNvPicPr>
            <a:picLocks noChangeAspect="1" noChangeArrowheads="1"/>
          </p:cNvPicPr>
          <p:nvPr/>
        </p:nvPicPr>
        <p:blipFill>
          <a:blip r:embed="rId2" cstate="print"/>
          <a:srcRect l="2160" t="8657" r="10133" b="5113"/>
          <a:stretch>
            <a:fillRect/>
          </a:stretch>
        </p:blipFill>
        <p:spPr bwMode="auto">
          <a:xfrm>
            <a:off x="683568" y="908720"/>
            <a:ext cx="7128792" cy="52565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7992888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Labuť černá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6147" name="Picture 3" descr="C:\Documents and Settings\uzivatel\Dokumenty\Obrázky\OLYMPUS Master 2\2012\03\23\P3233246.JPG"/>
          <p:cNvPicPr>
            <a:picLocks noChangeAspect="1" noChangeArrowheads="1"/>
          </p:cNvPicPr>
          <p:nvPr/>
        </p:nvPicPr>
        <p:blipFill>
          <a:blip r:embed="rId2" cstate="print"/>
          <a:srcRect l="23422" t="3937" r="8657" b="4189"/>
          <a:stretch>
            <a:fillRect/>
          </a:stretch>
        </p:blipFill>
        <p:spPr bwMode="auto">
          <a:xfrm>
            <a:off x="5652120" y="2564904"/>
            <a:ext cx="3247561" cy="3366635"/>
          </a:xfrm>
          <a:prstGeom prst="rect">
            <a:avLst/>
          </a:prstGeom>
          <a:noFill/>
        </p:spPr>
      </p:pic>
      <p:pic>
        <p:nvPicPr>
          <p:cNvPr id="6148" name="Picture 4" descr="C:\Documents and Settings\uzivatel\Dokumenty\Obrázky\OLYMPUS Master 2\2011\05\05\P5050623.JPG"/>
          <p:cNvPicPr>
            <a:picLocks noChangeAspect="1" noChangeArrowheads="1"/>
          </p:cNvPicPr>
          <p:nvPr/>
        </p:nvPicPr>
        <p:blipFill>
          <a:blip r:embed="rId3" cstate="print"/>
          <a:srcRect l="5704" t="47375" r="69687" b="19813"/>
          <a:stretch>
            <a:fillRect/>
          </a:stretch>
        </p:blipFill>
        <p:spPr bwMode="auto">
          <a:xfrm>
            <a:off x="4355976" y="548680"/>
            <a:ext cx="1800200" cy="1800200"/>
          </a:xfrm>
          <a:prstGeom prst="rect">
            <a:avLst/>
          </a:prstGeom>
          <a:noFill/>
        </p:spPr>
      </p:pic>
      <p:pic>
        <p:nvPicPr>
          <p:cNvPr id="6149" name="Picture 5" descr="C:\Documents and Settings\uzivatel\Dokumenty\Obrázky\OLYMPUS Master 2\2011\05\05\P5050622.JPG"/>
          <p:cNvPicPr>
            <a:picLocks noChangeAspect="1" noChangeArrowheads="1"/>
          </p:cNvPicPr>
          <p:nvPr/>
        </p:nvPicPr>
        <p:blipFill>
          <a:blip r:embed="rId4" cstate="print"/>
          <a:srcRect l="10296" t="18500" r="24255" b="23751"/>
          <a:stretch>
            <a:fillRect/>
          </a:stretch>
        </p:blipFill>
        <p:spPr bwMode="auto">
          <a:xfrm>
            <a:off x="323528" y="2564904"/>
            <a:ext cx="4896544" cy="338437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300192" y="692696"/>
            <a:ext cx="24482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ctr">
              <a:spcBef>
                <a:spcPct val="20000"/>
              </a:spcBef>
            </a:pPr>
            <a:r>
              <a:rPr lang="cs-CZ" sz="2400" dirty="0" smtClean="0">
                <a:solidFill>
                  <a:prstClr val="white"/>
                </a:solidFill>
              </a:rPr>
              <a:t>Vrubozobí</a:t>
            </a:r>
            <a:endParaRPr lang="cs-CZ" sz="2400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427984" y="260350"/>
            <a:ext cx="3034854" cy="1296442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Husa velká</a:t>
            </a:r>
          </a:p>
        </p:txBody>
      </p:sp>
      <p:sp>
        <p:nvSpPr>
          <p:cNvPr id="11271" name="Rectangle 8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 dirty="0"/>
              <a:t>Vrubozobí</a:t>
            </a:r>
          </a:p>
        </p:txBody>
      </p:sp>
      <p:pic>
        <p:nvPicPr>
          <p:cNvPr id="8" name="Picture 2" descr="C:\Documents and Settings\uzivatel\Dokumenty\Obrázky\OLYMPUS Master 2\2012\03\28\P3283304.JPG"/>
          <p:cNvPicPr>
            <a:picLocks noChangeAspect="1" noChangeArrowheads="1"/>
          </p:cNvPicPr>
          <p:nvPr/>
        </p:nvPicPr>
        <p:blipFill>
          <a:blip r:embed="rId2" cstate="print"/>
          <a:srcRect l="27188" t="26917" r="27266" b="31125"/>
          <a:stretch>
            <a:fillRect/>
          </a:stretch>
        </p:blipFill>
        <p:spPr bwMode="auto">
          <a:xfrm>
            <a:off x="395536" y="692696"/>
            <a:ext cx="3647774" cy="2520280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Dokumenty\Obrázky\OLYMPUS Master 2\2011\05\05\P5050616.JPG"/>
          <p:cNvPicPr>
            <a:picLocks noChangeAspect="1" noChangeArrowheads="1"/>
          </p:cNvPicPr>
          <p:nvPr/>
        </p:nvPicPr>
        <p:blipFill>
          <a:blip r:embed="rId3" cstate="print"/>
          <a:srcRect l="7673" t="6688" r="53937" b="43438"/>
          <a:stretch>
            <a:fillRect/>
          </a:stretch>
        </p:blipFill>
        <p:spPr bwMode="auto">
          <a:xfrm>
            <a:off x="3707904" y="1916832"/>
            <a:ext cx="4360274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88640"/>
            <a:ext cx="6923088" cy="993775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Kachna divoká</a:t>
            </a:r>
          </a:p>
        </p:txBody>
      </p:sp>
      <p:sp>
        <p:nvSpPr>
          <p:cNvPr id="12291" name="Rectangle 4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/>
              <a:t>Vrubozobí</a:t>
            </a:r>
          </a:p>
        </p:txBody>
      </p:sp>
      <p:pic>
        <p:nvPicPr>
          <p:cNvPr id="7" name="Picture 2" descr="C:\Documents and Settings\uzivatel\Dokumenty\Obrázky\OLYMPUS Master 2\2012\03\28\P3283279.JPG"/>
          <p:cNvPicPr>
            <a:picLocks noChangeAspect="1" noChangeArrowheads="1"/>
          </p:cNvPicPr>
          <p:nvPr/>
        </p:nvPicPr>
        <p:blipFill>
          <a:blip r:embed="rId3" cstate="print"/>
          <a:srcRect l="19485" t="23750" r="20469" b="29000"/>
          <a:stretch>
            <a:fillRect/>
          </a:stretch>
        </p:blipFill>
        <p:spPr bwMode="auto">
          <a:xfrm>
            <a:off x="4499992" y="1268760"/>
            <a:ext cx="4392488" cy="2592288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2\03\28\P3283302.JPG"/>
          <p:cNvPicPr>
            <a:picLocks noChangeAspect="1" noChangeArrowheads="1"/>
          </p:cNvPicPr>
          <p:nvPr/>
        </p:nvPicPr>
        <p:blipFill>
          <a:blip r:embed="rId4" cstate="print"/>
          <a:srcRect l="24407" t="15875" r="7672" b="13251"/>
          <a:stretch>
            <a:fillRect/>
          </a:stretch>
        </p:blipFill>
        <p:spPr bwMode="auto">
          <a:xfrm>
            <a:off x="683568" y="1268760"/>
            <a:ext cx="3496388" cy="2736304"/>
          </a:xfrm>
          <a:prstGeom prst="rect">
            <a:avLst/>
          </a:prstGeom>
          <a:noFill/>
        </p:spPr>
      </p:pic>
      <p:pic>
        <p:nvPicPr>
          <p:cNvPr id="9" name="Picture 2" descr="C:\Documents and Settings\uzivatel\Dokumenty\Obrázky\OLYMPUS Master 2\2012\03\28\P3283307.JPG"/>
          <p:cNvPicPr>
            <a:picLocks noChangeAspect="1" noChangeArrowheads="1"/>
          </p:cNvPicPr>
          <p:nvPr/>
        </p:nvPicPr>
        <p:blipFill>
          <a:blip r:embed="rId5" cstate="print"/>
          <a:srcRect l="12594" t="13251" r="14563" b="13250"/>
          <a:stretch>
            <a:fillRect/>
          </a:stretch>
        </p:blipFill>
        <p:spPr bwMode="auto">
          <a:xfrm>
            <a:off x="683568" y="4077072"/>
            <a:ext cx="3456384" cy="2615642"/>
          </a:xfrm>
          <a:prstGeom prst="rect">
            <a:avLst/>
          </a:prstGeom>
          <a:noFill/>
        </p:spPr>
      </p:pic>
      <p:pic>
        <p:nvPicPr>
          <p:cNvPr id="4099" name="Picture 3" descr="C:\Documents and Settings\uzivatel\Dokumenty\Obrázky\OLYMPUS Master 2\2011\05\05\P5050599.JPG"/>
          <p:cNvPicPr>
            <a:picLocks noChangeAspect="1" noChangeArrowheads="1"/>
          </p:cNvPicPr>
          <p:nvPr/>
        </p:nvPicPr>
        <p:blipFill>
          <a:blip r:embed="rId6" cstate="print"/>
          <a:srcRect t="17188" r="2751" b="4063"/>
          <a:stretch>
            <a:fillRect/>
          </a:stretch>
        </p:blipFill>
        <p:spPr bwMode="auto">
          <a:xfrm>
            <a:off x="4499992" y="4005064"/>
            <a:ext cx="4392488" cy="2623923"/>
          </a:xfrm>
          <a:prstGeom prst="rect">
            <a:avLst/>
          </a:prstGeom>
          <a:noFill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 cstate="print"/>
          <a:srcRect l="38390" t="45675" r="39757" b="40938"/>
          <a:stretch>
            <a:fillRect/>
          </a:stretch>
        </p:blipFill>
        <p:spPr bwMode="auto">
          <a:xfrm>
            <a:off x="5364088" y="4077072"/>
            <a:ext cx="2520280" cy="1157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5436096" y="6198990"/>
            <a:ext cx="3240360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 smtClean="0">
                <a:latin typeface="Constantia" pitchFamily="18" charset="0"/>
              </a:rPr>
              <a:t>OBRÁZEK – učebnice str. 41</a:t>
            </a:r>
            <a:endParaRPr lang="cs-CZ" dirty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980728"/>
            <a:ext cx="7704856" cy="1080120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Polák chocholačka</a:t>
            </a:r>
          </a:p>
        </p:txBody>
      </p:sp>
      <p:sp>
        <p:nvSpPr>
          <p:cNvPr id="13317" name="Rectangle 6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/>
              <a:t>Vrubozobí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71600" y="3501008"/>
            <a:ext cx="66967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http://upload.wikimedia.org/wikipedia/commons/e/eb/Tufted-Duck-male-female.jpg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827584" y="152400"/>
            <a:ext cx="7859216" cy="12192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Morčák velký</a:t>
            </a:r>
          </a:p>
        </p:txBody>
      </p:sp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/>
              <a:t>Vrubozobí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2967335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samec</a:t>
            </a:r>
          </a:p>
          <a:p>
            <a:r>
              <a:rPr lang="cs-CZ" b="1" dirty="0" smtClean="0"/>
              <a:t>http://cs.wikipedia.org/wiki/Soubor:Mergus-merganser-americanus-001.jpg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4813994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samice http://upload.wikimedia.org/wikipedia/commons/8/82/Common_Merganser_-_natures_pics.jpg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624" y="274638"/>
            <a:ext cx="6192664" cy="922337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Kormorán velký</a:t>
            </a:r>
          </a:p>
        </p:txBody>
      </p:sp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/>
              <a:t>Veslonozí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3608" y="1916832"/>
            <a:ext cx="50216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onstantia" pitchFamily="18" charset="0"/>
              </a:rPr>
              <a:t>OBRÁZEK – učebnice str. 40</a:t>
            </a:r>
            <a:endParaRPr lang="cs-CZ" dirty="0"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3105835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http://upload.wikimedia.org/wikipedia/commons/4/42/Phalacrocorax_carbo1.jpg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274638"/>
            <a:ext cx="5905202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Lyska černá</a:t>
            </a:r>
          </a:p>
        </p:txBody>
      </p:sp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/>
              <a:t>Krátkokřídlí</a:t>
            </a:r>
          </a:p>
        </p:txBody>
      </p:sp>
      <p:pic>
        <p:nvPicPr>
          <p:cNvPr id="16389" name="Picture 6" descr="lra2"/>
          <p:cNvPicPr>
            <a:picLocks noChangeAspect="1" noChangeArrowheads="1"/>
          </p:cNvPicPr>
          <p:nvPr/>
        </p:nvPicPr>
        <p:blipFill>
          <a:blip r:embed="rId2" cstate="print"/>
          <a:srcRect l="23079" r="43845" b="14221"/>
          <a:stretch>
            <a:fillRect/>
          </a:stretch>
        </p:blipFill>
        <p:spPr bwMode="auto">
          <a:xfrm>
            <a:off x="5148064" y="2060848"/>
            <a:ext cx="2232248" cy="3190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827584" y="2564904"/>
            <a:ext cx="4032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onstantia" pitchFamily="18" charset="0"/>
              </a:rPr>
              <a:t>OBRÁZEK – učebnice str. 41</a:t>
            </a:r>
            <a:endParaRPr lang="cs-CZ" dirty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6778625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Racek chechtavý</a:t>
            </a:r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6443663" y="333375"/>
            <a:ext cx="245903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>
              <a:spcBef>
                <a:spcPct val="20000"/>
              </a:spcBef>
            </a:pPr>
            <a:r>
              <a:rPr lang="cs-CZ" sz="2400"/>
              <a:t>Dlouhokřídlí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2852936"/>
            <a:ext cx="6102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http://commons.wikimedia.org/wiki/User:Thermos</a:t>
            </a:r>
            <a:endParaRPr lang="cs-CZ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683568" y="1939716"/>
            <a:ext cx="424847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OBRÁZEK – učebnice str. 41 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t="1276" r="10038" b="24712"/>
          <a:stretch>
            <a:fillRect/>
          </a:stretch>
        </p:blipFill>
        <p:spPr bwMode="auto">
          <a:xfrm>
            <a:off x="2123728" y="4110778"/>
            <a:ext cx="3672408" cy="2265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1872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vlastní tvorba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ČABRADOVÁ, Věra; HASCH, František; SEJPKA, Jaroslav; VANĚČKOVÁ, Ivana: Přírodopis 7, učebnice pro základní školy a víceletá gymnázia, Nakladatelství </a:t>
            </a:r>
            <a:r>
              <a:rPr lang="cs-CZ" dirty="0" err="1" smtClean="0"/>
              <a:t>Fraus</a:t>
            </a:r>
            <a:r>
              <a:rPr lang="cs-CZ" dirty="0" smtClean="0"/>
              <a:t>, Plzeň 2005. ISBN 80-7238-424-4 </a:t>
            </a:r>
          </a:p>
          <a:p>
            <a:pPr>
              <a:buNone/>
            </a:pPr>
            <a:endParaRPr lang="cs-CZ" dirty="0" smtClean="0"/>
          </a:p>
          <a:p>
            <a:pPr lvl="0">
              <a:buFont typeface="Wingdings" pitchFamily="2" charset="2"/>
              <a:buChar char="§"/>
            </a:pPr>
            <a:r>
              <a:rPr lang="cs-CZ" dirty="0" err="1" smtClean="0"/>
              <a:t>Wikipedie</a:t>
            </a:r>
            <a:r>
              <a:rPr lang="cs-CZ" dirty="0" smtClean="0"/>
              <a:t> – odkazy na internetové stránky s vyobrazením vybraných zástupců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392</TotalTime>
  <Words>178</Words>
  <Application>Microsoft Office PowerPoint</Application>
  <PresentationFormat>Předvádění na obrazovce (4:3)</PresentationFormat>
  <Paragraphs>83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Prezentace aplikace PowerPoint</vt:lpstr>
      <vt:lpstr>Anotace </vt:lpstr>
      <vt:lpstr>VODNÍ PTÁCI</vt:lpstr>
      <vt:lpstr>CHARAKTERISTIKA</vt:lpstr>
      <vt:lpstr>ZÁSTUPCI</vt:lpstr>
      <vt:lpstr>Potápka roháč</vt:lpstr>
      <vt:lpstr>Labuť velká</vt:lpstr>
      <vt:lpstr>Prezentace aplikace PowerPoint</vt:lpstr>
      <vt:lpstr>Labuť černá</vt:lpstr>
      <vt:lpstr>Husa velká</vt:lpstr>
      <vt:lpstr>Kachna divoká</vt:lpstr>
      <vt:lpstr>Polák chocholačka</vt:lpstr>
      <vt:lpstr>Morčák velký</vt:lpstr>
      <vt:lpstr>Kormorán velký</vt:lpstr>
      <vt:lpstr>Lyska černá</vt:lpstr>
      <vt:lpstr>Racek chechtavý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VODNÍ PTÁCI</dc:title>
  <dc:creator>uzivatel</dc:creator>
  <cp:lastModifiedBy>H Koláčková</cp:lastModifiedBy>
  <cp:revision>48</cp:revision>
  <dcterms:created xsi:type="dcterms:W3CDTF">2013-02-14T22:37:32Z</dcterms:created>
  <dcterms:modified xsi:type="dcterms:W3CDTF">2013-04-22T10:54:22Z</dcterms:modified>
</cp:coreProperties>
</file>