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sldIdLst>
    <p:sldId id="260" r:id="rId3"/>
    <p:sldId id="263" r:id="rId4"/>
    <p:sldId id="256" r:id="rId5"/>
    <p:sldId id="257" r:id="rId6"/>
    <p:sldId id="258" r:id="rId7"/>
    <p:sldId id="261" r:id="rId8"/>
    <p:sldId id="264" r:id="rId9"/>
    <p:sldId id="262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-17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40EF5A-BBD5-41A2-8254-9C721CB1141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23EEDE-98F5-4149-AA96-F2AE2879D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40EF5A-BBD5-41A2-8254-9C721CB1141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23EEDE-98F5-4149-AA96-F2AE2879D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40EF5A-BBD5-41A2-8254-9C721CB1141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23EEDE-98F5-4149-AA96-F2AE2879D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40EF5A-BBD5-41A2-8254-9C721CB1141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23EEDE-98F5-4149-AA96-F2AE2879D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40EF5A-BBD5-41A2-8254-9C721CB1141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23EEDE-98F5-4149-AA96-F2AE2879D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40EF5A-BBD5-41A2-8254-9C721CB1141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23EEDE-98F5-4149-AA96-F2AE2879D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40EF5A-BBD5-41A2-8254-9C721CB1141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23EEDE-98F5-4149-AA96-F2AE2879D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40EF5A-BBD5-41A2-8254-9C721CB1141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23EEDE-98F5-4149-AA96-F2AE2879D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40EF5A-BBD5-41A2-8254-9C721CB1141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23EEDE-98F5-4149-AA96-F2AE2879D31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40EF5A-BBD5-41A2-8254-9C721CB1141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23EEDE-98F5-4149-AA96-F2AE2879D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40EF5A-BBD5-41A2-8254-9C721CB1141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23EEDE-98F5-4149-AA96-F2AE2879D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0EF5A-BBD5-41A2-8254-9C721CB1141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F23EEDE-98F5-4149-AA96-F2AE2879D31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0EF5A-BBD5-41A2-8254-9C721CB1141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3EEDE-98F5-4149-AA96-F2AE2879D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0EF5A-BBD5-41A2-8254-9C721CB1141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3EEDE-98F5-4149-AA96-F2AE2879D31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0EF5A-BBD5-41A2-8254-9C721CB1141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3EEDE-98F5-4149-AA96-F2AE2879D31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0EF5A-BBD5-41A2-8254-9C721CB1141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3EEDE-98F5-4149-AA96-F2AE2879D31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0EF5A-BBD5-41A2-8254-9C721CB1141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3EEDE-98F5-4149-AA96-F2AE2879D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0EF5A-BBD5-41A2-8254-9C721CB1141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3EEDE-98F5-4149-AA96-F2AE2879D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0EF5A-BBD5-41A2-8254-9C721CB1141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3EEDE-98F5-4149-AA96-F2AE2879D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0EF5A-BBD5-41A2-8254-9C721CB1141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3EEDE-98F5-4149-AA96-F2AE2879D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0EF5A-BBD5-41A2-8254-9C721CB1141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3EEDE-98F5-4149-AA96-F2AE2879D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0EF5A-BBD5-41A2-8254-9C721CB1141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3EEDE-98F5-4149-AA96-F2AE2879D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0D40EF5A-BBD5-41A2-8254-9C721CB1141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F23EEDE-98F5-4149-AA96-F2AE2879D3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D40EF5A-BBD5-41A2-8254-9C721CB1141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F23EEDE-98F5-4149-AA96-F2AE2879D31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1412776"/>
            <a:ext cx="8568952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Chemie</a:t>
            </a:r>
            <a:endParaRPr lang="cs-CZ" b="1" dirty="0">
              <a:latin typeface="Calibri" pitchFamily="34" charset="0"/>
              <a:cs typeface="Calibri" pitchFamily="34" charset="0"/>
            </a:endParaRPr>
          </a:p>
          <a:p>
            <a:r>
              <a:rPr lang="cs-CZ" dirty="0"/>
              <a:t>ROČNÍK</a:t>
            </a:r>
            <a:r>
              <a:rPr lang="cs-CZ" dirty="0" smtClean="0"/>
              <a:t>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8. ročník</a:t>
            </a:r>
            <a:endParaRPr lang="cs-CZ" b="1" dirty="0">
              <a:latin typeface="Calibri" pitchFamily="34" charset="0"/>
              <a:cs typeface="Calibri" pitchFamily="34" charset="0"/>
            </a:endParaRPr>
          </a:p>
          <a:p>
            <a:r>
              <a:rPr lang="cs-CZ" dirty="0"/>
              <a:t>TÉMA</a:t>
            </a:r>
            <a:r>
              <a:rPr lang="cs-CZ" dirty="0" smtClean="0"/>
              <a:t>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Chemické reakce</a:t>
            </a:r>
            <a:endParaRPr lang="cs-CZ" b="1" dirty="0">
              <a:latin typeface="Calibri" pitchFamily="34" charset="0"/>
              <a:cs typeface="Calibri" pitchFamily="34" charset="0"/>
            </a:endParaRPr>
          </a:p>
          <a:p>
            <a:r>
              <a:rPr lang="cs-CZ" dirty="0"/>
              <a:t>AUTOR</a:t>
            </a:r>
            <a:r>
              <a:rPr lang="cs-CZ" dirty="0" smtClean="0"/>
              <a:t>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Ing. Pavla Zezulová</a:t>
            </a:r>
            <a:endParaRPr lang="cs-CZ" b="1" dirty="0">
              <a:latin typeface="Calibri" pitchFamily="34" charset="0"/>
              <a:cs typeface="Calibri" pitchFamily="34" charset="0"/>
            </a:endParaRPr>
          </a:p>
          <a:p>
            <a:r>
              <a:rPr lang="cs-CZ" dirty="0"/>
              <a:t>DATUM VYTVOŘENÍ</a:t>
            </a:r>
            <a:r>
              <a:rPr lang="cs-CZ" dirty="0" smtClean="0"/>
              <a:t>: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2. 1. 2012</a:t>
            </a:r>
            <a:endParaRPr lang="cs-CZ" b="1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VY_32_INOVACE_01_PZ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5" name="obrázek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05728" y="228330"/>
            <a:ext cx="4176464" cy="1111721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05734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09502"/>
            <a:ext cx="799288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Anotace: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 </a:t>
            </a:r>
            <a:r>
              <a:rPr lang="cs-CZ" dirty="0" smtClean="0"/>
              <a:t>Materiál je určený pro žáky 8. ročníku. Názornou formou objasňuje žákům podstatu chemického děje a seznamuje je se způsobem jeho zápisu chemickou rovnicí. Žáci si osvojí následující pojmy – </a:t>
            </a:r>
            <a:r>
              <a:rPr lang="cs-CZ" b="1" dirty="0" smtClean="0"/>
              <a:t>reaktant, produkt, podmínky chemické reakce, katalyzátor, chemická reakce, chemická rovnice.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Materiál je vypracován jako prezentace PowerPointu.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Součástí materiálu jsou otázky na závěrečné procvičení učiva.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4437112"/>
            <a:ext cx="83529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Pilotáž: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Materiál byl ověřen ve dvou paralelních třídách osmého ročníku. Žáci ocenili především přehlednost informací, umocněnou jejich postupným promítáním na tabuli</a:t>
            </a:r>
            <a:r>
              <a:rPr lang="cs-CZ" dirty="0" smtClean="0"/>
              <a:t>. Problémy činí čtení rovnic.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265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196752"/>
            <a:ext cx="7776864" cy="2260800"/>
          </a:xfrm>
        </p:spPr>
        <p:txBody>
          <a:bodyPr/>
          <a:lstStyle/>
          <a:p>
            <a:r>
              <a:rPr lang="cs-CZ" dirty="0" smtClean="0"/>
              <a:t>Chemické reakce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3861048"/>
            <a:ext cx="7772400" cy="64466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úvod</a:t>
            </a:r>
            <a:endParaRPr lang="cs-CZ" sz="3200" dirty="0"/>
          </a:p>
        </p:txBody>
      </p:sp>
      <p:pic>
        <p:nvPicPr>
          <p:cNvPr id="1026" name="Picture 2" descr="C:\Users\ZS SLOVAN\Pictures\MH90029211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487" y="3709239"/>
            <a:ext cx="2375545" cy="2375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522736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00970" y="554777"/>
            <a:ext cx="4221100" cy="707886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Chemická reakce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0970" y="1616606"/>
            <a:ext cx="87703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000" b="1" dirty="0" smtClean="0"/>
              <a:t>děj při kterém vzniká nová látka </a:t>
            </a:r>
            <a:r>
              <a:rPr lang="cs-CZ" sz="4000" dirty="0" smtClean="0"/>
              <a:t>: 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53270" y="2141053"/>
            <a:ext cx="44759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hoření, dýchání, fotosyntéza 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0970" y="2729344"/>
            <a:ext cx="905155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000" b="1" dirty="0" smtClean="0"/>
              <a:t>podstata – zánik původní vazby a vznik      nových vazeb</a:t>
            </a:r>
            <a:endParaRPr lang="cs-CZ" sz="4000" b="1" dirty="0"/>
          </a:p>
        </p:txBody>
      </p:sp>
      <p:sp>
        <p:nvSpPr>
          <p:cNvPr id="10" name="Vývojový diagram: spojnice 9"/>
          <p:cNvSpPr/>
          <p:nvPr/>
        </p:nvSpPr>
        <p:spPr>
          <a:xfrm>
            <a:off x="1914012" y="4062411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2087531" y="442145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950345" y="4176711"/>
            <a:ext cx="720080" cy="685800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6739021" y="4329243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4" name="Vývojový diagram: spojnice 13"/>
          <p:cNvSpPr/>
          <p:nvPr/>
        </p:nvSpPr>
        <p:spPr>
          <a:xfrm>
            <a:off x="7200803" y="4170844"/>
            <a:ext cx="649429" cy="685800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7850232" y="428514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950346" y="5116542"/>
            <a:ext cx="21094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výchozí látky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13100" y="6108791"/>
            <a:ext cx="3459024" cy="707886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REAKTANTY</a:t>
            </a:r>
            <a:endParaRPr lang="cs-CZ" sz="4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444208" y="5129871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nově vzniklá látka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012160" y="6119879"/>
            <a:ext cx="2959160" cy="70788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PRODUKT</a:t>
            </a:r>
            <a:endParaRPr lang="cs-CZ" sz="4000" b="1" dirty="0"/>
          </a:p>
        </p:txBody>
      </p:sp>
      <p:sp>
        <p:nvSpPr>
          <p:cNvPr id="3" name="Vývojový diagram: spojnice 2"/>
          <p:cNvSpPr/>
          <p:nvPr/>
        </p:nvSpPr>
        <p:spPr>
          <a:xfrm>
            <a:off x="4973517" y="4329243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Vývojový diagram: spojnice 3"/>
          <p:cNvSpPr/>
          <p:nvPr/>
        </p:nvSpPr>
        <p:spPr>
          <a:xfrm>
            <a:off x="4422070" y="396425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6" name="Vývojový diagram: spojnice 15"/>
          <p:cNvSpPr/>
          <p:nvPr/>
        </p:nvSpPr>
        <p:spPr>
          <a:xfrm>
            <a:off x="3696070" y="4291011"/>
            <a:ext cx="726000" cy="685800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696071" y="5129871"/>
            <a:ext cx="23160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rozpad původní vazby</a:t>
            </a:r>
            <a:endParaRPr lang="cs-CZ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2843808" y="4976811"/>
                <a:ext cx="852263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i="1" smtClean="0">
                          <a:latin typeface="Cambria Math"/>
                          <a:ea typeface="Cambria Math"/>
                        </a:rPr>
                        <m:t>→</m:t>
                      </m:r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4976811"/>
                <a:ext cx="852263" cy="70788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 flipV="1">
                <a:off x="5786761" y="5006760"/>
                <a:ext cx="634476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i="1" smtClean="0">
                          <a:latin typeface="Cambria Math"/>
                          <a:ea typeface="Cambria Math"/>
                        </a:rPr>
                        <m:t>←</m:t>
                      </m:r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flipV="1">
                <a:off x="5786761" y="5006760"/>
                <a:ext cx="634476" cy="70788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ZS SLOVAN\Pictures\MB90028269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6220" y="141311"/>
            <a:ext cx="1535431" cy="1535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622997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23" grpId="0"/>
      <p:bldP spid="24" grpId="0" animBg="1"/>
      <p:bldP spid="25" grpId="0"/>
      <p:bldP spid="26" grpId="0" animBg="1"/>
      <p:bldP spid="3" grpId="0" animBg="1"/>
      <p:bldP spid="4" grpId="0" animBg="1"/>
      <p:bldP spid="16" grpId="0" animBg="1"/>
      <p:bldP spid="17" grpId="0"/>
      <p:bldP spid="2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2656"/>
            <a:ext cx="9144000" cy="1200329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/>
              <a:t>zápis chemické reakce  pomocí značek vzorců a symbolů</a:t>
            </a:r>
            <a:r>
              <a:rPr lang="cs-CZ" sz="4000" b="1" dirty="0" smtClean="0"/>
              <a:t> = chemická rovnice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71265" y="1700808"/>
            <a:ext cx="38331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C  </a:t>
            </a:r>
            <a:r>
              <a:rPr lang="cs-CZ" sz="4000" b="1" dirty="0" smtClean="0">
                <a:solidFill>
                  <a:srgbClr val="FF0000"/>
                </a:solidFill>
              </a:rPr>
              <a:t>+</a:t>
            </a:r>
            <a:r>
              <a:rPr lang="cs-CZ" sz="4000" b="1" dirty="0" smtClean="0"/>
              <a:t>  </a:t>
            </a:r>
            <a:r>
              <a:rPr lang="cs-CZ" sz="4000" b="1" dirty="0" smtClean="0">
                <a:solidFill>
                  <a:schemeClr val="accent5"/>
                </a:solidFill>
              </a:rPr>
              <a:t>O</a:t>
            </a:r>
            <a:r>
              <a:rPr lang="cs-CZ" sz="4000" b="1" baseline="-25000" dirty="0" smtClean="0">
                <a:solidFill>
                  <a:schemeClr val="accent5"/>
                </a:solidFill>
              </a:rPr>
              <a:t>2</a:t>
            </a:r>
            <a:r>
              <a:rPr lang="cs-CZ" sz="4000" b="1" baseline="-25000" dirty="0" smtClean="0"/>
              <a:t>  </a:t>
            </a:r>
            <a:r>
              <a:rPr lang="cs-CZ" sz="4000" b="1" dirty="0" smtClean="0">
                <a:solidFill>
                  <a:srgbClr val="00B050"/>
                </a:solidFill>
              </a:rPr>
              <a:t>→</a:t>
            </a:r>
            <a:r>
              <a:rPr lang="cs-CZ" sz="4000" b="1" dirty="0" smtClean="0"/>
              <a:t>  C</a:t>
            </a:r>
            <a:r>
              <a:rPr lang="cs-CZ" sz="4000" b="1" dirty="0" smtClean="0">
                <a:solidFill>
                  <a:schemeClr val="accent5"/>
                </a:solidFill>
              </a:rPr>
              <a:t>O</a:t>
            </a:r>
            <a:r>
              <a:rPr lang="cs-CZ" sz="4000" b="1" baseline="-25000" dirty="0" smtClean="0">
                <a:solidFill>
                  <a:schemeClr val="accent5"/>
                </a:solidFill>
              </a:rPr>
              <a:t>2</a:t>
            </a:r>
            <a:endParaRPr lang="cs-CZ" sz="4000" b="1" baseline="-25000" dirty="0">
              <a:solidFill>
                <a:schemeClr val="accent5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1" y="2733117"/>
            <a:ext cx="6053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Příklady způsobů čtení chemické rovnice: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194782"/>
            <a:ext cx="62216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- </a:t>
            </a:r>
            <a:r>
              <a:rPr lang="cs-CZ" sz="4000" b="1" dirty="0" smtClean="0"/>
              <a:t>C </a:t>
            </a:r>
            <a:r>
              <a:rPr lang="cs-CZ" sz="4000" b="1" dirty="0" smtClean="0">
                <a:solidFill>
                  <a:srgbClr val="FF0000"/>
                </a:solidFill>
              </a:rPr>
              <a:t>plus</a:t>
            </a:r>
            <a:r>
              <a:rPr lang="cs-CZ" sz="4000" b="1" dirty="0" smtClean="0"/>
              <a:t> O</a:t>
            </a:r>
            <a:r>
              <a:rPr lang="cs-CZ" sz="4000" b="1" baseline="-25000" dirty="0" smtClean="0"/>
              <a:t>2  </a:t>
            </a:r>
            <a:r>
              <a:rPr lang="cs-CZ" sz="4000" b="1" dirty="0" smtClean="0"/>
              <a:t> </a:t>
            </a:r>
            <a:r>
              <a:rPr lang="cs-CZ" sz="4000" b="1" dirty="0" smtClean="0">
                <a:solidFill>
                  <a:srgbClr val="00B050"/>
                </a:solidFill>
              </a:rPr>
              <a:t>vzniká</a:t>
            </a:r>
            <a:r>
              <a:rPr lang="cs-CZ" sz="4000" b="1" dirty="0" smtClean="0"/>
              <a:t> CO</a:t>
            </a:r>
            <a:r>
              <a:rPr lang="cs-CZ" sz="4000" b="1" baseline="-25000" dirty="0" smtClean="0"/>
              <a:t>2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9834" y="3902667"/>
            <a:ext cx="882047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- uhlík </a:t>
            </a:r>
            <a:r>
              <a:rPr lang="cs-CZ" sz="4000" b="1" dirty="0" smtClean="0">
                <a:solidFill>
                  <a:srgbClr val="FF0000"/>
                </a:solidFill>
              </a:rPr>
              <a:t>reaguje</a:t>
            </a:r>
            <a:r>
              <a:rPr lang="cs-CZ" sz="4000" b="1" dirty="0" smtClean="0"/>
              <a:t> s kyslíkem </a:t>
            </a:r>
            <a:r>
              <a:rPr lang="cs-CZ" sz="4000" b="1" dirty="0" smtClean="0">
                <a:solidFill>
                  <a:srgbClr val="00B050"/>
                </a:solidFill>
              </a:rPr>
              <a:t>za vzniku </a:t>
            </a:r>
          </a:p>
          <a:p>
            <a:r>
              <a:rPr lang="cs-CZ" sz="4000" b="1" dirty="0" smtClean="0"/>
              <a:t>  oxidu uhličitého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5226106"/>
            <a:ext cx="89289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- </a:t>
            </a:r>
            <a:r>
              <a:rPr lang="cs-CZ" sz="4000" b="1" dirty="0" smtClean="0">
                <a:solidFill>
                  <a:srgbClr val="FF0000"/>
                </a:solidFill>
              </a:rPr>
              <a:t>reakcí</a:t>
            </a:r>
            <a:r>
              <a:rPr lang="cs-CZ" sz="4000" b="1" dirty="0" smtClean="0"/>
              <a:t> uhlíku </a:t>
            </a:r>
            <a:r>
              <a:rPr lang="cs-CZ" sz="4000" b="1" dirty="0" smtClean="0">
                <a:solidFill>
                  <a:srgbClr val="FF0000"/>
                </a:solidFill>
              </a:rPr>
              <a:t>a</a:t>
            </a:r>
            <a:r>
              <a:rPr lang="cs-CZ" sz="4000" b="1" dirty="0" smtClean="0"/>
              <a:t> kyslíku </a:t>
            </a:r>
            <a:r>
              <a:rPr lang="cs-CZ" sz="4000" b="1" dirty="0" smtClean="0">
                <a:solidFill>
                  <a:srgbClr val="00B050"/>
                </a:solidFill>
              </a:rPr>
              <a:t>vzniká</a:t>
            </a:r>
            <a:r>
              <a:rPr lang="cs-CZ" sz="4000" b="1" dirty="0" smtClean="0"/>
              <a:t> oxid </a:t>
            </a:r>
          </a:p>
          <a:p>
            <a:r>
              <a:rPr lang="cs-CZ" sz="4000" b="1" dirty="0" smtClean="0"/>
              <a:t>  uhličitý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25989043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2778" y="260648"/>
            <a:ext cx="890685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Pokud průběh chemické reakce vyžaduje specifické podmínky (tlak, teplota, přítomnost katalyzátoru) uvedeme je nad šipkou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2779" y="3429000"/>
            <a:ext cx="55733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CaCO</a:t>
            </a:r>
            <a:r>
              <a:rPr lang="cs-CZ" sz="4000" b="1" baseline="-25000" dirty="0" smtClean="0"/>
              <a:t>3</a:t>
            </a:r>
            <a:r>
              <a:rPr lang="cs-CZ" sz="4000" b="1" dirty="0" smtClean="0"/>
              <a:t> ―› </a:t>
            </a:r>
            <a:r>
              <a:rPr lang="cs-CZ" sz="4000" b="1" dirty="0" err="1" smtClean="0"/>
              <a:t>CaO</a:t>
            </a:r>
            <a:r>
              <a:rPr lang="cs-CZ" sz="4000" b="1" dirty="0" smtClean="0"/>
              <a:t> + CO</a:t>
            </a:r>
            <a:r>
              <a:rPr lang="cs-CZ" sz="4000" b="1" baseline="-25000" dirty="0" smtClean="0"/>
              <a:t>2</a:t>
            </a:r>
            <a:endParaRPr lang="cs-CZ" sz="4000" b="1" baseline="-25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08104" y="3573016"/>
            <a:ext cx="37237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Reakce vyžaduje vysokou teplotu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50406" y="3342779"/>
            <a:ext cx="2728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4524308"/>
            <a:ext cx="4604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2SO</a:t>
            </a:r>
            <a:r>
              <a:rPr lang="cs-CZ" sz="4000" b="1" baseline="-25000" dirty="0" smtClean="0"/>
              <a:t>2</a:t>
            </a:r>
            <a:r>
              <a:rPr lang="cs-CZ" sz="4000" b="1" dirty="0" smtClean="0"/>
              <a:t> + O</a:t>
            </a:r>
            <a:r>
              <a:rPr lang="cs-CZ" sz="4000" b="1" baseline="-25000" dirty="0" smtClean="0"/>
              <a:t>2</a:t>
            </a:r>
            <a:r>
              <a:rPr lang="cs-CZ" sz="4000" b="1" dirty="0" smtClean="0"/>
              <a:t> ―› 2SO</a:t>
            </a:r>
            <a:r>
              <a:rPr lang="cs-CZ" sz="4000" b="1" baseline="-25000" dirty="0" smtClean="0"/>
              <a:t>3</a:t>
            </a:r>
            <a:endParaRPr lang="cs-CZ" sz="4000" b="1" baseline="-25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25916" y="4551380"/>
            <a:ext cx="40180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Reakce vyžaduje přítomnost katalyzátoru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67858" y="4351325"/>
            <a:ext cx="6832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</a:t>
            </a:r>
            <a:r>
              <a:rPr lang="cs-CZ" sz="20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2000" b="1" dirty="0" smtClean="0">
                <a:solidFill>
                  <a:srgbClr val="FF0000"/>
                </a:solidFill>
              </a:rPr>
              <a:t>O</a:t>
            </a:r>
            <a:r>
              <a:rPr lang="cs-CZ" sz="2000" b="1" baseline="-25000" dirty="0" smtClean="0">
                <a:solidFill>
                  <a:srgbClr val="FF0000"/>
                </a:solidFill>
              </a:rPr>
              <a:t>5</a:t>
            </a:r>
            <a:endParaRPr lang="cs-CZ" sz="2000" b="1" baseline="-25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5473005"/>
            <a:ext cx="9144000" cy="95410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Katalyzátor  - látka urychlující reakci, není reaktantem </a:t>
            </a:r>
          </a:p>
          <a:p>
            <a:r>
              <a:rPr lang="cs-CZ" sz="28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(v průběhu reakce se nespotřebovává)</a:t>
            </a:r>
            <a:endParaRPr lang="cs-CZ" sz="2800" b="1" dirty="0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618380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132856"/>
            <a:ext cx="8229600" cy="1600200"/>
          </a:xfrm>
        </p:spPr>
        <p:txBody>
          <a:bodyPr/>
          <a:lstStyle/>
          <a:p>
            <a:r>
              <a:rPr lang="cs-CZ" dirty="0" smtClean="0"/>
              <a:t>Procvičování učiva: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163752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5" y="201633"/>
            <a:ext cx="90364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Podle popisu zapiš chemické reakce: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4082" y="2007136"/>
            <a:ext cx="29787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S + O</a:t>
            </a:r>
            <a:r>
              <a:rPr lang="cs-CZ" sz="40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4000" b="1" dirty="0" smtClean="0">
                <a:solidFill>
                  <a:srgbClr val="FF0000"/>
                </a:solidFill>
              </a:rPr>
              <a:t> → SO</a:t>
            </a:r>
            <a:r>
              <a:rPr lang="cs-CZ" sz="40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8326" y="4279959"/>
            <a:ext cx="50977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2 H</a:t>
            </a:r>
            <a:r>
              <a:rPr lang="cs-CZ" sz="40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4000" b="1" dirty="0" smtClean="0">
                <a:solidFill>
                  <a:srgbClr val="FF0000"/>
                </a:solidFill>
              </a:rPr>
              <a:t>O</a:t>
            </a:r>
            <a:r>
              <a:rPr lang="cs-CZ" sz="40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4000" b="1" dirty="0" smtClean="0">
                <a:solidFill>
                  <a:srgbClr val="FF0000"/>
                </a:solidFill>
              </a:rPr>
              <a:t> → 2H</a:t>
            </a:r>
            <a:r>
              <a:rPr lang="cs-CZ" sz="40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4000" b="1" dirty="0" smtClean="0">
                <a:solidFill>
                  <a:srgbClr val="FF0000"/>
                </a:solidFill>
              </a:rPr>
              <a:t>O + O</a:t>
            </a:r>
            <a:r>
              <a:rPr lang="cs-CZ" sz="4000" b="1" baseline="-25000" dirty="0" smtClean="0">
                <a:solidFill>
                  <a:srgbClr val="FF0000"/>
                </a:solidFill>
              </a:rPr>
              <a:t>2</a:t>
            </a:r>
            <a:endParaRPr lang="cs-CZ" sz="4000" b="1" baseline="-25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74998" y="1879630"/>
            <a:ext cx="292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44744" y="4049126"/>
            <a:ext cx="10321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MnO</a:t>
            </a:r>
            <a:r>
              <a:rPr lang="cs-CZ" sz="2400" b="1" baseline="-25000" dirty="0" smtClean="0">
                <a:solidFill>
                  <a:srgbClr val="FF0000"/>
                </a:solidFill>
              </a:rPr>
              <a:t>2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0" y="909519"/>
            <a:ext cx="9144001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reaguje s </a:t>
            </a:r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r>
              <a:rPr lang="cs-CZ" sz="2800" b="1" baseline="-25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a vzniká SO</a:t>
            </a:r>
            <a:r>
              <a:rPr lang="cs-CZ" sz="2800" b="1" baseline="-25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2.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Reakce probíhá za zvýšené teploty 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0" y="2924944"/>
            <a:ext cx="9143999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Ze 2 molekul H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O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 vznikají 2 molekuly H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O a O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. Reakce probíhá za přítomnosti katalyzátoru MnO</a:t>
            </a:r>
            <a:r>
              <a:rPr lang="cs-CZ" sz="2800" b="1" baseline="-25000" dirty="0" smtClean="0"/>
              <a:t>2</a:t>
            </a:r>
            <a:endParaRPr lang="cs-CZ" sz="2800" b="1" baseline="-25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-1" y="5174961"/>
            <a:ext cx="9143999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NaOH</a:t>
            </a:r>
            <a:r>
              <a:rPr lang="cs-CZ" sz="2800" b="1" dirty="0" smtClean="0"/>
              <a:t> reaguje s </a:t>
            </a:r>
            <a:r>
              <a:rPr lang="cs-CZ" sz="2800" b="1" dirty="0" err="1" smtClean="0"/>
              <a:t>HCl</a:t>
            </a:r>
            <a:r>
              <a:rPr lang="cs-CZ" sz="2800" b="1" dirty="0" smtClean="0"/>
              <a:t> za vzniku </a:t>
            </a:r>
            <a:r>
              <a:rPr lang="cs-CZ" sz="2800" b="1" dirty="0" err="1" smtClean="0"/>
              <a:t>NaCl</a:t>
            </a:r>
            <a:r>
              <a:rPr lang="cs-CZ" sz="2800" b="1" dirty="0" smtClean="0"/>
              <a:t> a H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O 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8326" y="5803631"/>
            <a:ext cx="58689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rgbClr val="FF0000"/>
                </a:solidFill>
              </a:rPr>
              <a:t>NaOH</a:t>
            </a:r>
            <a:r>
              <a:rPr lang="cs-CZ" sz="4000" b="1" dirty="0" smtClean="0">
                <a:solidFill>
                  <a:srgbClr val="FF0000"/>
                </a:solidFill>
              </a:rPr>
              <a:t> + </a:t>
            </a:r>
            <a:r>
              <a:rPr lang="cs-CZ" sz="4000" b="1" dirty="0" err="1" smtClean="0">
                <a:solidFill>
                  <a:srgbClr val="FF0000"/>
                </a:solidFill>
              </a:rPr>
              <a:t>HCl</a:t>
            </a:r>
            <a:r>
              <a:rPr lang="cs-CZ" sz="4000" b="1" dirty="0" smtClean="0">
                <a:solidFill>
                  <a:srgbClr val="FF0000"/>
                </a:solidFill>
              </a:rPr>
              <a:t> → </a:t>
            </a:r>
            <a:r>
              <a:rPr lang="cs-CZ" sz="4000" b="1" dirty="0" err="1" smtClean="0">
                <a:solidFill>
                  <a:srgbClr val="FF0000"/>
                </a:solidFill>
              </a:rPr>
              <a:t>NaCl</a:t>
            </a:r>
            <a:r>
              <a:rPr lang="cs-CZ" sz="4000" b="1" dirty="0" smtClean="0">
                <a:solidFill>
                  <a:srgbClr val="FF0000"/>
                </a:solidFill>
              </a:rPr>
              <a:t> + H</a:t>
            </a:r>
            <a:r>
              <a:rPr lang="cs-CZ" sz="40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4000" b="1" dirty="0" smtClean="0">
                <a:solidFill>
                  <a:srgbClr val="FF0000"/>
                </a:solidFill>
              </a:rPr>
              <a:t>O 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243867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10" grpId="0" animBg="1"/>
      <p:bldP spid="13" grpId="0" animBg="1"/>
      <p:bldP spid="15" grpId="0" animBg="1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26266" y="1821984"/>
            <a:ext cx="90730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</a:t>
            </a:r>
            <a:r>
              <a:rPr lang="cs-CZ" dirty="0" smtClean="0"/>
              <a:t>office.microsoft.com/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26266" y="1458800"/>
            <a:ext cx="11528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Ilustrace: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266" y="681510"/>
            <a:ext cx="9476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r>
              <a:rPr lang="cs-CZ" dirty="0" smtClean="0"/>
              <a:t>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579024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232</TotalTime>
  <Words>384</Words>
  <Application>Microsoft Office PowerPoint</Application>
  <PresentationFormat>Předvádění na obrazovce (4:3)</PresentationFormat>
  <Paragraphs>77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Aspekt</vt:lpstr>
      <vt:lpstr>Exekutivní</vt:lpstr>
      <vt:lpstr>Prezentace aplikace PowerPoint</vt:lpstr>
      <vt:lpstr>Prezentace aplikace PowerPoint</vt:lpstr>
      <vt:lpstr>Chemické reakce</vt:lpstr>
      <vt:lpstr>Prezentace aplikace PowerPoint</vt:lpstr>
      <vt:lpstr>Prezentace aplikace PowerPoint</vt:lpstr>
      <vt:lpstr>Prezentace aplikace PowerPoint</vt:lpstr>
      <vt:lpstr>Procvičování učiva: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Chemické reakce</dc:title>
  <dc:creator>ZS SLOVAN Zezulová</dc:creator>
  <cp:lastModifiedBy>ZS SLOVAN Zezulová</cp:lastModifiedBy>
  <cp:revision>29</cp:revision>
  <dcterms:created xsi:type="dcterms:W3CDTF">2011-12-28T16:11:22Z</dcterms:created>
  <dcterms:modified xsi:type="dcterms:W3CDTF">2012-05-24T18:58:40Z</dcterms:modified>
</cp:coreProperties>
</file>