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5"/>
  </p:notesMasterIdLst>
  <p:sldIdLst>
    <p:sldId id="256" r:id="rId2"/>
    <p:sldId id="264" r:id="rId3"/>
    <p:sldId id="275" r:id="rId4"/>
    <p:sldId id="265" r:id="rId5"/>
    <p:sldId id="266" r:id="rId6"/>
    <p:sldId id="267" r:id="rId7"/>
    <p:sldId id="268" r:id="rId8"/>
    <p:sldId id="276" r:id="rId9"/>
    <p:sldId id="269" r:id="rId10"/>
    <p:sldId id="274" r:id="rId11"/>
    <p:sldId id="277" r:id="rId12"/>
    <p:sldId id="278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3250" autoAdjust="0"/>
  </p:normalViewPr>
  <p:slideViewPr>
    <p:cSldViewPr>
      <p:cViewPr varScale="1">
        <p:scale>
          <a:sx n="65" d="100"/>
          <a:sy n="65" d="100"/>
        </p:scale>
        <p:origin x="-130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200" baseline="0" dirty="0" smtClean="0"/>
            <a:t>VY_32_INOVACE_16_ČS_MÍSTO, KDE ŽIJEME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a Mateřská škola Halže,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PLZEŇSKÝ KRAJ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2C90433-5833-4FBB-B44D-19162BCCA373}">
      <dgm:prSet custT="1"/>
      <dgm:spPr/>
      <dgm:t>
        <a:bodyPr/>
        <a:lstStyle/>
        <a:p>
          <a:pPr algn="l" rtl="0"/>
          <a:r>
            <a:rPr lang="cs-CZ" sz="2000" dirty="0"/>
            <a:t>                         </a:t>
          </a:r>
          <a:r>
            <a:rPr lang="cs-CZ" sz="1800" dirty="0"/>
            <a:t>příspěvková organizace</a:t>
          </a:r>
          <a:endParaRPr lang="cs-CZ" sz="2000" dirty="0"/>
        </a:p>
      </dgm:t>
    </dgm:pt>
    <dgm:pt modelId="{FE263347-0334-4678-A4E1-694A34352365}" type="parTrans" cxnId="{44F76B10-125B-49BC-B31D-2D21480A6EC6}">
      <dgm:prSet/>
      <dgm:spPr/>
      <dgm:t>
        <a:bodyPr/>
        <a:lstStyle/>
        <a:p>
          <a:endParaRPr lang="cs-CZ"/>
        </a:p>
      </dgm:t>
    </dgm:pt>
    <dgm:pt modelId="{85A51028-DDCB-4FE7-B282-F905D135B24A}" type="sibTrans" cxnId="{44F76B10-125B-49BC-B31D-2D21480A6EC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Pavla Dokoupilová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 custLinFactNeighborX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97" custLinFactNeighborY="1829"/>
      <dgm:spPr/>
      <dgm:t>
        <a:bodyPr/>
        <a:lstStyle/>
        <a:p>
          <a:endParaRPr lang="cs-CZ"/>
        </a:p>
      </dgm:t>
    </dgm:pt>
    <dgm:pt modelId="{4F6CFBA2-9153-4703-BA77-A719B4C5992C}" type="pres">
      <dgm:prSet presAssocID="{B2C90433-5833-4FBB-B44D-19162BCCA373}" presName="vertSpace2" presStyleLbl="node1" presStyleIdx="0" presStyleCnt="6"/>
      <dgm:spPr/>
    </dgm:pt>
    <dgm:pt modelId="{14A8BC0B-DAF3-4FCE-8B99-89DA11DD994F}" type="pres">
      <dgm:prSet presAssocID="{B2C90433-5833-4FBB-B44D-19162BCCA373}" presName="circle2" presStyleLbl="node1" presStyleIdx="1" presStyleCnt="6"/>
      <dgm:spPr/>
      <dgm:t>
        <a:bodyPr/>
        <a:lstStyle/>
        <a:p>
          <a:endParaRPr lang="cs-CZ"/>
        </a:p>
      </dgm:t>
    </dgm:pt>
    <dgm:pt modelId="{D9392410-2770-4347-933B-60A9F6903FBE}" type="pres">
      <dgm:prSet presAssocID="{B2C90433-5833-4FBB-B44D-19162BCCA373}" presName="rect2" presStyleLbl="alignAcc1" presStyleIdx="1" presStyleCnt="6"/>
      <dgm:spPr/>
      <dgm:t>
        <a:bodyPr/>
        <a:lstStyle/>
        <a:p>
          <a:endParaRPr lang="cs-CZ"/>
        </a:p>
      </dgm:t>
    </dgm:pt>
    <dgm:pt modelId="{09EDFEAC-03A2-463C-9AF0-B3BDF8DF2AE1}" type="pres">
      <dgm:prSet presAssocID="{D1B46980-6531-4606-95E6-44980827E919}" presName="vertSpace3" presStyleLbl="node1" presStyleIdx="1" presStyleCnt="6"/>
      <dgm:spPr/>
    </dgm:pt>
    <dgm:pt modelId="{7CF15BB8-F72E-45BD-9712-5ED6653D95D5}" type="pres">
      <dgm:prSet presAssocID="{D1B46980-6531-4606-95E6-44980827E919}" presName="circle3" presStyleLbl="node1" presStyleIdx="2" presStyleCnt="6" custLinFactNeighborX="-2221" custLinFactNeighborY="-4429"/>
      <dgm:spPr/>
    </dgm:pt>
    <dgm:pt modelId="{5F013748-4A2A-480C-96C5-0CD231CBE889}" type="pres">
      <dgm:prSet presAssocID="{D1B46980-6531-4606-95E6-44980827E919}" presName="rect3" presStyleLbl="alignAcc1" presStyleIdx="2" presStyleCnt="6"/>
      <dgm:spPr/>
      <dgm:t>
        <a:bodyPr/>
        <a:lstStyle/>
        <a:p>
          <a:endParaRPr lang="cs-CZ"/>
        </a:p>
      </dgm:t>
    </dgm:pt>
    <dgm:pt modelId="{4E9C25AC-9260-44B9-B073-F9B14E98DB74}" type="pres">
      <dgm:prSet presAssocID="{B651F6E3-6281-48DB-9319-2AEAFDAE7572}" presName="vertSpace4" presStyleLbl="node1" presStyleIdx="2" presStyleCnt="6"/>
      <dgm:spPr/>
    </dgm:pt>
    <dgm:pt modelId="{C9A5F600-7420-4D42-9687-33E03BDF265C}" type="pres">
      <dgm:prSet presAssocID="{B651F6E3-6281-48DB-9319-2AEAFDAE7572}" presName="circle4" presStyleLbl="node1" presStyleIdx="3" presStyleCnt="6"/>
      <dgm:spPr/>
    </dgm:pt>
    <dgm:pt modelId="{3AA16991-9ECE-445A-A70C-A94F691C7006}" type="pres">
      <dgm:prSet presAssocID="{B651F6E3-6281-48DB-9319-2AEAFDAE7572}" presName="rect4" presStyleLbl="alignAcc1" presStyleIdx="3" presStyleCnt="6"/>
      <dgm:spPr/>
      <dgm:t>
        <a:bodyPr/>
        <a:lstStyle/>
        <a:p>
          <a:endParaRPr lang="cs-CZ"/>
        </a:p>
      </dgm:t>
    </dgm:pt>
    <dgm:pt modelId="{DD3786C8-B436-4B50-9608-196999D0516C}" type="pres">
      <dgm:prSet presAssocID="{D8197B8C-B260-4A16-BDF4-0947B075E274}" presName="vertSpace5" presStyleLbl="node1" presStyleIdx="3" presStyleCnt="6"/>
      <dgm:spPr/>
    </dgm:pt>
    <dgm:pt modelId="{F8FC9227-4FB5-4957-BB25-93061D0C28FB}" type="pres">
      <dgm:prSet presAssocID="{D8197B8C-B260-4A16-BDF4-0947B075E274}" presName="circle5" presStyleLbl="node1" presStyleIdx="4" presStyleCnt="6"/>
      <dgm:spPr/>
    </dgm:pt>
    <dgm:pt modelId="{CA38FC10-2C5A-4897-8271-E6B0CE1D6BB0}" type="pres">
      <dgm:prSet presAssocID="{D8197B8C-B260-4A16-BDF4-0947B075E274}" presName="rect5" presStyleLbl="alignAcc1" presStyleIdx="4" presStyleCnt="6"/>
      <dgm:spPr/>
      <dgm:t>
        <a:bodyPr/>
        <a:lstStyle/>
        <a:p>
          <a:endParaRPr lang="cs-CZ"/>
        </a:p>
      </dgm:t>
    </dgm:pt>
    <dgm:pt modelId="{31B89C0F-C23D-4A3E-8A0B-BECE90065C6E}" type="pres">
      <dgm:prSet presAssocID="{4C35D32F-0EAB-4CD7-82EE-45574DC2A586}" presName="vertSpace6" presStyleLbl="node1" presStyleIdx="4" presStyleCnt="6"/>
      <dgm:spPr/>
    </dgm:pt>
    <dgm:pt modelId="{5D5757ED-2392-418D-A431-E9244F111100}" type="pres">
      <dgm:prSet presAssocID="{4C35D32F-0EAB-4CD7-82EE-45574DC2A586}" presName="circle6" presStyleLbl="node1" presStyleIdx="5" presStyleCnt="6"/>
      <dgm:spPr/>
    </dgm:pt>
    <dgm:pt modelId="{3C37292F-5271-4C3A-A997-20B5C1B6872D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6A7B9D-E3A6-4D41-8CDA-DEA199065E9E}" type="pres">
      <dgm:prSet presAssocID="{B2C90433-5833-4FBB-B44D-19162BCCA373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E5CC36-9736-4704-B22E-2D7944A0BBD1}" type="pres">
      <dgm:prSet presAssocID="{D1B46980-6531-4606-95E6-44980827E91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DB4571-421D-4058-AAB5-064D170F22B0}" type="pres">
      <dgm:prSet presAssocID="{B651F6E3-6281-48DB-9319-2AEAFDAE7572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D4614E-3F74-4EC4-B359-7FB1B8348A94}" type="pres">
      <dgm:prSet presAssocID="{D8197B8C-B260-4A16-BDF4-0947B075E274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616B6F-1171-4D86-B1AD-21F3C76E9237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3913B6-08E4-45A0-957A-F7EFDA74B2EC}" type="presOf" srcId="{D1D4F407-5343-4D3F-B5B9-D407B03CAEB4}" destId="{D005CE8C-CC26-4C3E-AC11-E15060ECD759}" srcOrd="0" destOrd="0" presId="urn:microsoft.com/office/officeart/2005/8/layout/target3"/>
    <dgm:cxn modelId="{44F76B10-125B-49BC-B31D-2D21480A6EC6}" srcId="{757F3AB3-0718-4624-B441-E567A8F0AB56}" destId="{B2C90433-5833-4FBB-B44D-19162BCCA373}" srcOrd="1" destOrd="0" parTransId="{FE263347-0334-4678-A4E1-694A34352365}" sibTransId="{85A51028-DDCB-4FE7-B282-F905D135B24A}"/>
    <dgm:cxn modelId="{2EA6DC0F-9190-4E41-A31E-D5A56A300E9C}" type="presOf" srcId="{B2C90433-5833-4FBB-B44D-19162BCCA373}" destId="{526A7B9D-E3A6-4D41-8CDA-DEA199065E9E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12F733B-4BA4-466D-9998-E6323F5CA074}" type="presOf" srcId="{D1B46980-6531-4606-95E6-44980827E919}" destId="{5F013748-4A2A-480C-96C5-0CD231CBE889}" srcOrd="0" destOrd="0" presId="urn:microsoft.com/office/officeart/2005/8/layout/target3"/>
    <dgm:cxn modelId="{08445F60-E30A-4A7F-9BD5-F50AA6558E82}" type="presOf" srcId="{D8197B8C-B260-4A16-BDF4-0947B075E274}" destId="{12D4614E-3F74-4EC4-B359-7FB1B8348A94}" srcOrd="1" destOrd="0" presId="urn:microsoft.com/office/officeart/2005/8/layout/target3"/>
    <dgm:cxn modelId="{DF5AEABA-FF75-48C9-943F-39553BBE3DFE}" type="presOf" srcId="{B651F6E3-6281-48DB-9319-2AEAFDAE7572}" destId="{64DB4571-421D-4058-AAB5-064D170F22B0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AEC10B1B-31EC-4FBA-B270-9FFF9F32F283}" type="presOf" srcId="{D1B46980-6531-4606-95E6-44980827E919}" destId="{37E5CC36-9736-4704-B22E-2D7944A0BBD1}" srcOrd="1" destOrd="0" presId="urn:microsoft.com/office/officeart/2005/8/layout/target3"/>
    <dgm:cxn modelId="{E2ACA40C-B71F-4C29-9785-5E05F6DEA534}" type="presOf" srcId="{D8197B8C-B260-4A16-BDF4-0947B075E274}" destId="{CA38FC10-2C5A-4897-8271-E6B0CE1D6BB0}" srcOrd="0" destOrd="0" presId="urn:microsoft.com/office/officeart/2005/8/layout/target3"/>
    <dgm:cxn modelId="{B78BE8FD-2275-453D-8FC9-393BA3A674C0}" type="presOf" srcId="{B651F6E3-6281-48DB-9319-2AEAFDAE7572}" destId="{3AA16991-9ECE-445A-A70C-A94F691C7006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E7242F9-DEC2-4B75-AB16-F8AA2EF8CB25}" type="presOf" srcId="{4C35D32F-0EAB-4CD7-82EE-45574DC2A586}" destId="{3C37292F-5271-4C3A-A997-20B5C1B6872D}" srcOrd="0" destOrd="0" presId="urn:microsoft.com/office/officeart/2005/8/layout/target3"/>
    <dgm:cxn modelId="{33AF5927-56E0-478A-8784-76ED5CB49871}" type="presOf" srcId="{4C35D32F-0EAB-4CD7-82EE-45574DC2A586}" destId="{69616B6F-1171-4D86-B1AD-21F3C76E9237}" srcOrd="1" destOrd="0" presId="urn:microsoft.com/office/officeart/2005/8/layout/target3"/>
    <dgm:cxn modelId="{100F29D4-3697-427F-A53B-E291CCD20CFE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7182E054-C7C5-41E6-AFB8-76FEB30C9C7F}" type="presOf" srcId="{B2C90433-5833-4FBB-B44D-19162BCCA373}" destId="{D9392410-2770-4347-933B-60A9F6903FBE}" srcOrd="0" destOrd="0" presId="urn:microsoft.com/office/officeart/2005/8/layout/target3"/>
    <dgm:cxn modelId="{BA783F27-8B91-4F52-9A32-759AE6797265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AE9081F6-02AB-4468-A840-7268932293F1}" type="presParOf" srcId="{333A1088-737F-45CB-B68E-254E46348037}" destId="{F5ABB229-8D3B-4694-996A-96F23CF14429}" srcOrd="0" destOrd="0" presId="urn:microsoft.com/office/officeart/2005/8/layout/target3"/>
    <dgm:cxn modelId="{CADD8F87-8E36-44D3-AEB7-2886614A4905}" type="presParOf" srcId="{333A1088-737F-45CB-B68E-254E46348037}" destId="{F41139FD-01EE-4571-8B17-4FB00FC51163}" srcOrd="1" destOrd="0" presId="urn:microsoft.com/office/officeart/2005/8/layout/target3"/>
    <dgm:cxn modelId="{1325419E-CF8E-4174-A93A-F807452C5F20}" type="presParOf" srcId="{333A1088-737F-45CB-B68E-254E46348037}" destId="{D005CE8C-CC26-4C3E-AC11-E15060ECD759}" srcOrd="2" destOrd="0" presId="urn:microsoft.com/office/officeart/2005/8/layout/target3"/>
    <dgm:cxn modelId="{98A8091D-9301-49DC-9100-143D0077999E}" type="presParOf" srcId="{333A1088-737F-45CB-B68E-254E46348037}" destId="{4F6CFBA2-9153-4703-BA77-A719B4C5992C}" srcOrd="3" destOrd="0" presId="urn:microsoft.com/office/officeart/2005/8/layout/target3"/>
    <dgm:cxn modelId="{BAEC510E-412A-4ECC-92C9-6BECC1E56607}" type="presParOf" srcId="{333A1088-737F-45CB-B68E-254E46348037}" destId="{14A8BC0B-DAF3-4FCE-8B99-89DA11DD994F}" srcOrd="4" destOrd="0" presId="urn:microsoft.com/office/officeart/2005/8/layout/target3"/>
    <dgm:cxn modelId="{04BD7C77-FCE5-4950-A2BE-549110E947BD}" type="presParOf" srcId="{333A1088-737F-45CB-B68E-254E46348037}" destId="{D9392410-2770-4347-933B-60A9F6903FBE}" srcOrd="5" destOrd="0" presId="urn:microsoft.com/office/officeart/2005/8/layout/target3"/>
    <dgm:cxn modelId="{8E4FF673-DDF8-44E6-A991-8BBA11242368}" type="presParOf" srcId="{333A1088-737F-45CB-B68E-254E46348037}" destId="{09EDFEAC-03A2-463C-9AF0-B3BDF8DF2AE1}" srcOrd="6" destOrd="0" presId="urn:microsoft.com/office/officeart/2005/8/layout/target3"/>
    <dgm:cxn modelId="{9D1B8614-B1F7-4676-BB44-2B850235D34E}" type="presParOf" srcId="{333A1088-737F-45CB-B68E-254E46348037}" destId="{7CF15BB8-F72E-45BD-9712-5ED6653D95D5}" srcOrd="7" destOrd="0" presId="urn:microsoft.com/office/officeart/2005/8/layout/target3"/>
    <dgm:cxn modelId="{26307E76-DCE5-4719-9D9E-6BC16C1A8961}" type="presParOf" srcId="{333A1088-737F-45CB-B68E-254E46348037}" destId="{5F013748-4A2A-480C-96C5-0CD231CBE889}" srcOrd="8" destOrd="0" presId="urn:microsoft.com/office/officeart/2005/8/layout/target3"/>
    <dgm:cxn modelId="{C506C0DE-AC81-4B5B-A456-0FAD2E9C060D}" type="presParOf" srcId="{333A1088-737F-45CB-B68E-254E46348037}" destId="{4E9C25AC-9260-44B9-B073-F9B14E98DB74}" srcOrd="9" destOrd="0" presId="urn:microsoft.com/office/officeart/2005/8/layout/target3"/>
    <dgm:cxn modelId="{A1E20E19-EC68-4F3F-AC47-29E8E8018C7E}" type="presParOf" srcId="{333A1088-737F-45CB-B68E-254E46348037}" destId="{C9A5F600-7420-4D42-9687-33E03BDF265C}" srcOrd="10" destOrd="0" presId="urn:microsoft.com/office/officeart/2005/8/layout/target3"/>
    <dgm:cxn modelId="{F589EC24-8D0A-4B59-9F2E-1EC6F8DDB13C}" type="presParOf" srcId="{333A1088-737F-45CB-B68E-254E46348037}" destId="{3AA16991-9ECE-445A-A70C-A94F691C7006}" srcOrd="11" destOrd="0" presId="urn:microsoft.com/office/officeart/2005/8/layout/target3"/>
    <dgm:cxn modelId="{D30BBEA7-A5D1-4C2C-9D42-7AF44E2B915F}" type="presParOf" srcId="{333A1088-737F-45CB-B68E-254E46348037}" destId="{DD3786C8-B436-4B50-9608-196999D0516C}" srcOrd="12" destOrd="0" presId="urn:microsoft.com/office/officeart/2005/8/layout/target3"/>
    <dgm:cxn modelId="{EF0CF145-7F72-4A71-89CE-DDD94EBCD16D}" type="presParOf" srcId="{333A1088-737F-45CB-B68E-254E46348037}" destId="{F8FC9227-4FB5-4957-BB25-93061D0C28FB}" srcOrd="13" destOrd="0" presId="urn:microsoft.com/office/officeart/2005/8/layout/target3"/>
    <dgm:cxn modelId="{81ECCD5E-C4FF-4F2D-AFE5-4C87FBA33777}" type="presParOf" srcId="{333A1088-737F-45CB-B68E-254E46348037}" destId="{CA38FC10-2C5A-4897-8271-E6B0CE1D6BB0}" srcOrd="14" destOrd="0" presId="urn:microsoft.com/office/officeart/2005/8/layout/target3"/>
    <dgm:cxn modelId="{FA18F3A6-F23D-4471-903A-21483681E6F2}" type="presParOf" srcId="{333A1088-737F-45CB-B68E-254E46348037}" destId="{31B89C0F-C23D-4A3E-8A0B-BECE90065C6E}" srcOrd="15" destOrd="0" presId="urn:microsoft.com/office/officeart/2005/8/layout/target3"/>
    <dgm:cxn modelId="{E0B859EC-C44B-47C2-82FB-81D1864E0EC2}" type="presParOf" srcId="{333A1088-737F-45CB-B68E-254E46348037}" destId="{5D5757ED-2392-418D-A431-E9244F111100}" srcOrd="16" destOrd="0" presId="urn:microsoft.com/office/officeart/2005/8/layout/target3"/>
    <dgm:cxn modelId="{2B8BCCA4-1C78-4C23-AF81-3C9EC01AC436}" type="presParOf" srcId="{333A1088-737F-45CB-B68E-254E46348037}" destId="{3C37292F-5271-4C3A-A997-20B5C1B6872D}" srcOrd="17" destOrd="0" presId="urn:microsoft.com/office/officeart/2005/8/layout/target3"/>
    <dgm:cxn modelId="{E193E4FF-EAD0-4DDA-B485-A90199FA8DF2}" type="presParOf" srcId="{333A1088-737F-45CB-B68E-254E46348037}" destId="{AED2198E-93D5-4001-81B4-73124B309672}" srcOrd="18" destOrd="0" presId="urn:microsoft.com/office/officeart/2005/8/layout/target3"/>
    <dgm:cxn modelId="{9DED3AC4-2951-4309-B233-1FED05D906C3}" type="presParOf" srcId="{333A1088-737F-45CB-B68E-254E46348037}" destId="{526A7B9D-E3A6-4D41-8CDA-DEA199065E9E}" srcOrd="19" destOrd="0" presId="urn:microsoft.com/office/officeart/2005/8/layout/target3"/>
    <dgm:cxn modelId="{7366B740-D744-41BD-B364-E76D5B6C9A2A}" type="presParOf" srcId="{333A1088-737F-45CB-B68E-254E46348037}" destId="{37E5CC36-9736-4704-B22E-2D7944A0BBD1}" srcOrd="20" destOrd="0" presId="urn:microsoft.com/office/officeart/2005/8/layout/target3"/>
    <dgm:cxn modelId="{E8545C4A-5FC1-4F73-9B89-E81967F6B0FE}" type="presParOf" srcId="{333A1088-737F-45CB-B68E-254E46348037}" destId="{64DB4571-421D-4058-AAB5-064D170F22B0}" srcOrd="21" destOrd="0" presId="urn:microsoft.com/office/officeart/2005/8/layout/target3"/>
    <dgm:cxn modelId="{6829F5BE-FDE2-40DD-9305-4C80C0254774}" type="presParOf" srcId="{333A1088-737F-45CB-B68E-254E46348037}" destId="{12D4614E-3F74-4EC4-B359-7FB1B8348A94}" srcOrd="22" destOrd="0" presId="urn:microsoft.com/office/officeart/2005/8/layout/target3"/>
    <dgm:cxn modelId="{7BC0CB3F-DDDE-4DD6-947E-08931DDB9846}" type="presParOf" srcId="{333A1088-737F-45CB-B68E-254E46348037}" destId="{69616B6F-1171-4D86-B1AD-21F3C76E923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156" y="0"/>
          <a:ext cx="2604135" cy="260413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2067" y="0"/>
          <a:ext cx="5150802" cy="26041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Základní škola a Mateřská škola Halže,</a:t>
          </a:r>
          <a:endParaRPr lang="cs-CZ" sz="2000" kern="1200" dirty="0"/>
        </a:p>
      </dsp:txBody>
      <dsp:txXfrm>
        <a:off x="1302067" y="0"/>
        <a:ext cx="5150802" cy="325517"/>
      </dsp:txXfrm>
    </dsp:sp>
    <dsp:sp modelId="{14A8BC0B-DAF3-4FCE-8B99-89DA11DD994F}">
      <dsp:nvSpPr>
        <dsp:cNvPr id="0" name=""/>
        <dsp:cNvSpPr/>
      </dsp:nvSpPr>
      <dsp:spPr>
        <a:xfrm>
          <a:off x="227862" y="325517"/>
          <a:ext cx="2148410" cy="21484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9392410-2770-4347-933B-60A9F6903FBE}">
      <dsp:nvSpPr>
        <dsp:cNvPr id="0" name=""/>
        <dsp:cNvSpPr/>
      </dsp:nvSpPr>
      <dsp:spPr>
        <a:xfrm>
          <a:off x="1302067" y="325517"/>
          <a:ext cx="5150802" cy="21484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                         </a:t>
          </a:r>
          <a:r>
            <a:rPr lang="cs-CZ" sz="1800" kern="1200" dirty="0"/>
            <a:t>příspěvková organizace</a:t>
          </a:r>
          <a:endParaRPr lang="cs-CZ" sz="2000" kern="1200" dirty="0"/>
        </a:p>
      </dsp:txBody>
      <dsp:txXfrm>
        <a:off x="1302067" y="325517"/>
        <a:ext cx="5150802" cy="325517"/>
      </dsp:txXfrm>
    </dsp:sp>
    <dsp:sp modelId="{7CF15BB8-F72E-45BD-9712-5ED6653D95D5}">
      <dsp:nvSpPr>
        <dsp:cNvPr id="0" name=""/>
        <dsp:cNvSpPr/>
      </dsp:nvSpPr>
      <dsp:spPr>
        <a:xfrm>
          <a:off x="418129" y="576066"/>
          <a:ext cx="1692686" cy="16926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013748-4A2A-480C-96C5-0CD231CBE889}">
      <dsp:nvSpPr>
        <dsp:cNvPr id="0" name=""/>
        <dsp:cNvSpPr/>
      </dsp:nvSpPr>
      <dsp:spPr>
        <a:xfrm>
          <a:off x="1302067" y="651035"/>
          <a:ext cx="5150802" cy="1692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Pavla Dokoupilová</a:t>
          </a:r>
          <a:endParaRPr lang="cs-CZ" sz="2000" kern="1200" dirty="0"/>
        </a:p>
      </dsp:txBody>
      <dsp:txXfrm>
        <a:off x="1302067" y="651035"/>
        <a:ext cx="5150802" cy="325515"/>
      </dsp:txXfrm>
    </dsp:sp>
    <dsp:sp modelId="{C9A5F600-7420-4D42-9687-33E03BDF265C}">
      <dsp:nvSpPr>
        <dsp:cNvPr id="0" name=""/>
        <dsp:cNvSpPr/>
      </dsp:nvSpPr>
      <dsp:spPr>
        <a:xfrm>
          <a:off x="683585" y="976550"/>
          <a:ext cx="1236964" cy="12369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AA16991-9ECE-445A-A70C-A94F691C7006}">
      <dsp:nvSpPr>
        <dsp:cNvPr id="0" name=""/>
        <dsp:cNvSpPr/>
      </dsp:nvSpPr>
      <dsp:spPr>
        <a:xfrm>
          <a:off x="1302067" y="976550"/>
          <a:ext cx="5150802" cy="12369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200" kern="1200" baseline="0" dirty="0" smtClean="0"/>
            <a:t>VY_32_INOVACE_16_ČS_MÍSTO, KDE ŽIJEME</a:t>
          </a:r>
          <a:endParaRPr lang="cs-CZ" sz="1200" kern="1200" dirty="0"/>
        </a:p>
      </dsp:txBody>
      <dsp:txXfrm>
        <a:off x="1302067" y="976550"/>
        <a:ext cx="5150802" cy="325517"/>
      </dsp:txXfrm>
    </dsp:sp>
    <dsp:sp modelId="{F8FC9227-4FB5-4957-BB25-93061D0C28FB}">
      <dsp:nvSpPr>
        <dsp:cNvPr id="0" name=""/>
        <dsp:cNvSpPr/>
      </dsp:nvSpPr>
      <dsp:spPr>
        <a:xfrm>
          <a:off x="911447" y="1302068"/>
          <a:ext cx="781239" cy="781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38FC10-2C5A-4897-8271-E6B0CE1D6BB0}">
      <dsp:nvSpPr>
        <dsp:cNvPr id="0" name=""/>
        <dsp:cNvSpPr/>
      </dsp:nvSpPr>
      <dsp:spPr>
        <a:xfrm>
          <a:off x="1302067" y="1302068"/>
          <a:ext cx="5150802" cy="781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PLZEŇSKÝ KRAJ</a:t>
          </a:r>
          <a:endParaRPr lang="cs-CZ" sz="2000" kern="1200" dirty="0"/>
        </a:p>
      </dsp:txBody>
      <dsp:txXfrm>
        <a:off x="1302067" y="1302068"/>
        <a:ext cx="5150802" cy="325517"/>
      </dsp:txXfrm>
    </dsp:sp>
    <dsp:sp modelId="{5D5757ED-2392-418D-A431-E9244F111100}">
      <dsp:nvSpPr>
        <dsp:cNvPr id="0" name=""/>
        <dsp:cNvSpPr/>
      </dsp:nvSpPr>
      <dsp:spPr>
        <a:xfrm>
          <a:off x="1139309" y="1627586"/>
          <a:ext cx="325515" cy="3255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C37292F-5271-4C3A-A997-20B5C1B6872D}">
      <dsp:nvSpPr>
        <dsp:cNvPr id="0" name=""/>
        <dsp:cNvSpPr/>
      </dsp:nvSpPr>
      <dsp:spPr>
        <a:xfrm>
          <a:off x="1302067" y="1627586"/>
          <a:ext cx="5150802" cy="3255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1302067" y="1627586"/>
        <a:ext cx="5150802" cy="3255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63893E-6172-4037-82B9-2D2D93F82C5A}" type="datetimeFigureOut">
              <a:rPr lang="cs-CZ" smtClean="0"/>
              <a:t>21.9.2013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8B31E-43B3-4575-86CE-A4C013E6F7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086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8B31E-43B3-4575-86CE-A4C013E6F7B0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654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152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503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633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927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21.9.2013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8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21.9.2013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763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21.9.2013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582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506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407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693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708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7BFFD5-02BA-4523-96F6-4F02B163D0E7}" type="datetimeFigureOut">
              <a:rPr lang="cs-CZ" smtClean="0"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255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9/9a/Motiva%C4%8Dn%C3%AD-foto-%C4%8Certovo-jezero.jpg" TargetMode="External"/><Relationship Id="rId13" Type="http://schemas.openxmlformats.org/officeDocument/2006/relationships/hyperlink" Target="http://i00.i.aliimg.com/img/pb/197/797/378/378797197_828.jpg" TargetMode="External"/><Relationship Id="rId18" Type="http://schemas.openxmlformats.org/officeDocument/2006/relationships/hyperlink" Target="http://upload.wikimedia.org/wikipedia/commons/e/ed/Doma%C5%BElice_(CZE)_-_central_square.jpg" TargetMode="External"/><Relationship Id="rId3" Type="http://schemas.openxmlformats.org/officeDocument/2006/relationships/hyperlink" Target="http://www.kompas.estranky.cz/img/picture/2556/CR-mapa-kraju.jpg" TargetMode="External"/><Relationship Id="rId21" Type="http://schemas.openxmlformats.org/officeDocument/2006/relationships/hyperlink" Target="http://opi.sfzp.cz/images/mapa_CZ.jpg" TargetMode="External"/><Relationship Id="rId7" Type="http://schemas.openxmlformats.org/officeDocument/2006/relationships/hyperlink" Target="http://b.wz.cz/photo800600/j/jana-kadlecova-2011-12_xf_cz/313/ceska-republika.jpg" TargetMode="External"/><Relationship Id="rId12" Type="http://schemas.openxmlformats.org/officeDocument/2006/relationships/hyperlink" Target="http://ucebnice3.enviregion.cz/userFiles/prumysl-a-tezba/keramika_1.jpg" TargetMode="External"/><Relationship Id="rId17" Type="http://schemas.openxmlformats.org/officeDocument/2006/relationships/hyperlink" Target="http://medialib.netface.cz/.mmladez.cz/w/w/w/soubory/obrazky/mesta/tachov.jpg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www.sec-lighting.eu/images/product/product_o_241_4183_tracklux-aplik2.jpg" TargetMode="External"/><Relationship Id="rId20" Type="http://schemas.openxmlformats.org/officeDocument/2006/relationships/hyperlink" Target="http://files.zemepisar.webnode.sk/system_preview_detail_200000061-be89cbf83a-public/Plze%C5%88sk%C3%BD%20kraj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9/Panoramatick%C3%BD_z%C3%A1b%C4%9Br_%C4%8Cern%C3%A9ho_jezera.jpg" TargetMode="External"/><Relationship Id="rId11" Type="http://schemas.openxmlformats.org/officeDocument/2006/relationships/hyperlink" Target="http://www.unimin.com/images/minerals/kaolin_lrg.jpg" TargetMode="External"/><Relationship Id="rId5" Type="http://schemas.openxmlformats.org/officeDocument/2006/relationships/hyperlink" Target="http://www.hrady-zamky.cz/hrad-svihov/hrad-svihov.jpg" TargetMode="External"/><Relationship Id="rId15" Type="http://schemas.openxmlformats.org/officeDocument/2006/relationships/hyperlink" Target="http://departments.fsv.cvut.cz/k135/wwwold/webkurzy/mikro/foto/sedimenty/organogenni/vapenec/obr.1b.jpg" TargetMode="External"/><Relationship Id="rId10" Type="http://schemas.openxmlformats.org/officeDocument/2006/relationships/hyperlink" Target="http://img.cas.sk/img/12/title/513271-img-klincek-karafiat-hrebicek-crop.jpg" TargetMode="External"/><Relationship Id="rId19" Type="http://schemas.openxmlformats.org/officeDocument/2006/relationships/hyperlink" Target="http://upload.wikimedia.org/wikipedia/commons/0/0b/P8238365_Kostel_sv._Bartolom%C4%9Bje.jpg" TargetMode="External"/><Relationship Id="rId4" Type="http://schemas.openxmlformats.org/officeDocument/2006/relationships/hyperlink" Target="http://www.hauner.cz/GC2JD9H/reky-plzenska.png" TargetMode="External"/><Relationship Id="rId9" Type="http://schemas.openxmlformats.org/officeDocument/2006/relationships/hyperlink" Target="http://www.hracholusky.com/kemp/img/intro-big.jpg" TargetMode="External"/><Relationship Id="rId14" Type="http://schemas.openxmlformats.org/officeDocument/2006/relationships/hyperlink" Target="http://www.abcservice.cz/img_sortiment/sor_1390.jpg" TargetMode="External"/><Relationship Id="rId22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99124190"/>
              </p:ext>
            </p:extLst>
          </p:nvPr>
        </p:nvGraphicFramePr>
        <p:xfrm>
          <a:off x="1345565" y="764704"/>
          <a:ext cx="6452870" cy="26041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4221088"/>
            <a:ext cx="6440760" cy="14177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221088"/>
            <a:ext cx="623887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54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Anotace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Prezentace je určena žákům 4. nebo 5. ročníku.</a:t>
            </a:r>
          </a:p>
          <a:p>
            <a:r>
              <a:rPr lang="cs-CZ" sz="2400" dirty="0" smtClean="0"/>
              <a:t>Slouží k získání nových poznatků</a:t>
            </a:r>
            <a:r>
              <a:rPr lang="cs-CZ" sz="2400" dirty="0"/>
              <a:t> </a:t>
            </a:r>
            <a:r>
              <a:rPr lang="cs-CZ" sz="2400" dirty="0" smtClean="0"/>
              <a:t>téma Místo, kde žijeme – Plzeňský kraj.</a:t>
            </a:r>
          </a:p>
          <a:p>
            <a:r>
              <a:rPr lang="cs-CZ" sz="2400" dirty="0" smtClean="0"/>
              <a:t>Žáci současně pracují s příruční vlastivědnou mapou.</a:t>
            </a:r>
          </a:p>
          <a:p>
            <a:r>
              <a:rPr lang="cs-CZ" sz="2400" dirty="0" smtClean="0"/>
              <a:t>Na závěr si zopakují získané informace formou kvizu.</a:t>
            </a:r>
          </a:p>
          <a:p>
            <a:r>
              <a:rPr lang="cs-CZ" sz="2400" dirty="0" smtClean="0"/>
              <a:t>Klíčová slova: Plzeňský kraj – poloha, povrch, vodstvo, zemědělství, nerostné suroviny, průmysl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5787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Plzeňský kraj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pdokoupilova\Desktop\PLZESK~2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19352"/>
            <a:ext cx="2219151" cy="262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dokoupilova\Desktop\DOMALI~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7" y="1892743"/>
            <a:ext cx="1872208" cy="140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dokoupilova\Desktop\tachov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828" y="1772816"/>
            <a:ext cx="2016224" cy="1349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dokoupilova\Desktop\P82383~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2940" y="3437893"/>
            <a:ext cx="201622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dokoupilova\Desktop\hrad-svihov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47912"/>
            <a:ext cx="225216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dokoupilova\Desktop\PANORA~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273530"/>
            <a:ext cx="5198534" cy="136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5516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Poloha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5988" y="1316977"/>
            <a:ext cx="8435280" cy="4857403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Leží na jihozápadě České republiky.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3. největší – nejmenší kraj v ČR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Jaké je krajské město tohoto kraje?  Plzeň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S jakými kraji Plzeňský kraj sousedí?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S jakým sousedí státem?  Německem</a:t>
            </a:r>
          </a:p>
        </p:txBody>
      </p:sp>
      <p:pic>
        <p:nvPicPr>
          <p:cNvPr id="1027" name="Picture 3" descr="C:\Users\pdokoupilova\Desktop\CR-mapa-kraj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717032"/>
            <a:ext cx="3826396" cy="241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dokoupilova\Desktop\mapa_cr_prodejn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01" y="253186"/>
            <a:ext cx="3019167" cy="1939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412834" y="1410811"/>
            <a:ext cx="1368152" cy="3141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29794" y="1724993"/>
            <a:ext cx="115212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860032" y="2193103"/>
            <a:ext cx="93610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5132555" y="1316978"/>
            <a:ext cx="807598" cy="1254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3635895" y="3068960"/>
            <a:ext cx="1836205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54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Povrch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4785395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Při státní hranici s Německem leží pohoří Český les  a Šumava.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Severozápadní částí kraje prochází Plzeňská pahorkatina.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Které nejvyšší vrcholy se v kraji nacházejí?</a:t>
            </a:r>
            <a:r>
              <a:rPr lang="cs-CZ" sz="2400" dirty="0" smtClean="0"/>
              <a:t> V jakých pohořích?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1600" dirty="0" smtClean="0"/>
          </a:p>
          <a:p>
            <a:r>
              <a:rPr lang="cs-CZ" sz="1600" b="1" dirty="0" err="1" smtClean="0"/>
              <a:t>Čerchov</a:t>
            </a:r>
            <a:endParaRPr lang="cs-CZ" sz="1600" b="1" dirty="0" smtClean="0"/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b="1" dirty="0"/>
          </a:p>
          <a:p>
            <a:pPr marL="0" indent="0">
              <a:buNone/>
            </a:pPr>
            <a:endParaRPr lang="cs-CZ" sz="1600" b="1" dirty="0"/>
          </a:p>
          <a:p>
            <a:r>
              <a:rPr lang="cs-CZ" sz="1600" b="1" dirty="0" smtClean="0"/>
              <a:t>Plechý</a:t>
            </a:r>
          </a:p>
        </p:txBody>
      </p:sp>
      <p:pic>
        <p:nvPicPr>
          <p:cNvPr id="3075" name="Picture 3" descr="C:\Users\pdokoupilova\Desktop\ceska-republi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560" y="2924944"/>
            <a:ext cx="5715000" cy="368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841210" y="1437197"/>
            <a:ext cx="1224136" cy="3053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308304" y="1434372"/>
            <a:ext cx="15385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954560" y="4509120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868960" y="5589240"/>
            <a:ext cx="914400" cy="914400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617734" y="5301208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1496943" y="3933056"/>
            <a:ext cx="457617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1394164" y="5602878"/>
            <a:ext cx="1120792" cy="3110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8995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Vodstvo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19256" cy="5001419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Největší část území patří do povodí řeky Berounky.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Berounka vzniká soutokem Mže, Radbuzy, Úhlavy a Úslavy.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Na Šumavě jezera ledovcového původu – Černé a Čertovo.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Na řece Mži se nachází vodní nádrž Hracholusky.</a:t>
            </a:r>
            <a:endParaRPr lang="cs-CZ" sz="2000" dirty="0">
              <a:solidFill>
                <a:srgbClr val="7030A0"/>
              </a:solidFill>
            </a:endParaRPr>
          </a:p>
        </p:txBody>
      </p:sp>
      <p:pic>
        <p:nvPicPr>
          <p:cNvPr id="4098" name="Picture 2" descr="C:\Users\pdokoupilova\Desktop\reky-plzensk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8939" y="2592016"/>
            <a:ext cx="321745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467544" y="3009528"/>
            <a:ext cx="1821127" cy="6113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Mže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467544" y="3910403"/>
            <a:ext cx="1821128" cy="6129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Radbuza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67544" y="4779502"/>
            <a:ext cx="1728192" cy="6113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Úhlava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39553" y="5780321"/>
            <a:ext cx="1749118" cy="6113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Úslava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6228184" y="3315210"/>
            <a:ext cx="2088232" cy="10306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Berounka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288671" y="3009528"/>
            <a:ext cx="987185" cy="6113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411760" y="4216897"/>
            <a:ext cx="1728192" cy="3064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195736" y="5013176"/>
            <a:ext cx="230425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411760" y="5228973"/>
            <a:ext cx="2520280" cy="8570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5076056" y="3830520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9" name="Obdélník 4098"/>
          <p:cNvSpPr/>
          <p:nvPr/>
        </p:nvSpPr>
        <p:spPr>
          <a:xfrm>
            <a:off x="5041629" y="1197106"/>
            <a:ext cx="1152128" cy="3632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00" name="Obdélník 4099"/>
          <p:cNvSpPr/>
          <p:nvPr/>
        </p:nvSpPr>
        <p:spPr>
          <a:xfrm>
            <a:off x="3671900" y="1560358"/>
            <a:ext cx="46805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01" name="Obdélník 4100"/>
          <p:cNvSpPr/>
          <p:nvPr/>
        </p:nvSpPr>
        <p:spPr>
          <a:xfrm>
            <a:off x="4260325" y="1523216"/>
            <a:ext cx="8986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02" name="Obdélník 4101"/>
          <p:cNvSpPr/>
          <p:nvPr/>
        </p:nvSpPr>
        <p:spPr>
          <a:xfrm>
            <a:off x="5296702" y="1566567"/>
            <a:ext cx="859474" cy="281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03" name="Obdélník 4102"/>
          <p:cNvSpPr/>
          <p:nvPr/>
        </p:nvSpPr>
        <p:spPr>
          <a:xfrm>
            <a:off x="6193757" y="1566567"/>
            <a:ext cx="768718" cy="281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04" name="Obdélník 4103"/>
          <p:cNvSpPr/>
          <p:nvPr/>
        </p:nvSpPr>
        <p:spPr>
          <a:xfrm>
            <a:off x="5076056" y="1919741"/>
            <a:ext cx="1931787" cy="3269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05" name="Obdélník 4104"/>
          <p:cNvSpPr/>
          <p:nvPr/>
        </p:nvSpPr>
        <p:spPr>
          <a:xfrm>
            <a:off x="4571999" y="2246688"/>
            <a:ext cx="1621757" cy="315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7" name="Picture 4" descr="C:\Users\pdokoupilova\Desktop\MOTIVA~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48685"/>
            <a:ext cx="8856984" cy="6596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5" descr="C:\Users\pdokoupilova\Desktop\intro-bi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087" y="348685"/>
            <a:ext cx="9079583" cy="680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82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4099" grpId="0" animBg="1"/>
      <p:bldP spid="4100" grpId="0" animBg="1"/>
      <p:bldP spid="4101" grpId="0" animBg="1"/>
      <p:bldP spid="4102" grpId="0" animBg="1"/>
      <p:bldP spid="4103" grpId="0" animBg="1"/>
      <p:bldP spid="4104" grpId="0" animBg="1"/>
      <p:bldP spid="410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Zemědělství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713387"/>
          </a:xfrm>
          <a:ln>
            <a:solidFill>
              <a:srgbClr val="00B050"/>
            </a:solidFill>
          </a:ln>
        </p:spPr>
        <p:txBody>
          <a:bodyPr>
            <a:normAutofit fontScale="92500" lnSpcReduction="20000"/>
          </a:bodyPr>
          <a:lstStyle/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Pěstování</a:t>
            </a:r>
            <a:r>
              <a:rPr lang="cs-CZ" dirty="0" smtClean="0"/>
              <a:t> </a:t>
            </a:r>
            <a:r>
              <a:rPr lang="cs-CZ" b="1" dirty="0" smtClean="0"/>
              <a:t>brambor, obilovin, řepky olejky</a:t>
            </a:r>
          </a:p>
          <a:p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Karafiátů - </a:t>
            </a:r>
            <a:r>
              <a:rPr lang="cs-CZ" dirty="0" smtClean="0"/>
              <a:t>Klatovy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Chov</a:t>
            </a:r>
            <a:r>
              <a:rPr lang="cs-CZ" dirty="0" smtClean="0"/>
              <a:t> </a:t>
            </a:r>
            <a:r>
              <a:rPr lang="cs-CZ" b="1" dirty="0" smtClean="0"/>
              <a:t>skotu </a:t>
            </a:r>
            <a:r>
              <a:rPr lang="cs-CZ" dirty="0" smtClean="0"/>
              <a:t>- pastevectví</a:t>
            </a:r>
            <a:endParaRPr lang="cs-CZ" dirty="0"/>
          </a:p>
        </p:txBody>
      </p:sp>
      <p:pic>
        <p:nvPicPr>
          <p:cNvPr id="5122" name="Picture 2" descr="C:\Users\pdokoupilova\Desktop\513271-img-klincek-karafiat-hrebicek-cro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2352" y="3933056"/>
            <a:ext cx="2592288" cy="1521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dokoupilova\AppData\Local\Microsoft\Windows\Temporary Internet Files\Content.IE5\NBFH8MIV\MP9004066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157192"/>
            <a:ext cx="2215716" cy="1477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dokoupilova\Desktop\11202-160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290" y="2384014"/>
            <a:ext cx="2726118" cy="2044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2202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Nerostné suroviny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Kaolin</a:t>
            </a:r>
            <a:r>
              <a:rPr lang="cs-CZ" dirty="0" smtClean="0"/>
              <a:t> - Plzeňsko</a:t>
            </a:r>
          </a:p>
          <a:p>
            <a:endParaRPr lang="cs-CZ" dirty="0" smtClean="0">
              <a:solidFill>
                <a:srgbClr val="00B050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Vápenec </a:t>
            </a:r>
            <a:r>
              <a:rPr lang="cs-CZ" dirty="0" smtClean="0"/>
              <a:t>- </a:t>
            </a:r>
            <a:r>
              <a:rPr lang="cs-CZ" dirty="0" err="1" smtClean="0"/>
              <a:t>Sušicko</a:t>
            </a:r>
            <a:endParaRPr lang="cs-CZ" dirty="0" smtClean="0"/>
          </a:p>
        </p:txBody>
      </p:sp>
      <p:pic>
        <p:nvPicPr>
          <p:cNvPr id="6146" name="Picture 2" descr="C:\Users\pdokoupilova\Desktop\vápenec - 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28551"/>
            <a:ext cx="2513856" cy="2042508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dokoupilova\Desktop\kaolin_lr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620958"/>
            <a:ext cx="1905000" cy="1476375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dokoupilova\Desktop\keramika_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016" y="2359146"/>
            <a:ext cx="2129440" cy="1419627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dokoupilova\Desktop\378797197_82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853" y="4365104"/>
            <a:ext cx="1721767" cy="1291325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pdokoupilova\Desktop\vápenec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485414"/>
            <a:ext cx="2088232" cy="2784309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413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339" y="260648"/>
            <a:ext cx="8229600" cy="1143000"/>
          </a:xfrm>
        </p:spPr>
        <p:txBody>
          <a:bodyPr/>
          <a:lstStyle/>
          <a:p>
            <a:r>
              <a:rPr lang="cs-CZ" b="1" dirty="0" smtClean="0"/>
              <a:t>Průmysl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853136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Keramický</a:t>
            </a:r>
            <a:r>
              <a:rPr lang="cs-CZ" dirty="0" smtClean="0"/>
              <a:t> -  kaolin - Plzeňsko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Potravinářský</a:t>
            </a:r>
            <a:r>
              <a:rPr lang="cs-CZ" dirty="0" smtClean="0"/>
              <a:t> – pivovarnictví- Plzeň, Chodová Planá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Strojírenský </a:t>
            </a:r>
            <a:r>
              <a:rPr lang="cs-CZ" dirty="0" smtClean="0"/>
              <a:t>-  Plzeň – Škoda Holding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(lodní šrouby, elektrické lokomotivy, turbíny)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Dřevozpracující </a:t>
            </a:r>
            <a:r>
              <a:rPr lang="cs-CZ" dirty="0" smtClean="0"/>
              <a:t>- výroba sirek - Sušice</a:t>
            </a:r>
            <a:endParaRPr lang="cs-CZ" dirty="0"/>
          </a:p>
        </p:txBody>
      </p:sp>
      <p:pic>
        <p:nvPicPr>
          <p:cNvPr id="7170" name="Picture 2" descr="C:\Users\pdokoupilova\Desktop\keramika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13754" y="5129284"/>
            <a:ext cx="1745940" cy="116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pdokoupilova\Desktop\product_o_241_4183_tracklux-aplik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474" y="5173384"/>
            <a:ext cx="1363339" cy="107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95423" y="1633530"/>
            <a:ext cx="1067935" cy="4993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506158" y="2276872"/>
            <a:ext cx="214596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27584" y="3861048"/>
            <a:ext cx="777686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506158" y="4437112"/>
            <a:ext cx="2361986" cy="601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pdokoupilova\Desktop\obrazek 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506" y="5123659"/>
            <a:ext cx="1510956" cy="113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dokoupilova\Desktop\obrazek 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1054" y="5143281"/>
            <a:ext cx="1369378" cy="102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536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Kvíz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19256" cy="5145435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1.Plzeňský kraj nesousedí s krajem</a:t>
            </a:r>
          </a:p>
          <a:p>
            <a:pPr marL="0" indent="0">
              <a:buNone/>
            </a:pPr>
            <a:r>
              <a:rPr lang="cs-CZ" sz="2400" dirty="0" smtClean="0"/>
              <a:t>	A) Jihočeským 		B) Ústeckým 	       C) Pardubickým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2. Při státní hranici s Německem leží pohoří</a:t>
            </a:r>
          </a:p>
          <a:p>
            <a:pPr marL="0" indent="0">
              <a:buNone/>
            </a:pPr>
            <a:r>
              <a:rPr lang="cs-CZ" sz="2400" dirty="0" smtClean="0"/>
              <a:t>	A) Krkonoše		B) Český les	       C) </a:t>
            </a:r>
            <a:r>
              <a:rPr lang="cs-CZ" sz="2400" dirty="0"/>
              <a:t>J</a:t>
            </a:r>
            <a:r>
              <a:rPr lang="cs-CZ" sz="2400" dirty="0" smtClean="0"/>
              <a:t>eseníky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3. Řeka Berounka vzniká soutokem 4 řek ve městě</a:t>
            </a:r>
          </a:p>
          <a:p>
            <a:pPr marL="0" indent="0">
              <a:buNone/>
            </a:pPr>
            <a:r>
              <a:rPr lang="cs-CZ" sz="2400" dirty="0" smtClean="0"/>
              <a:t>	A) Domažlice	             B) Plzeň	       C) Klatovy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4. Klatovy prosluly pěstováním</a:t>
            </a:r>
          </a:p>
          <a:p>
            <a:pPr marL="0" indent="0">
              <a:buNone/>
            </a:pPr>
            <a:r>
              <a:rPr lang="cs-CZ" sz="2400" dirty="0" smtClean="0"/>
              <a:t>	A) karafiátů 	            B) růží		       C) aster</a:t>
            </a:r>
            <a:endParaRPr lang="cs-CZ" sz="2400" dirty="0"/>
          </a:p>
        </p:txBody>
      </p:sp>
      <p:pic>
        <p:nvPicPr>
          <p:cNvPr id="8194" name="Picture 2" descr="C:\Users\pdokoupilova\AppData\Local\Microsoft\Windows\Temporary Internet Files\Content.IE5\NCQUBVY1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25063">
            <a:off x="5359139" y="227227"/>
            <a:ext cx="962454" cy="655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853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</a:t>
            </a:r>
            <a:r>
              <a:rPr lang="cs-CZ" b="1" dirty="0" smtClean="0"/>
              <a:t>viz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4857403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5. Z nerostných surovin se v Plzeňském kraji nachází především         	A) kaolin </a:t>
            </a:r>
            <a:r>
              <a:rPr lang="cs-CZ" sz="2400" smtClean="0"/>
              <a:t>a žula           B</a:t>
            </a:r>
            <a:r>
              <a:rPr lang="cs-CZ" sz="2400" dirty="0" smtClean="0"/>
              <a:t>) kaolin a vápenec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6. Na řece Mži se nachází vodní nádrž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A) Nýrsko	            B) Slapy	                    C) Hracholusky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7. Berounka vzniká soutokem řek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A) Mže, Úhlavy, Úslavy, Otavy      B) Mže, </a:t>
            </a:r>
            <a:r>
              <a:rPr lang="cs-CZ" sz="2400" dirty="0"/>
              <a:t>R</a:t>
            </a:r>
            <a:r>
              <a:rPr lang="cs-CZ" sz="2400" dirty="0" smtClean="0"/>
              <a:t>adbuzy, Úhlavy, Úslavy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8. Strojírenskou výrobou se zabývá Škoda – Holding, vyrábí se zde</a:t>
            </a:r>
          </a:p>
          <a:p>
            <a:pPr marL="0" indent="0">
              <a:buNone/>
            </a:pPr>
            <a:r>
              <a:rPr lang="cs-CZ" sz="2400" dirty="0" smtClean="0"/>
              <a:t>A) sirky	         B) pivo</a:t>
            </a:r>
            <a:r>
              <a:rPr lang="cs-CZ" sz="2400" dirty="0"/>
              <a:t> </a:t>
            </a:r>
            <a:r>
              <a:rPr lang="cs-CZ" sz="2400" dirty="0" smtClean="0"/>
              <a:t>         C) porcelán       D) elektrické lokomotivy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9218" name="Picture 2" descr="C:\Users\pdokoupilova\AppData\Local\Microsoft\Windows\Temporary Internet Files\Content.IE5\NCQUBVY1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38250">
            <a:off x="5241282" y="344520"/>
            <a:ext cx="1248878" cy="85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418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3008313" cy="116205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              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7415449"/>
              </p:ext>
            </p:extLst>
          </p:nvPr>
        </p:nvGraphicFramePr>
        <p:xfrm>
          <a:off x="3635898" y="2057890"/>
          <a:ext cx="5051376" cy="10167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1422"/>
                <a:gridCol w="631422"/>
                <a:gridCol w="631422"/>
                <a:gridCol w="631422"/>
                <a:gridCol w="631422"/>
                <a:gridCol w="631422"/>
                <a:gridCol w="631422"/>
                <a:gridCol w="631422"/>
              </a:tblGrid>
              <a:tr h="65103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marL="56875" marR="5687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marL="56875" marR="5687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marL="56875" marR="5687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marL="56875" marR="5687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 marL="56875" marR="5687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marL="56875" marR="5687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 marL="56875" marR="5687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 marL="56875" marR="56875"/>
                </a:tc>
              </a:tr>
              <a:tr h="2907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marL="56875" marR="5687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marL="56875" marR="5687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marL="56875" marR="5687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56875" marR="5687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marL="56875" marR="5687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marL="56875" marR="5687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marL="56875" marR="5687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marL="56875" marR="56875"/>
                </a:tc>
              </a:tr>
            </a:tbl>
          </a:graphicData>
        </a:graphic>
      </p:graphicFrame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251520" y="404664"/>
            <a:ext cx="3213993" cy="5721499"/>
          </a:xfrm>
        </p:spPr>
        <p:txBody>
          <a:bodyPr>
            <a:normAutofit/>
          </a:bodyPr>
          <a:lstStyle/>
          <a:p>
            <a:r>
              <a:rPr lang="cs-CZ" sz="1800" b="1" u="sng" dirty="0" smtClean="0"/>
              <a:t>Hodnocení: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/>
              <a:t>	  </a:t>
            </a:r>
            <a:endParaRPr lang="cs-CZ" sz="1800" dirty="0" smtClean="0">
              <a:solidFill>
                <a:srgbClr val="00B050"/>
              </a:solidFill>
            </a:endParaRPr>
          </a:p>
          <a:p>
            <a:r>
              <a:rPr lang="cs-CZ" sz="1800" dirty="0" smtClean="0">
                <a:solidFill>
                  <a:srgbClr val="FF0000"/>
                </a:solidFill>
              </a:rPr>
              <a:t>0 chyb</a:t>
            </a:r>
          </a:p>
          <a:p>
            <a:endParaRPr lang="cs-CZ" sz="1800" dirty="0" smtClean="0">
              <a:solidFill>
                <a:srgbClr val="FF0000"/>
              </a:solidFill>
            </a:endParaRPr>
          </a:p>
          <a:p>
            <a:endParaRPr lang="cs-CZ" sz="1800" dirty="0" smtClean="0">
              <a:solidFill>
                <a:srgbClr val="FF0000"/>
              </a:solidFill>
            </a:endParaRPr>
          </a:p>
          <a:p>
            <a:r>
              <a:rPr lang="cs-CZ" sz="1800" dirty="0" smtClean="0">
                <a:solidFill>
                  <a:srgbClr val="FF0000"/>
                </a:solidFill>
              </a:rPr>
              <a:t>1-2 chyby</a:t>
            </a:r>
          </a:p>
          <a:p>
            <a:endParaRPr lang="cs-CZ" sz="1800" dirty="0">
              <a:solidFill>
                <a:srgbClr val="FF0000"/>
              </a:solidFill>
            </a:endParaRPr>
          </a:p>
          <a:p>
            <a:endParaRPr lang="cs-CZ" sz="1800" dirty="0" smtClean="0">
              <a:solidFill>
                <a:srgbClr val="FF0000"/>
              </a:solidFill>
            </a:endParaRPr>
          </a:p>
          <a:p>
            <a:r>
              <a:rPr lang="cs-CZ" sz="1800" dirty="0" smtClean="0">
                <a:solidFill>
                  <a:srgbClr val="FF0000"/>
                </a:solidFill>
              </a:rPr>
              <a:t>3-4 chyby</a:t>
            </a:r>
          </a:p>
          <a:p>
            <a:endParaRPr lang="cs-CZ" sz="1800" dirty="0">
              <a:solidFill>
                <a:srgbClr val="FF0000"/>
              </a:solidFill>
            </a:endParaRPr>
          </a:p>
          <a:p>
            <a:endParaRPr lang="cs-CZ" sz="1800" dirty="0" smtClean="0">
              <a:solidFill>
                <a:srgbClr val="FF0000"/>
              </a:solidFill>
            </a:endParaRPr>
          </a:p>
          <a:p>
            <a:r>
              <a:rPr lang="cs-CZ" sz="1800" dirty="0" smtClean="0">
                <a:solidFill>
                  <a:srgbClr val="FF0000"/>
                </a:solidFill>
              </a:rPr>
              <a:t>5-6 chyb</a:t>
            </a:r>
          </a:p>
          <a:p>
            <a:endParaRPr lang="cs-CZ" sz="1800" dirty="0" smtClean="0">
              <a:solidFill>
                <a:srgbClr val="FF0000"/>
              </a:solidFill>
            </a:endParaRPr>
          </a:p>
          <a:p>
            <a:endParaRPr lang="cs-CZ" sz="1800" dirty="0">
              <a:solidFill>
                <a:srgbClr val="FF0000"/>
              </a:solidFill>
            </a:endParaRPr>
          </a:p>
          <a:p>
            <a:r>
              <a:rPr lang="cs-CZ" sz="1800" dirty="0" smtClean="0">
                <a:solidFill>
                  <a:srgbClr val="FF0000"/>
                </a:solidFill>
              </a:rPr>
              <a:t>7- 8  chyb          </a:t>
            </a:r>
            <a:endParaRPr lang="cs-CZ" sz="1800" dirty="0">
              <a:solidFill>
                <a:srgbClr val="FF0000"/>
              </a:solidFill>
            </a:endParaRPr>
          </a:p>
        </p:txBody>
      </p:sp>
      <p:pic>
        <p:nvPicPr>
          <p:cNvPr id="10246" name="Picture 6" descr="C:\Users\pdokoupilova\AppData\Local\Microsoft\Windows\Temporary Internet Files\Content.IE5\5X9JK1HF\MC900432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494" y="813738"/>
            <a:ext cx="1297079" cy="124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Users\pdokoupilova\AppData\Local\Microsoft\Windows\Temporary Internet Files\Content.IE5\ZEA2JE4I\MC9004344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0644" y="3068959"/>
            <a:ext cx="643129" cy="664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pdokoupilova\AppData\Local\Microsoft\Windows\Temporary Internet Files\Content.IE5\VGB54IY5\MC9004343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941" y="3733526"/>
            <a:ext cx="824993" cy="74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Users\pdokoupilova\AppData\Local\Microsoft\Windows\Temporary Internet Files\Content.IE5\91JTAI2I\MC9004404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931" y="2225490"/>
            <a:ext cx="846278" cy="639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1" name="Picture 11" descr="C:\Users\pdokoupilova\AppData\Local\Microsoft\Windows\Temporary Internet Files\Content.IE5\QFP4P8PB\MC9004344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135" y="4725144"/>
            <a:ext cx="726073" cy="101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1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/>
              <a:t>C</a:t>
            </a:r>
            <a:r>
              <a:rPr lang="cs-CZ" sz="2800" dirty="0" smtClean="0"/>
              <a:t>itace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19256" cy="5688632"/>
          </a:xfrm>
        </p:spPr>
        <p:txBody>
          <a:bodyPr>
            <a:noAutofit/>
          </a:bodyPr>
          <a:lstStyle/>
          <a:p>
            <a:r>
              <a:rPr lang="cs-CZ" sz="1200" u="sng" dirty="0">
                <a:hlinkClick r:id="rId3"/>
              </a:rPr>
              <a:t>http://www.kompas.estranky.cz/img/picture/2556/CR-mapa-kraju.jpg</a:t>
            </a:r>
            <a:r>
              <a:rPr lang="cs-CZ" sz="1200" dirty="0"/>
              <a:t>   </a:t>
            </a:r>
          </a:p>
          <a:p>
            <a:r>
              <a:rPr lang="cs-CZ" sz="1200" u="sng" dirty="0">
                <a:hlinkClick r:id="rId4"/>
              </a:rPr>
              <a:t>http://www.hauner.cz/GC2JD9H/reky-plzenska.png</a:t>
            </a:r>
            <a:r>
              <a:rPr lang="cs-CZ" sz="1200" dirty="0"/>
              <a:t>  </a:t>
            </a:r>
          </a:p>
          <a:p>
            <a:r>
              <a:rPr lang="cs-CZ" sz="1200" u="sng" dirty="0">
                <a:hlinkClick r:id="rId5"/>
              </a:rPr>
              <a:t>http://www.hrady-zamky.cz/hrad-svihov/hrad-svihov.jpg</a:t>
            </a:r>
            <a:r>
              <a:rPr lang="cs-CZ" sz="1200" dirty="0"/>
              <a:t>  </a:t>
            </a:r>
          </a:p>
          <a:p>
            <a:r>
              <a:rPr lang="cs-CZ" sz="1200" u="sng" dirty="0">
                <a:hlinkClick r:id="rId6"/>
              </a:rPr>
              <a:t>http://upload.wikimedia.org/wikipedia/commons/6/69/Panoramatick%C3%BD_z%C3%A1b%C4%9Br_%C4%8Cern%C3%A9ho_jezera.jpg</a:t>
            </a:r>
            <a:r>
              <a:rPr lang="cs-CZ" sz="1200" dirty="0"/>
              <a:t>  </a:t>
            </a:r>
          </a:p>
          <a:p>
            <a:r>
              <a:rPr lang="cs-CZ" sz="1200" u="sng" dirty="0">
                <a:hlinkClick r:id="rId7"/>
              </a:rPr>
              <a:t>http://b.wz.cz/photo800600/j/jana-kadlecova-2011-12_xf_cz/313/ceska-republika.jpg</a:t>
            </a:r>
            <a:r>
              <a:rPr lang="cs-CZ" sz="1200" dirty="0"/>
              <a:t> </a:t>
            </a:r>
          </a:p>
          <a:p>
            <a:r>
              <a:rPr lang="cs-CZ" sz="1200" u="sng" dirty="0">
                <a:hlinkClick r:id="rId8"/>
              </a:rPr>
              <a:t>http://upload.wikimedia.org/wikipedia/commons/9/9a/Motiva%C4%8Dn%C3%AD-foto-%C4%8Certovo-jezero.jpg</a:t>
            </a:r>
            <a:r>
              <a:rPr lang="cs-CZ" sz="1200" dirty="0"/>
              <a:t> </a:t>
            </a:r>
          </a:p>
          <a:p>
            <a:r>
              <a:rPr lang="cs-CZ" sz="1200" u="sng" dirty="0">
                <a:hlinkClick r:id="rId9"/>
              </a:rPr>
              <a:t>http://www.hracholusky.com/kemp/img/intro-big.jpg</a:t>
            </a:r>
            <a:endParaRPr lang="cs-CZ" sz="1200" dirty="0"/>
          </a:p>
          <a:p>
            <a:r>
              <a:rPr lang="cs-CZ" sz="1200" u="sng" dirty="0">
                <a:hlinkClick r:id="rId10"/>
              </a:rPr>
              <a:t>http://img.cas.sk/img/12/title/513271-img-klincek-karafiat-hrebicek-crop.jpg</a:t>
            </a:r>
            <a:endParaRPr lang="cs-CZ" sz="1200" dirty="0"/>
          </a:p>
          <a:p>
            <a:r>
              <a:rPr lang="cs-CZ" sz="1200" u="sng" dirty="0" smtClean="0">
                <a:hlinkClick r:id="rId11"/>
              </a:rPr>
              <a:t>http</a:t>
            </a:r>
            <a:r>
              <a:rPr lang="cs-CZ" sz="1200" u="sng" dirty="0">
                <a:hlinkClick r:id="rId11"/>
              </a:rPr>
              <a:t>://www.unimin.com/images/minerals/kaolin_lrg.jpg</a:t>
            </a:r>
            <a:r>
              <a:rPr lang="cs-CZ" sz="1200" dirty="0"/>
              <a:t> </a:t>
            </a:r>
          </a:p>
          <a:p>
            <a:r>
              <a:rPr lang="cs-CZ" sz="1200" u="sng" dirty="0">
                <a:hlinkClick r:id="rId12"/>
              </a:rPr>
              <a:t>http://ucebnice3.enviregion.cz/userFiles/prumysl-a-tezba/keramika_1.jpg</a:t>
            </a:r>
            <a:r>
              <a:rPr lang="cs-CZ" sz="1200" dirty="0"/>
              <a:t> </a:t>
            </a:r>
          </a:p>
          <a:p>
            <a:r>
              <a:rPr lang="cs-CZ" sz="1200" u="sng" dirty="0">
                <a:hlinkClick r:id="rId13"/>
              </a:rPr>
              <a:t>http://i00.i.aliimg.com/img/pb/197/797/378/378797197_828.jpg</a:t>
            </a:r>
            <a:r>
              <a:rPr lang="cs-CZ" sz="1200" dirty="0"/>
              <a:t> </a:t>
            </a:r>
          </a:p>
          <a:p>
            <a:r>
              <a:rPr lang="cs-CZ" sz="1200" u="sng" dirty="0">
                <a:hlinkClick r:id="rId14"/>
              </a:rPr>
              <a:t>http://www.abcservice.cz/img_sortiment/sor_1390.jpg</a:t>
            </a:r>
            <a:r>
              <a:rPr lang="cs-CZ" sz="1200" dirty="0"/>
              <a:t> </a:t>
            </a:r>
          </a:p>
          <a:p>
            <a:r>
              <a:rPr lang="cs-CZ" sz="1200" u="sng" dirty="0">
                <a:hlinkClick r:id="rId15"/>
              </a:rPr>
              <a:t>http://departments.fsv.cvut.cz/k135/wwwold/webkurzy/mikro/foto/sedimenty/organogenni/vapenec/obr.1b.jpg</a:t>
            </a:r>
            <a:r>
              <a:rPr lang="cs-CZ" sz="1200" dirty="0"/>
              <a:t> </a:t>
            </a:r>
          </a:p>
          <a:p>
            <a:r>
              <a:rPr lang="cs-CZ" sz="1200" u="sng" dirty="0" smtClean="0">
                <a:hlinkClick r:id="rId16"/>
              </a:rPr>
              <a:t>http</a:t>
            </a:r>
            <a:r>
              <a:rPr lang="cs-CZ" sz="1200" u="sng" dirty="0">
                <a:hlinkClick r:id="rId16"/>
              </a:rPr>
              <a:t>://www.sec-lighting.eu/images/product/product_o_241_4183_tracklux-aplik2.jpg</a:t>
            </a:r>
            <a:r>
              <a:rPr lang="cs-CZ" sz="1200" dirty="0"/>
              <a:t> </a:t>
            </a:r>
          </a:p>
          <a:p>
            <a:r>
              <a:rPr lang="cs-CZ" sz="1200" u="sng" dirty="0" smtClean="0">
                <a:hlinkClick r:id="rId17"/>
              </a:rPr>
              <a:t>http</a:t>
            </a:r>
            <a:r>
              <a:rPr lang="cs-CZ" sz="1200" u="sng" dirty="0">
                <a:hlinkClick r:id="rId17"/>
              </a:rPr>
              <a:t>://medialib.netface.cz/.mmladez.cz/w/w/w/soubory/obrazky/mesta/tachov.jpg</a:t>
            </a:r>
            <a:endParaRPr lang="cs-CZ" sz="1200" dirty="0"/>
          </a:p>
          <a:p>
            <a:r>
              <a:rPr lang="cs-CZ" sz="1200" u="sng" dirty="0">
                <a:hlinkClick r:id="rId18"/>
              </a:rPr>
              <a:t>http://upload.wikimedia.org/wikipedia/commons/e/ed/Doma%C5%BElice_(CZE)_-_</a:t>
            </a:r>
            <a:r>
              <a:rPr lang="cs-CZ" sz="1200" u="sng" dirty="0" smtClean="0">
                <a:hlinkClick r:id="rId18"/>
              </a:rPr>
              <a:t>central_square.jpg</a:t>
            </a:r>
            <a:r>
              <a:rPr lang="cs-CZ" sz="1200" dirty="0"/>
              <a:t> </a:t>
            </a:r>
          </a:p>
          <a:p>
            <a:r>
              <a:rPr lang="cs-CZ" sz="1200" u="sng" dirty="0">
                <a:hlinkClick r:id="rId19"/>
              </a:rPr>
              <a:t>http://upload.wikimedia.org/wikipedia/commons/0/0b/P8238365_Kostel_sv._Bartolom%C4%9Bje.jpg</a:t>
            </a:r>
            <a:endParaRPr lang="cs-CZ" sz="1200" dirty="0"/>
          </a:p>
          <a:p>
            <a:r>
              <a:rPr lang="cs-CZ" sz="1200" u="sng" dirty="0">
                <a:hlinkClick r:id="rId20"/>
              </a:rPr>
              <a:t>http://files.zemepisar.webnode.sk/system_preview_detail_200000061-be89cbf83a-public/Plze%C5%88sk%C3%BD%20kraj.jpg</a:t>
            </a:r>
            <a:endParaRPr lang="cs-CZ" sz="1200" dirty="0"/>
          </a:p>
          <a:p>
            <a:r>
              <a:rPr lang="cs-CZ" sz="1200" u="sng" dirty="0">
                <a:hlinkClick r:id="rId21"/>
              </a:rPr>
              <a:t>http://</a:t>
            </a:r>
            <a:r>
              <a:rPr lang="cs-CZ" sz="1200" u="sng" dirty="0" smtClean="0">
                <a:hlinkClick r:id="rId21"/>
              </a:rPr>
              <a:t>opi.sfzp.cz/images/mapa_CZ.jpg</a:t>
            </a:r>
            <a:endParaRPr lang="cs-CZ" sz="1200" u="sng" dirty="0" smtClean="0"/>
          </a:p>
          <a:p>
            <a:pPr lvl="0"/>
            <a:r>
              <a:rPr lang="cs-CZ" sz="1200" b="1" u="sng" dirty="0" smtClean="0">
                <a:hlinkClick r:id="rId22"/>
              </a:rPr>
              <a:t>www.office.microsoft.com</a:t>
            </a:r>
            <a:endParaRPr lang="cs-CZ" sz="1200" b="1" u="sng" dirty="0" smtClean="0"/>
          </a:p>
          <a:p>
            <a:pPr lvl="0"/>
            <a:r>
              <a:rPr lang="cs-CZ" sz="1200" dirty="0"/>
              <a:t>http://data6.superhry.cz/TSO_40e1f8z/1600/011/11202-1600.jpg</a:t>
            </a:r>
          </a:p>
          <a:p>
            <a:r>
              <a:rPr lang="cs-CZ" sz="1200" u="sng" dirty="0" smtClean="0"/>
              <a:t>Fotografie na snímku č.9 (zápalky, pivo) jsou z </a:t>
            </a:r>
            <a:r>
              <a:rPr lang="cs-CZ" sz="1200" u="sng" smtClean="0"/>
              <a:t>archivu autorky</a:t>
            </a:r>
            <a:endParaRPr lang="cs-CZ" sz="1200" u="sng" dirty="0" smtClean="0"/>
          </a:p>
          <a:p>
            <a:r>
              <a:rPr lang="cs-CZ" sz="1200" dirty="0" smtClean="0"/>
              <a:t>Prof. PhDr. P. Chalupa, CSc., Mgr. V. Štiková, učebnice VLASTIVĚDA 5, Česká republika jako součást Evropy, Nová škola 2007</a:t>
            </a:r>
            <a:endParaRPr lang="cs-CZ" sz="1200" dirty="0"/>
          </a:p>
          <a:p>
            <a:pPr marL="0" indent="0">
              <a:buNone/>
            </a:pPr>
            <a:r>
              <a:rPr lang="cs-CZ" sz="1200" dirty="0"/>
              <a:t> </a:t>
            </a:r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1347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12811</TotalTime>
  <Words>373</Words>
  <Application>Microsoft Office PowerPoint</Application>
  <PresentationFormat>Předvádění na obrazovce (4:3)</PresentationFormat>
  <Paragraphs>145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 </vt:lpstr>
      <vt:lpstr>Plzeňský kraj</vt:lpstr>
      <vt:lpstr>Poloha</vt:lpstr>
      <vt:lpstr>Povrch</vt:lpstr>
      <vt:lpstr>Vodstvo</vt:lpstr>
      <vt:lpstr>Zemědělství</vt:lpstr>
      <vt:lpstr>Nerostné suroviny</vt:lpstr>
      <vt:lpstr>Průmysl</vt:lpstr>
      <vt:lpstr>Kvíz </vt:lpstr>
      <vt:lpstr>Kviz</vt:lpstr>
      <vt:lpstr>              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Dokoupilová Pavla</dc:creator>
  <cp:lastModifiedBy>Dokoupilová Pavla</cp:lastModifiedBy>
  <cp:revision>89</cp:revision>
  <dcterms:created xsi:type="dcterms:W3CDTF">2013-09-01T17:01:56Z</dcterms:created>
  <dcterms:modified xsi:type="dcterms:W3CDTF">2013-09-21T19:35:17Z</dcterms:modified>
</cp:coreProperties>
</file>