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5"/>
  </p:handoutMasterIdLst>
  <p:sldIdLst>
    <p:sldId id="271" r:id="rId2"/>
    <p:sldId id="272" r:id="rId3"/>
    <p:sldId id="273" r:id="rId4"/>
    <p:sldId id="258" r:id="rId5"/>
    <p:sldId id="265" r:id="rId6"/>
    <p:sldId id="264" r:id="rId7"/>
    <p:sldId id="266" r:id="rId8"/>
    <p:sldId id="267" r:id="rId9"/>
    <p:sldId id="274" r:id="rId10"/>
    <p:sldId id="262" r:id="rId11"/>
    <p:sldId id="270" r:id="rId12"/>
    <p:sldId id="275" r:id="rId13"/>
    <p:sldId id="263" r:id="rId14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81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DD517-9AE3-49E5-8D5F-34EFEB674115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E5EEF-B53B-470F-88DC-D88C8E5AA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20AF868-3EC7-46CA-A1B5-12435464BB3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verter.cz/h_metr.htm" TargetMode="External"/><Relationship Id="rId2" Type="http://schemas.openxmlformats.org/officeDocument/2006/relationships/hyperlink" Target="http://etc.usf.edu/clipar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Výukový materiál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zpracovaný v rámci projektu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725144"/>
            <a:ext cx="613667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rcRect l="7974" t="20881" r="7974" b="12529"/>
          <a:stretch>
            <a:fillRect/>
          </a:stretch>
        </p:blipFill>
        <p:spPr bwMode="auto">
          <a:xfrm>
            <a:off x="2411760" y="548680"/>
            <a:ext cx="4176464" cy="2526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21800"/>
          </a:xfrm>
        </p:spPr>
        <p:txBody>
          <a:bodyPr anchor="t"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Registrační číslo projektu: CZ 1.07/1.4.00/21.1886</a:t>
            </a:r>
          </a:p>
          <a:p>
            <a:pPr>
              <a:buNone/>
            </a:pPr>
            <a:endParaRPr lang="cs-CZ" b="1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Šablona: 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32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                        Sada: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F6/02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Fyzika    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Ročník: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6.</a:t>
            </a:r>
          </a:p>
          <a:p>
            <a:pPr>
              <a:buNone/>
            </a:pPr>
            <a:endParaRPr lang="cs-CZ" sz="5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Jméno autora: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Ing.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Puršová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Jaroslava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Škola: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ZŠ Ústí nad Labem, Hluboká 150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 anchor="t">
            <a:normAutofit/>
          </a:bodyPr>
          <a:lstStyle/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Název vzdělávacího materiálu:</a:t>
            </a:r>
          </a:p>
          <a:p>
            <a:pPr>
              <a:buNone/>
            </a:pPr>
            <a:endParaRPr lang="cs-CZ" sz="1100" u="sng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MĚŘENÍ FYZIKÁLNÍCH VELIČIN</a:t>
            </a:r>
            <a:endParaRPr lang="cs-CZ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  <a:cs typeface="Calibri" pitchFamily="34" charset="0"/>
              </a:rPr>
              <a:t> </a:t>
            </a: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Téma hodiny: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Délka, jednotky délky</a:t>
            </a:r>
          </a:p>
          <a:p>
            <a:pPr>
              <a:buNone/>
            </a:pP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Klíčová slova: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Délka, jednotky, metr, převody.</a:t>
            </a:r>
          </a:p>
          <a:p>
            <a:pPr>
              <a:buNone/>
            </a:pPr>
            <a:endParaRPr lang="cs-CZ" sz="20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Anotace: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rezentace 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 PowerPointu digitálně zpracovává téma 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„Délka, 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jednotky délky“. 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Materiál 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seznámí žáky 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se základními vztahy mezi 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jednotkami délky. 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Prezentace obsahuje příklady k procvičení.</a:t>
            </a: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délka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4536504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základní fyzikální veličina, která určuje vzdálenost mezi dvěma body</a:t>
            </a:r>
            <a:endParaRPr lang="cs-CZ" sz="1600" dirty="0" smtClean="0"/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pomocí délky můžeme popsat rozměry tělesa, nebo vzdálenost mezi tělesy</a:t>
            </a: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7249" t="56699" r="30898" b="21566"/>
          <a:stretch>
            <a:fillRect/>
          </a:stretch>
        </p:blipFill>
        <p:spPr bwMode="auto">
          <a:xfrm>
            <a:off x="2627784" y="3789040"/>
            <a:ext cx="3744416" cy="2327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/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v konkrétních případech má zvláštní názvy a značky – šířka, výška, hloubka…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ve fyzice budeme používat jeden pojem - 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DÉLKA</a:t>
            </a:r>
            <a:endParaRPr lang="cs-CZ" sz="2400" b="1" i="1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9822" t="27045" r="25000" b="23815"/>
          <a:stretch>
            <a:fillRect/>
          </a:stretch>
        </p:blipFill>
        <p:spPr bwMode="auto">
          <a:xfrm>
            <a:off x="2123728" y="2852936"/>
            <a:ext cx="4978479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JEDNOTKY DÉLKY - historie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1224136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v minulosti se používaly různé jednotky délky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1000" dirty="0" smtClean="0"/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nejčastější odvozování bylo z rozměrů lidského těla</a:t>
            </a:r>
          </a:p>
          <a:p>
            <a:pPr algn="just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39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218" name="Picture 2" descr="Vocalized Nasal Point Consonant"/>
          <p:cNvPicPr>
            <a:picLocks noChangeAspect="1" noChangeArrowheads="1"/>
          </p:cNvPicPr>
          <p:nvPr/>
        </p:nvPicPr>
        <p:blipFill>
          <a:blip r:embed="rId2" cstate="print"/>
          <a:srcRect r="-3763" b="43301"/>
          <a:stretch>
            <a:fillRect/>
          </a:stretch>
        </p:blipFill>
        <p:spPr bwMode="auto">
          <a:xfrm rot="16978652">
            <a:off x="767559" y="4827113"/>
            <a:ext cx="1512168" cy="1080120"/>
          </a:xfrm>
          <a:prstGeom prst="rect">
            <a:avLst/>
          </a:prstGeom>
          <a:noFill/>
        </p:spPr>
      </p:pic>
      <p:pic>
        <p:nvPicPr>
          <p:cNvPr id="9220" name="Picture 4" descr="Even Ce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861048"/>
            <a:ext cx="1905000" cy="1247775"/>
          </a:xfrm>
          <a:prstGeom prst="rect">
            <a:avLst/>
          </a:prstGeom>
          <a:noFill/>
        </p:spPr>
      </p:pic>
      <p:pic>
        <p:nvPicPr>
          <p:cNvPr id="9222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 b="1890"/>
          <a:stretch>
            <a:fillRect/>
          </a:stretch>
        </p:blipFill>
        <p:spPr bwMode="auto">
          <a:xfrm>
            <a:off x="6876256" y="3789040"/>
            <a:ext cx="1362075" cy="1869000"/>
          </a:xfrm>
          <a:prstGeom prst="rect">
            <a:avLst/>
          </a:prstGeom>
          <a:noFill/>
        </p:spPr>
      </p:pic>
      <p:pic>
        <p:nvPicPr>
          <p:cNvPr id="9224" name="Picture 8" descr="Foo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293096"/>
            <a:ext cx="1905000" cy="158115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27584" y="3633986"/>
            <a:ext cx="7920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                                                 stopa</a:t>
            </a:r>
          </a:p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palec</a:t>
            </a:r>
          </a:p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                           </a:t>
            </a:r>
          </a:p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                            pěst 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                                                                                  loket</a:t>
            </a:r>
          </a:p>
          <a:p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3068960"/>
            <a:ext cx="180975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3284984"/>
            <a:ext cx="261233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JEDNOTKY DÉLKY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363272" cy="5112568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dnes používáme mezinárodně dohodnutou jednotku délky</a:t>
            </a:r>
          </a:p>
          <a:p>
            <a:pPr algn="ctr">
              <a:buNone/>
            </a:pPr>
            <a:r>
              <a:rPr lang="cs-CZ" sz="4400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m (metr)</a:t>
            </a:r>
          </a:p>
          <a:p>
            <a:endParaRPr lang="cs-CZ" sz="1600" dirty="0" smtClean="0"/>
          </a:p>
          <a:p>
            <a:pPr algn="just"/>
            <a:r>
              <a:rPr lang="cs-CZ" sz="2600" dirty="0" smtClean="0">
                <a:latin typeface="Calibri" pitchFamily="34" charset="0"/>
                <a:cs typeface="Calibri" pitchFamily="34" charset="0"/>
              </a:rPr>
              <a:t>prototyp metru je uložen v Mezinárodním úřadu pro míry a váhy v </a:t>
            </a:r>
            <a:r>
              <a:rPr lang="cs-CZ" sz="2600" dirty="0" err="1" smtClean="0">
                <a:latin typeface="Calibri" pitchFamily="34" charset="0"/>
                <a:cs typeface="Calibri" pitchFamily="34" charset="0"/>
              </a:rPr>
              <a:t>Sévres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u Paříže </a:t>
            </a:r>
          </a:p>
          <a:p>
            <a:pPr algn="just"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(kovová tyč s průřezem ve tvaru H, dvěma vrypy </a:t>
            </a:r>
          </a:p>
          <a:p>
            <a:pPr algn="just">
              <a:buNone/>
            </a:pPr>
            <a:r>
              <a:rPr lang="cs-CZ" sz="2000" dirty="0" smtClean="0">
                <a:latin typeface="Calibri" pitchFamily="34" charset="0"/>
                <a:cs typeface="Calibri" pitchFamily="34" charset="0"/>
              </a:rPr>
              <a:t>	  vyznačen 1 metr)</a:t>
            </a: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16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16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sz="2600" dirty="0" smtClean="0">
                <a:latin typeface="Calibri" pitchFamily="34" charset="0"/>
                <a:cs typeface="Calibri" pitchFamily="34" charset="0"/>
              </a:rPr>
              <a:t>každá země má svůj tzv. národní metr</a:t>
            </a:r>
          </a:p>
          <a:p>
            <a:pPr algn="just"/>
            <a:endParaRPr lang="cs-CZ" sz="16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sz="2600" dirty="0" smtClean="0">
                <a:latin typeface="Calibri" pitchFamily="34" charset="0"/>
                <a:cs typeface="Calibri" pitchFamily="34" charset="0"/>
              </a:rPr>
              <a:t>dnes je metr stanoven pomocí rychlosti světla ve vakuu</a:t>
            </a:r>
          </a:p>
        </p:txBody>
      </p:sp>
      <p:pic>
        <p:nvPicPr>
          <p:cNvPr id="8198" name="Picture 6" descr="Prototyp metru č. 27"/>
          <p:cNvPicPr>
            <a:picLocks noChangeAspect="1" noChangeArrowheads="1"/>
          </p:cNvPicPr>
          <p:nvPr/>
        </p:nvPicPr>
        <p:blipFill>
          <a:blip r:embed="rId2" cstate="print"/>
          <a:srcRect l="1871" t="2197" r="1871" b="2197"/>
          <a:stretch>
            <a:fillRect/>
          </a:stretch>
        </p:blipFill>
        <p:spPr bwMode="auto">
          <a:xfrm>
            <a:off x="6228184" y="3933056"/>
            <a:ext cx="1852051" cy="1566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Násobky a díly metru</a:t>
            </a:r>
            <a:endParaRPr lang="cs-CZ" sz="44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475656" y="1988840"/>
          <a:ext cx="6336703" cy="3672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6132"/>
                <a:gridCol w="1403267"/>
                <a:gridCol w="2947304"/>
              </a:tblGrid>
              <a:tr h="983902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jednotka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značka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převod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72126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kilometr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km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1km = 1000m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72126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decimetr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dm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1m = 10dm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72126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centimetr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cm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1m = 100cm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72126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milimetr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mm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latin typeface="Calibri" pitchFamily="34" charset="0"/>
                          <a:cs typeface="Calibri" pitchFamily="34" charset="0"/>
                        </a:rPr>
                        <a:t>1m = 1000mm</a:t>
                      </a:r>
                      <a:endParaRPr lang="cs-CZ" sz="28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Vztahy mezi jednotkami délky</a:t>
            </a:r>
            <a:endParaRPr lang="cs-CZ" sz="44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83571" y="3717032"/>
          <a:ext cx="7848869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1267"/>
                <a:gridCol w="1121267"/>
                <a:gridCol w="1121267"/>
                <a:gridCol w="1121267"/>
                <a:gridCol w="1121267"/>
                <a:gridCol w="1121267"/>
                <a:gridCol w="1121267"/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Calibri" pitchFamily="34" charset="0"/>
                          <a:cs typeface="Calibri" pitchFamily="34" charset="0"/>
                        </a:rPr>
                        <a:t>km</a:t>
                      </a:r>
                      <a:endParaRPr lang="cs-CZ" sz="3200" dirty="0">
                        <a:solidFill>
                          <a:schemeClr val="bg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Calibri" pitchFamily="34" charset="0"/>
                          <a:cs typeface="Calibri" pitchFamily="34" charset="0"/>
                        </a:rPr>
                        <a:t>m</a:t>
                      </a:r>
                      <a:endParaRPr lang="cs-CZ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Calibri" pitchFamily="34" charset="0"/>
                          <a:cs typeface="Calibri" pitchFamily="34" charset="0"/>
                        </a:rPr>
                        <a:t>dm</a:t>
                      </a:r>
                      <a:endParaRPr lang="cs-CZ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Calibri" pitchFamily="34" charset="0"/>
                          <a:cs typeface="Calibri" pitchFamily="34" charset="0"/>
                        </a:rPr>
                        <a:t>cm</a:t>
                      </a:r>
                      <a:endParaRPr lang="cs-CZ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Calibri" pitchFamily="34" charset="0"/>
                          <a:cs typeface="Calibri" pitchFamily="34" charset="0"/>
                        </a:rPr>
                        <a:t>mm</a:t>
                      </a:r>
                      <a:endParaRPr lang="cs-CZ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8" name="Obdélník 27"/>
          <p:cNvSpPr/>
          <p:nvPr/>
        </p:nvSpPr>
        <p:spPr>
          <a:xfrm>
            <a:off x="7092280" y="2780928"/>
            <a:ext cx="6960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baseline="30000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.</a:t>
            </a:r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10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940152" y="2780928"/>
            <a:ext cx="6960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baseline="30000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.</a:t>
            </a:r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10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788024" y="2780928"/>
            <a:ext cx="6960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baseline="30000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.</a:t>
            </a:r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10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1979712" y="2276872"/>
            <a:ext cx="16561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baseline="30000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.</a:t>
            </a:r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1000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7153078" y="4797152"/>
            <a:ext cx="7312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: 10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940152" y="4797152"/>
            <a:ext cx="7312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: 10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788024" y="4797152"/>
            <a:ext cx="7312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: 10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1907704" y="5301208"/>
            <a:ext cx="16561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: 1000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Arc 23"/>
          <p:cNvSpPr>
            <a:spLocks/>
          </p:cNvSpPr>
          <p:nvPr/>
        </p:nvSpPr>
        <p:spPr bwMode="auto">
          <a:xfrm rot="8146094">
            <a:off x="1608877" y="3223321"/>
            <a:ext cx="2397853" cy="2388684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4" name="Arc 23"/>
          <p:cNvSpPr>
            <a:spLocks/>
          </p:cNvSpPr>
          <p:nvPr/>
        </p:nvSpPr>
        <p:spPr bwMode="auto">
          <a:xfrm rot="8146094">
            <a:off x="4786897" y="4085500"/>
            <a:ext cx="722336" cy="70322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" name="Arc 23"/>
          <p:cNvSpPr>
            <a:spLocks/>
          </p:cNvSpPr>
          <p:nvPr/>
        </p:nvSpPr>
        <p:spPr bwMode="auto">
          <a:xfrm rot="8146094">
            <a:off x="5939025" y="4085319"/>
            <a:ext cx="722336" cy="70322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6" name="Arc 23"/>
          <p:cNvSpPr>
            <a:spLocks/>
          </p:cNvSpPr>
          <p:nvPr/>
        </p:nvSpPr>
        <p:spPr bwMode="auto">
          <a:xfrm rot="8146094">
            <a:off x="7091153" y="4085320"/>
            <a:ext cx="722336" cy="70322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7" name="Arc 23"/>
          <p:cNvSpPr>
            <a:spLocks/>
          </p:cNvSpPr>
          <p:nvPr/>
        </p:nvSpPr>
        <p:spPr bwMode="auto">
          <a:xfrm rot="8146094" flipH="1" flipV="1">
            <a:off x="1608877" y="2414590"/>
            <a:ext cx="2397853" cy="2388684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2" name="Arc 23"/>
          <p:cNvSpPr>
            <a:spLocks/>
          </p:cNvSpPr>
          <p:nvPr/>
        </p:nvSpPr>
        <p:spPr bwMode="auto">
          <a:xfrm rot="8146094" flipH="1" flipV="1">
            <a:off x="4786897" y="3276769"/>
            <a:ext cx="722336" cy="70322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3" name="Arc 23"/>
          <p:cNvSpPr>
            <a:spLocks/>
          </p:cNvSpPr>
          <p:nvPr/>
        </p:nvSpPr>
        <p:spPr bwMode="auto">
          <a:xfrm rot="8146094" flipH="1" flipV="1">
            <a:off x="5939025" y="3276588"/>
            <a:ext cx="722336" cy="70322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" name="Arc 23"/>
          <p:cNvSpPr>
            <a:spLocks/>
          </p:cNvSpPr>
          <p:nvPr/>
        </p:nvSpPr>
        <p:spPr bwMode="auto">
          <a:xfrm rot="8146094" flipH="1" flipV="1">
            <a:off x="7091153" y="3276589"/>
            <a:ext cx="722336" cy="70322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rc 23"/>
          <p:cNvSpPr>
            <a:spLocks/>
          </p:cNvSpPr>
          <p:nvPr/>
        </p:nvSpPr>
        <p:spPr bwMode="auto">
          <a:xfrm rot="8146094" flipH="1" flipV="1">
            <a:off x="4950195" y="2891573"/>
            <a:ext cx="1547865" cy="150690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" name="Arc 23"/>
          <p:cNvSpPr>
            <a:spLocks/>
          </p:cNvSpPr>
          <p:nvPr/>
        </p:nvSpPr>
        <p:spPr bwMode="auto">
          <a:xfrm rot="8146094" flipH="1" flipV="1">
            <a:off x="5113361" y="2490066"/>
            <a:ext cx="2373662" cy="231030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148064" y="2636912"/>
            <a:ext cx="10274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baseline="30000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.</a:t>
            </a:r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100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5704765" y="2420888"/>
            <a:ext cx="124349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baseline="30000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.</a:t>
            </a:r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1000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3" name="Arc 23"/>
          <p:cNvSpPr>
            <a:spLocks/>
          </p:cNvSpPr>
          <p:nvPr/>
        </p:nvSpPr>
        <p:spPr bwMode="auto">
          <a:xfrm rot="8146094" flipH="1" flipV="1">
            <a:off x="6102323" y="2891185"/>
            <a:ext cx="1547865" cy="150690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300192" y="2636524"/>
            <a:ext cx="10274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baseline="30000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.</a:t>
            </a:r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100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1" name="Arc 23"/>
          <p:cNvSpPr>
            <a:spLocks/>
          </p:cNvSpPr>
          <p:nvPr/>
        </p:nvSpPr>
        <p:spPr bwMode="auto">
          <a:xfrm rot="8146094">
            <a:off x="4950196" y="3683661"/>
            <a:ext cx="1547865" cy="150690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2" name="Arc 23"/>
          <p:cNvSpPr>
            <a:spLocks/>
          </p:cNvSpPr>
          <p:nvPr/>
        </p:nvSpPr>
        <p:spPr bwMode="auto">
          <a:xfrm rot="8146094">
            <a:off x="5113362" y="3282154"/>
            <a:ext cx="2373662" cy="231030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5148064" y="4941168"/>
            <a:ext cx="10274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: 100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5652120" y="5229200"/>
            <a:ext cx="124349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 : 1000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5" name="Arc 23"/>
          <p:cNvSpPr>
            <a:spLocks/>
          </p:cNvSpPr>
          <p:nvPr/>
        </p:nvSpPr>
        <p:spPr bwMode="auto">
          <a:xfrm rot="8146094">
            <a:off x="6102324" y="3683273"/>
            <a:ext cx="1547865" cy="150690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6444208" y="4941168"/>
            <a:ext cx="10274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dirty="0" smtClean="0">
                <a:ln w="10541" cmpd="sng">
                  <a:noFill/>
                  <a:prstDash val="solid"/>
                </a:ln>
                <a:latin typeface="Calibri" pitchFamily="34" charset="0"/>
                <a:cs typeface="Calibri" pitchFamily="34" charset="0"/>
              </a:rPr>
              <a:t>: 100</a:t>
            </a:r>
            <a:endParaRPr lang="cs-CZ" sz="2800" b="1" dirty="0">
              <a:ln w="10541" cmpd="sng">
                <a:noFill/>
                <a:prstDash val="solid"/>
              </a:ln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22" grpId="0" animBg="1"/>
      <p:bldP spid="22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40" grpId="0" animBg="1"/>
      <p:bldP spid="40" grpId="1" animBg="1"/>
      <p:bldP spid="41" grpId="0"/>
      <p:bldP spid="41" grpId="1"/>
      <p:bldP spid="42" grpId="0"/>
      <p:bldP spid="42" grpId="1"/>
      <p:bldP spid="43" grpId="0" animBg="1"/>
      <p:bldP spid="43" grpId="1" animBg="1"/>
      <p:bldP spid="44" grpId="0"/>
      <p:bldP spid="44" grpId="1"/>
      <p:bldP spid="51" grpId="0" animBg="1"/>
      <p:bldP spid="51" grpId="1" animBg="1"/>
      <p:bldP spid="52" grpId="0" animBg="1"/>
      <p:bldP spid="52" grpId="1" animBg="1"/>
      <p:bldP spid="53" grpId="0"/>
      <p:bldP spid="53" grpId="1"/>
      <p:bldP spid="54" grpId="0"/>
      <p:bldP spid="54" grpId="1"/>
      <p:bldP spid="55" grpId="0" animBg="1"/>
      <p:bldP spid="55" grpId="1" animBg="1"/>
      <p:bldP spid="56" grpId="0"/>
      <p:bldP spid="5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34008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ZÁPISKY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67640"/>
            <a:ext cx="8363272" cy="47297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latin typeface="Calibri" pitchFamily="34" charset="0"/>
                <a:cs typeface="Calibri" pitchFamily="34" charset="0"/>
              </a:rPr>
              <a:t>Délka</a:t>
            </a:r>
            <a:endParaRPr lang="cs-CZ" sz="3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u="sng" dirty="0" smtClean="0">
                <a:latin typeface="Calibri" pitchFamily="34" charset="0"/>
                <a:cs typeface="Calibri" pitchFamily="34" charset="0"/>
              </a:rPr>
              <a:t>fyzikální veličina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: délka</a:t>
            </a:r>
          </a:p>
          <a:p>
            <a:pPr algn="just"/>
            <a:r>
              <a:rPr lang="cs-CZ" u="sng" dirty="0" smtClean="0">
                <a:latin typeface="Calibri" pitchFamily="34" charset="0"/>
                <a:cs typeface="Calibri" pitchFamily="34" charset="0"/>
              </a:rPr>
              <a:t>značka:</a:t>
            </a:r>
            <a:r>
              <a:rPr lang="cs-CZ" sz="4000" u="sng" dirty="0" smtClean="0">
                <a:latin typeface="Calibri" pitchFamily="34" charset="0"/>
                <a:cs typeface="Calibri" pitchFamily="34" charset="0"/>
              </a:rPr>
              <a:t> 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u="sng" dirty="0" smtClean="0">
                <a:latin typeface="Calibri" pitchFamily="34" charset="0"/>
                <a:cs typeface="Calibri" pitchFamily="34" charset="0"/>
              </a:rPr>
              <a:t>jednotka: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m (metr)</a:t>
            </a:r>
          </a:p>
          <a:p>
            <a:pPr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v konkrétních případech má zvláštní názvy a značky – šířka, výška, hloubka…</a:t>
            </a:r>
          </a:p>
          <a:p>
            <a:pPr algn="just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algn="just"/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50493" t="41220" r="32379" b="42715"/>
          <a:stretch>
            <a:fillRect/>
          </a:stretch>
        </p:blipFill>
        <p:spPr bwMode="auto">
          <a:xfrm>
            <a:off x="1994640" y="3321048"/>
            <a:ext cx="921176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363272" cy="47297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u="sng" dirty="0" smtClean="0">
                <a:latin typeface="Calibri" pitchFamily="34" charset="0"/>
                <a:cs typeface="Calibri" pitchFamily="34" charset="0"/>
              </a:rPr>
              <a:t>Násobky a díly metru: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1800" u="sng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algn="just"/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907704" y="2348880"/>
          <a:ext cx="5472608" cy="2952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5296"/>
                <a:gridCol w="1211913"/>
                <a:gridCol w="2545399"/>
              </a:tblGrid>
              <a:tr h="590466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Calibri" pitchFamily="34" charset="0"/>
                          <a:cs typeface="Calibri" pitchFamily="34" charset="0"/>
                        </a:rPr>
                        <a:t>jednotka</a:t>
                      </a:r>
                      <a:endParaRPr lang="cs-CZ" sz="2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latin typeface="Calibri" pitchFamily="34" charset="0"/>
                          <a:cs typeface="Calibri" pitchFamily="34" charset="0"/>
                        </a:rPr>
                        <a:t>značka</a:t>
                      </a:r>
                      <a:endParaRPr lang="cs-CZ" sz="2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Calibri" pitchFamily="34" charset="0"/>
                          <a:cs typeface="Calibri" pitchFamily="34" charset="0"/>
                        </a:rPr>
                        <a:t>převod</a:t>
                      </a:r>
                      <a:endParaRPr lang="cs-CZ" sz="2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466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kilometr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km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1km = 1000m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90466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decimetr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dm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1m = 10dm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90466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centimetr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cm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1m = 100cm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90466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milimetr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mm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Calibri" pitchFamily="34" charset="0"/>
                          <a:cs typeface="Calibri" pitchFamily="34" charset="0"/>
                        </a:rPr>
                        <a:t>1m = 1000mm</a:t>
                      </a:r>
                      <a:endParaRPr lang="cs-CZ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5770984" cy="62981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Příklady k procvičení:</a:t>
            </a:r>
            <a:endParaRPr lang="cs-CZ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28357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235 mm =               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0,15 km =               </a:t>
            </a:r>
            <a:r>
              <a:rPr lang="cs-CZ" sz="1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6500 m =               </a:t>
            </a:r>
            <a:r>
              <a:rPr lang="cs-CZ" sz="1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 km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36 mm =                 </a:t>
            </a:r>
            <a:r>
              <a:rPr lang="cs-CZ" sz="1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0,708 km =             </a:t>
            </a:r>
            <a:r>
              <a:rPr lang="cs-CZ" sz="1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3200" dirty="0" smtClean="0">
                <a:latin typeface="Calibri" pitchFamily="34" charset="0"/>
                <a:cs typeface="Calibri" pitchFamily="34" charset="0"/>
              </a:rPr>
              <a:t>m</a:t>
            </a:r>
          </a:p>
          <a:p>
            <a:pPr>
              <a:buNone/>
            </a:pPr>
            <a:endParaRPr lang="cs-CZ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5"/>
            <a:ext cx="4038600" cy="28357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13,62 dm =             mm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64,2 mm =              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93,130 dm =           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3,85 cm =                dm</a:t>
            </a:r>
          </a:p>
          <a:p>
            <a:pPr>
              <a:buNone/>
            </a:pPr>
            <a:r>
              <a:rPr lang="cs-CZ" sz="3200" dirty="0" smtClean="0">
                <a:latin typeface="Calibri" pitchFamily="34" charset="0"/>
                <a:cs typeface="Calibri" pitchFamily="34" charset="0"/>
              </a:rPr>
              <a:t>5,304 km =              m</a:t>
            </a:r>
          </a:p>
          <a:p>
            <a:pPr>
              <a:buNone/>
            </a:pPr>
            <a:endParaRPr lang="cs-CZ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339752" y="2348880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0,235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2339752" y="2836093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150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339752" y="3412157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6,5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339752" y="3916213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0,036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339752" y="4437112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708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6660232" y="2348880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cs-CZ" sz="35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362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6660232" y="2836093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0,642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6660232" y="3412157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9,313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6660232" y="3916213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0,385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6660232" y="4437112"/>
            <a:ext cx="1368152" cy="52089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cs-CZ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5304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CITACE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472971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Microsoft Office - PowerPoint</a:t>
            </a:r>
          </a:p>
          <a:p>
            <a:r>
              <a:rPr lang="cs-CZ" sz="2400" dirty="0" err="1" smtClean="0">
                <a:latin typeface="Calibri" pitchFamily="34" charset="0"/>
                <a:cs typeface="Calibri" pitchFamily="34" charset="0"/>
              </a:rPr>
              <a:t>Clipart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 ETC: </a:t>
            </a:r>
            <a:r>
              <a:rPr lang="cs-CZ" sz="2400" dirty="0" smtClean="0">
                <a:latin typeface="Calibri" pitchFamily="34" charset="0"/>
                <a:cs typeface="Calibri" pitchFamily="34" charset="0"/>
                <a:hlinkClick r:id="rId2"/>
              </a:rPr>
              <a:t>http://etc.usf.edu/clipart/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  <a:hlinkClick r:id="rId3"/>
              </a:rPr>
              <a:t>http://www.</a:t>
            </a:r>
            <a:r>
              <a:rPr lang="cs-CZ" sz="2400" dirty="0" err="1" smtClean="0">
                <a:latin typeface="Calibri" pitchFamily="34" charset="0"/>
                <a:cs typeface="Calibri" pitchFamily="34" charset="0"/>
                <a:hlinkClick r:id="rId3"/>
              </a:rPr>
              <a:t>converter.cz</a:t>
            </a:r>
            <a:r>
              <a:rPr lang="cs-CZ" sz="2400" dirty="0" smtClean="0">
                <a:latin typeface="Calibri" pitchFamily="34" charset="0"/>
                <a:cs typeface="Calibri" pitchFamily="34" charset="0"/>
                <a:hlinkClick r:id="rId3"/>
              </a:rPr>
              <a:t>/h_metr.</a:t>
            </a:r>
            <a:r>
              <a:rPr lang="cs-CZ" sz="2400" dirty="0" err="1" smtClean="0">
                <a:latin typeface="Calibri" pitchFamily="34" charset="0"/>
                <a:cs typeface="Calibri" pitchFamily="34" charset="0"/>
                <a:hlinkClick r:id="rId3"/>
              </a:rPr>
              <a:t>htm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	</a:t>
            </a: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566</TotalTime>
  <Words>305</Words>
  <Application>Microsoft Office PowerPoint</Application>
  <PresentationFormat>Předvádění na obrazovce (4:3)</PresentationFormat>
  <Paragraphs>155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Urbanistický</vt:lpstr>
      <vt:lpstr>Výukový materiál </vt:lpstr>
      <vt:lpstr>Snímek 2</vt:lpstr>
      <vt:lpstr>Snímek 3</vt:lpstr>
      <vt:lpstr>délka</vt:lpstr>
      <vt:lpstr>Snímek 5</vt:lpstr>
      <vt:lpstr>JEDNOTKY DÉLKY - historie</vt:lpstr>
      <vt:lpstr>JEDNOTKY DÉLKY</vt:lpstr>
      <vt:lpstr>Násobky a díly metru</vt:lpstr>
      <vt:lpstr>Vztahy mezi jednotkami délky</vt:lpstr>
      <vt:lpstr>ZÁPISKY</vt:lpstr>
      <vt:lpstr>Snímek 11</vt:lpstr>
      <vt:lpstr>Příklady k procvičení: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Jája</dc:creator>
  <cp:lastModifiedBy>Jája</cp:lastModifiedBy>
  <cp:revision>63</cp:revision>
  <dcterms:created xsi:type="dcterms:W3CDTF">2012-01-03T20:22:29Z</dcterms:created>
  <dcterms:modified xsi:type="dcterms:W3CDTF">2012-03-14T18:34:37Z</dcterms:modified>
</cp:coreProperties>
</file>