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1" r:id="rId14"/>
    <p:sldId id="268" r:id="rId15"/>
    <p:sldId id="272" r:id="rId16"/>
    <p:sldId id="269" r:id="rId17"/>
    <p:sldId id="270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164" y="-8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BB4CD-D794-4D1F-838C-22206C3A1BB5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476E7-E9BA-4AC4-94FC-87C6CCA4B1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BB4CD-D794-4D1F-838C-22206C3A1BB5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476E7-E9BA-4AC4-94FC-87C6CCA4B1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BB4CD-D794-4D1F-838C-22206C3A1BB5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476E7-E9BA-4AC4-94FC-87C6CCA4B1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BB4CD-D794-4D1F-838C-22206C3A1BB5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476E7-E9BA-4AC4-94FC-87C6CCA4B1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BB4CD-D794-4D1F-838C-22206C3A1BB5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476E7-E9BA-4AC4-94FC-87C6CCA4B1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BB4CD-D794-4D1F-838C-22206C3A1BB5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476E7-E9BA-4AC4-94FC-87C6CCA4B1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BB4CD-D794-4D1F-838C-22206C3A1BB5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476E7-E9BA-4AC4-94FC-87C6CCA4B1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BB4CD-D794-4D1F-838C-22206C3A1BB5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ED476E7-E9BA-4AC4-94FC-87C6CCA4B1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BB4CD-D794-4D1F-838C-22206C3A1BB5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476E7-E9BA-4AC4-94FC-87C6CCA4B1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BB4CD-D794-4D1F-838C-22206C3A1BB5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476E7-E9BA-4AC4-94FC-87C6CCA4B1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FBB4CD-D794-4D1F-838C-22206C3A1BB5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476E7-E9BA-4AC4-94FC-87C6CCA4B1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E1FBB4CD-D794-4D1F-838C-22206C3A1BB5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FED476E7-E9BA-4AC4-94FC-87C6CCA4B1E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Nadpis 32"/>
          <p:cNvSpPr>
            <a:spLocks noGrp="1"/>
          </p:cNvSpPr>
          <p:nvPr>
            <p:ph type="title"/>
          </p:nvPr>
        </p:nvSpPr>
        <p:spPr>
          <a:xfrm>
            <a:off x="822960" y="365760"/>
            <a:ext cx="7637472" cy="83099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4" name="Zástupný symbol pro obsah 33"/>
          <p:cNvSpPr>
            <a:spLocks noGrp="1"/>
          </p:cNvSpPr>
          <p:nvPr>
            <p:ph idx="1"/>
          </p:nvPr>
        </p:nvSpPr>
        <p:spPr>
          <a:xfrm>
            <a:off x="1043608" y="1412776"/>
            <a:ext cx="7560840" cy="4608512"/>
          </a:xfrm>
        </p:spPr>
        <p:txBody>
          <a:bodyPr>
            <a:normAutofit fontScale="55000" lnSpcReduction="20000"/>
          </a:bodyPr>
          <a:lstStyle/>
          <a:p>
            <a:pPr marL="0" lvl="0" indent="0" algn="ctr">
              <a:spcBef>
                <a:spcPts val="0"/>
              </a:spcBef>
            </a:pPr>
            <a:r>
              <a:rPr lang="cs-CZ" sz="3600" dirty="0">
                <a:solidFill>
                  <a:srgbClr val="00B050"/>
                </a:solidFill>
                <a:latin typeface="Calibri"/>
              </a:rPr>
              <a:t>ZÁKLADNÍ ŠKOLA SLOVAN, KROMĚŘÍŽ, PŘÍSPĚVKOVÁ ORGANIZACE</a:t>
            </a:r>
          </a:p>
          <a:p>
            <a:pPr marL="0" lvl="0" indent="0" algn="ctr">
              <a:spcBef>
                <a:spcPts val="0"/>
              </a:spcBef>
            </a:pPr>
            <a:r>
              <a:rPr lang="cs-CZ" sz="3600" dirty="0">
                <a:solidFill>
                  <a:srgbClr val="00B050"/>
                </a:solidFill>
                <a:latin typeface="Calibri"/>
              </a:rPr>
              <a:t>ZEYEROVA 3354, 767 01 KROMĚŘÍŽ</a:t>
            </a:r>
          </a:p>
          <a:p>
            <a:pPr marL="0" lvl="0" indent="0" algn="ctr">
              <a:spcBef>
                <a:spcPts val="0"/>
              </a:spcBef>
            </a:pPr>
            <a:endParaRPr lang="cs-CZ" sz="3600" dirty="0">
              <a:solidFill>
                <a:srgbClr val="00B050"/>
              </a:solidFill>
              <a:latin typeface="Calibri"/>
            </a:endParaRPr>
          </a:p>
          <a:p>
            <a:pPr marL="0" lvl="0" indent="0" algn="ctr">
              <a:spcBef>
                <a:spcPts val="0"/>
              </a:spcBef>
            </a:pPr>
            <a:r>
              <a:rPr lang="cs-CZ" sz="3600" dirty="0">
                <a:solidFill>
                  <a:prstClr val="black"/>
                </a:solidFill>
                <a:latin typeface="Calibri"/>
              </a:rPr>
              <a:t>projekt v rámci vzdělávacího programu</a:t>
            </a:r>
          </a:p>
          <a:p>
            <a:pPr marL="0" lvl="0" indent="0" algn="ctr">
              <a:spcBef>
                <a:spcPts val="0"/>
              </a:spcBef>
            </a:pPr>
            <a:r>
              <a:rPr lang="cs-CZ" sz="3600" dirty="0">
                <a:solidFill>
                  <a:prstClr val="black"/>
                </a:solidFill>
                <a:latin typeface="Calibri"/>
              </a:rPr>
              <a:t>VZDĚLÁNÍ PRO KONKURENCESCHOPNOST</a:t>
            </a:r>
          </a:p>
          <a:p>
            <a:pPr marL="0" lvl="0" indent="0">
              <a:spcBef>
                <a:spcPts val="0"/>
              </a:spcBef>
            </a:pPr>
            <a:endParaRPr lang="cs-CZ" sz="3600" dirty="0">
              <a:solidFill>
                <a:prstClr val="black"/>
              </a:solidFill>
              <a:latin typeface="Calibri"/>
            </a:endParaRPr>
          </a:p>
          <a:p>
            <a:pPr marL="0" lvl="0" indent="0" algn="ctr">
              <a:spcBef>
                <a:spcPts val="0"/>
              </a:spcBef>
            </a:pPr>
            <a:r>
              <a:rPr lang="cs-CZ" sz="3600" dirty="0">
                <a:solidFill>
                  <a:prstClr val="black"/>
                </a:solidFill>
                <a:latin typeface="Calibri"/>
              </a:rPr>
              <a:t>ŠABLONA ČÍSLO: III/2</a:t>
            </a:r>
          </a:p>
          <a:p>
            <a:pPr marL="0" lvl="0" indent="0" algn="ctr">
              <a:spcBef>
                <a:spcPts val="0"/>
              </a:spcBef>
            </a:pPr>
            <a:r>
              <a:rPr lang="cs-CZ" sz="3600" dirty="0">
                <a:solidFill>
                  <a:prstClr val="black"/>
                </a:solidFill>
                <a:latin typeface="Calibri"/>
              </a:rPr>
              <a:t>NÁZEV:  INOVACE A ZKVALITNĚNÍ VÝUKY PROSTŘEDNICTVÍM ICT</a:t>
            </a:r>
          </a:p>
          <a:p>
            <a:pPr marL="0" lvl="0" indent="0">
              <a:spcBef>
                <a:spcPts val="0"/>
              </a:spcBef>
            </a:pPr>
            <a:endParaRPr lang="cs-CZ" sz="3600" dirty="0">
              <a:solidFill>
                <a:prstClr val="black"/>
              </a:solidFill>
              <a:latin typeface="Calibri"/>
            </a:endParaRPr>
          </a:p>
          <a:p>
            <a:pPr marL="0" lvl="0" indent="0">
              <a:spcBef>
                <a:spcPts val="0"/>
              </a:spcBef>
            </a:pPr>
            <a:endParaRPr lang="cs-CZ" sz="3600" dirty="0">
              <a:solidFill>
                <a:prstClr val="black"/>
              </a:solidFill>
              <a:latin typeface="Calibri"/>
            </a:endParaRPr>
          </a:p>
          <a:p>
            <a:pPr marL="0" lvl="0" indent="0">
              <a:spcBef>
                <a:spcPts val="0"/>
              </a:spcBef>
            </a:pPr>
            <a:r>
              <a:rPr lang="cs-CZ" sz="3600" dirty="0">
                <a:solidFill>
                  <a:prstClr val="black"/>
                </a:solidFill>
                <a:latin typeface="Calibri"/>
              </a:rPr>
              <a:t>PŘEDMĚT:  </a:t>
            </a: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ANGLICKÝ JAZYK</a:t>
            </a:r>
            <a:endParaRPr lang="cs-CZ" sz="3600" dirty="0">
              <a:solidFill>
                <a:prstClr val="black"/>
              </a:solidFill>
              <a:latin typeface="Calibri"/>
            </a:endParaRPr>
          </a:p>
          <a:p>
            <a:pPr marL="0" lvl="0" indent="0">
              <a:spcBef>
                <a:spcPts val="0"/>
              </a:spcBef>
            </a:pPr>
            <a:r>
              <a:rPr lang="cs-CZ" sz="3600" dirty="0">
                <a:solidFill>
                  <a:prstClr val="black"/>
                </a:solidFill>
                <a:latin typeface="Calibri"/>
              </a:rPr>
              <a:t>ROČNÍK: </a:t>
            </a: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V.</a:t>
            </a:r>
            <a:endParaRPr lang="cs-CZ" sz="3600" dirty="0">
              <a:solidFill>
                <a:prstClr val="black"/>
              </a:solidFill>
              <a:latin typeface="Calibri"/>
            </a:endParaRPr>
          </a:p>
          <a:p>
            <a:pPr marL="0" lvl="0" indent="0">
              <a:spcBef>
                <a:spcPts val="0"/>
              </a:spcBef>
            </a:pPr>
            <a:r>
              <a:rPr lang="cs-CZ" sz="3600" dirty="0">
                <a:solidFill>
                  <a:prstClr val="black"/>
                </a:solidFill>
                <a:latin typeface="Calibri"/>
              </a:rPr>
              <a:t>TÉMA: </a:t>
            </a: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ORDINAL NUMBERS</a:t>
            </a:r>
            <a:endParaRPr lang="cs-CZ" sz="3600" dirty="0">
              <a:solidFill>
                <a:prstClr val="black"/>
              </a:solidFill>
              <a:latin typeface="Calibri"/>
            </a:endParaRPr>
          </a:p>
          <a:p>
            <a:pPr marL="0" lvl="0" indent="0">
              <a:spcBef>
                <a:spcPts val="0"/>
              </a:spcBef>
            </a:pPr>
            <a:r>
              <a:rPr lang="cs-CZ" sz="3600" dirty="0">
                <a:solidFill>
                  <a:prstClr val="black"/>
                </a:solidFill>
                <a:latin typeface="Calibri"/>
              </a:rPr>
              <a:t>AUTOR: MGR. EVA JANOUŠKOVÁ</a:t>
            </a:r>
          </a:p>
          <a:p>
            <a:pPr marL="0" lvl="0" indent="0">
              <a:spcBef>
                <a:spcPts val="0"/>
              </a:spcBef>
            </a:pPr>
            <a:r>
              <a:rPr lang="cs-CZ" sz="3600" dirty="0">
                <a:solidFill>
                  <a:prstClr val="black"/>
                </a:solidFill>
                <a:latin typeface="Calibri"/>
              </a:rPr>
              <a:t>DATUM VYTVOŘENÍ: </a:t>
            </a:r>
            <a:r>
              <a:rPr lang="cs-CZ" sz="3600" dirty="0" smtClean="0">
                <a:solidFill>
                  <a:prstClr val="black"/>
                </a:solidFill>
                <a:latin typeface="Calibri"/>
              </a:rPr>
              <a:t>6.8.2012</a:t>
            </a:r>
            <a:endParaRPr lang="cs-CZ" sz="3600" dirty="0">
              <a:solidFill>
                <a:prstClr val="black"/>
              </a:solidFill>
              <a:latin typeface="Calibri"/>
            </a:endParaRPr>
          </a:p>
          <a:p>
            <a:pPr marL="0" lvl="0" indent="0">
              <a:spcBef>
                <a:spcPts val="0"/>
              </a:spcBef>
            </a:pPr>
            <a:endParaRPr lang="cs-CZ" sz="3600" dirty="0">
              <a:solidFill>
                <a:prstClr val="black"/>
              </a:solidFill>
              <a:latin typeface="Calibri"/>
            </a:endParaRPr>
          </a:p>
          <a:p>
            <a:pPr marL="0" lvl="0" indent="0">
              <a:spcBef>
                <a:spcPts val="0"/>
              </a:spcBef>
            </a:pPr>
            <a:endParaRPr lang="cs-CZ" sz="3600" dirty="0">
              <a:solidFill>
                <a:prstClr val="black"/>
              </a:solidFill>
              <a:latin typeface="Calibri"/>
            </a:endParaRPr>
          </a:p>
          <a:p>
            <a:pPr marL="0" lvl="0" indent="0" algn="ctr">
              <a:spcBef>
                <a:spcPts val="0"/>
              </a:spcBef>
            </a:pPr>
            <a:r>
              <a:rPr lang="cs-CZ" sz="3600" dirty="0" smtClean="0">
                <a:solidFill>
                  <a:srgbClr val="C00000"/>
                </a:solidFill>
                <a:latin typeface="Calibri"/>
              </a:rPr>
              <a:t>VY_32_INOVACE_52 </a:t>
            </a:r>
            <a:r>
              <a:rPr lang="cs-CZ" sz="3600" dirty="0">
                <a:solidFill>
                  <a:srgbClr val="C00000"/>
                </a:solidFill>
                <a:latin typeface="Calibri"/>
              </a:rPr>
              <a:t>_EJ</a:t>
            </a:r>
          </a:p>
          <a:p>
            <a:endParaRPr lang="cs-CZ" dirty="0"/>
          </a:p>
        </p:txBody>
      </p:sp>
      <p:pic>
        <p:nvPicPr>
          <p:cNvPr id="3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88640"/>
            <a:ext cx="5460326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47811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 smtClean="0">
                <a:solidFill>
                  <a:schemeClr val="tx1"/>
                </a:solidFill>
              </a:rPr>
              <a:t>ANOTACE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419872" y="2564904"/>
            <a:ext cx="5137459" cy="3378695"/>
          </a:xfrm>
        </p:spPr>
        <p:txBody>
          <a:bodyPr>
            <a:normAutofit/>
          </a:bodyPr>
          <a:lstStyle/>
          <a:p>
            <a:pPr marL="457200" indent="-457200" algn="just">
              <a:buFont typeface="Arial" pitchFamily="34" charset="0"/>
              <a:buChar char="•"/>
            </a:pPr>
            <a:r>
              <a:rPr lang="cs-CZ" sz="1800" dirty="0" smtClean="0"/>
              <a:t>prezentace byla vytvořena jako doplňující materiál k učivu řadové číslovky  pro žáky 5. ročníku</a:t>
            </a:r>
          </a:p>
          <a:p>
            <a:pPr marL="457200" indent="-457200" algn="just">
              <a:buFont typeface="Arial" pitchFamily="34" charset="0"/>
              <a:buChar char="•"/>
            </a:pPr>
            <a:r>
              <a:rPr lang="cs-CZ" sz="1800" dirty="0"/>
              <a:t>v</a:t>
            </a:r>
            <a:r>
              <a:rPr lang="cs-CZ" sz="1800" dirty="0" smtClean="0"/>
              <a:t> rámci prezentace se žáci seznámí se základními pravidly  v užívání řadových číslovek</a:t>
            </a:r>
          </a:p>
          <a:p>
            <a:pPr marL="457200" indent="-457200" algn="just">
              <a:buFont typeface="Arial" pitchFamily="34" charset="0"/>
              <a:buChar char="•"/>
            </a:pPr>
            <a:r>
              <a:rPr lang="cs-CZ" sz="1800" dirty="0" smtClean="0"/>
              <a:t>pomocí  obsažených cvičení si žáci procvičí pravopis a výslovnost řadových číslovek </a:t>
            </a:r>
            <a:endParaRPr lang="cs-CZ" sz="18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38114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>
                <a:solidFill>
                  <a:schemeClr val="tx1"/>
                </a:solidFill>
              </a:rPr>
              <a:t>Klíčová slova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itchFamily="34" charset="0"/>
              <a:buChar char="•"/>
            </a:pPr>
            <a:r>
              <a:rPr lang="cs-CZ" dirty="0"/>
              <a:t>ř</a:t>
            </a:r>
            <a:r>
              <a:rPr lang="cs-CZ" dirty="0" smtClean="0"/>
              <a:t>adová číslovka</a:t>
            </a:r>
          </a:p>
          <a:p>
            <a:pPr marL="0" indent="0"/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>
          <a:xfrm rot="19140000">
            <a:off x="1257454" y="2229070"/>
            <a:ext cx="5794760" cy="623314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20784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800" dirty="0" err="1" smtClean="0"/>
              <a:t>Ordinal</a:t>
            </a:r>
            <a:r>
              <a:rPr lang="cs-CZ" sz="4800" dirty="0" smtClean="0"/>
              <a:t> </a:t>
            </a:r>
            <a:r>
              <a:rPr lang="cs-CZ" sz="4800" dirty="0" err="1" smtClean="0"/>
              <a:t>numbers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39572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/>
              <a:t>p</a:t>
            </a:r>
            <a:r>
              <a:rPr lang="cs-CZ" sz="3200" dirty="0" smtClean="0"/>
              <a:t>řed každé řadové číslo píšeme určitý člen   </a:t>
            </a:r>
            <a:r>
              <a:rPr lang="cs-CZ" sz="3200" dirty="0" smtClean="0">
                <a:solidFill>
                  <a:srgbClr val="0000CC"/>
                </a:solidFill>
              </a:rPr>
              <a:t>THE 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platí to i pro vyslovování řadových čísel </a:t>
            </a:r>
          </a:p>
          <a:p>
            <a:pPr marL="0" indent="0"/>
            <a:r>
              <a:rPr lang="cs-CZ" sz="3200" dirty="0"/>
              <a:t> </a:t>
            </a:r>
            <a:r>
              <a:rPr lang="cs-CZ" sz="3200" dirty="0" smtClean="0"/>
              <a:t>  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706503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0" indent="0"/>
            <a:r>
              <a:rPr lang="cs-CZ" sz="3600" dirty="0"/>
              <a:t> </a:t>
            </a:r>
            <a:r>
              <a:rPr lang="cs-CZ" sz="3600" dirty="0" smtClean="0"/>
              <a:t>         ST</a:t>
            </a:r>
            <a:endParaRPr lang="cs-CZ" sz="3600" dirty="0"/>
          </a:p>
          <a:p>
            <a:pPr marL="0" indent="0"/>
            <a:endParaRPr lang="cs-CZ" dirty="0" smtClean="0"/>
          </a:p>
          <a:p>
            <a:pPr marL="0" indent="0"/>
            <a:endParaRPr lang="cs-CZ" dirty="0"/>
          </a:p>
          <a:p>
            <a:pPr marL="0" indent="0"/>
            <a:r>
              <a:rPr lang="cs-CZ" dirty="0" smtClean="0"/>
              <a:t>             </a:t>
            </a:r>
            <a:r>
              <a:rPr lang="cs-CZ" sz="3600" dirty="0" smtClean="0"/>
              <a:t>ND</a:t>
            </a:r>
            <a:endParaRPr lang="cs-CZ" sz="3600" dirty="0"/>
          </a:p>
        </p:txBody>
      </p:sp>
      <p:sp>
        <p:nvSpPr>
          <p:cNvPr id="25" name="Zástupný symbol pro obsah 2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</a:t>
            </a:r>
            <a:r>
              <a:rPr lang="cs-CZ" sz="3600" dirty="0" smtClean="0"/>
              <a:t>RD</a:t>
            </a:r>
          </a:p>
          <a:p>
            <a:endParaRPr lang="cs-CZ" sz="3600" dirty="0"/>
          </a:p>
          <a:p>
            <a:endParaRPr lang="cs-CZ" sz="3600" dirty="0" smtClean="0"/>
          </a:p>
          <a:p>
            <a:r>
              <a:rPr lang="cs-CZ" sz="3600" dirty="0"/>
              <a:t> </a:t>
            </a:r>
            <a:r>
              <a:rPr lang="cs-CZ" sz="3600" dirty="0" smtClean="0"/>
              <a:t>           TH</a:t>
            </a:r>
            <a:endParaRPr lang="cs-CZ" sz="3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Koncovky řadových číslovek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33666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dirty="0" smtClean="0"/>
              <a:t>KONCOVKA    </a:t>
            </a:r>
            <a:r>
              <a:rPr lang="cs-CZ" sz="3600" dirty="0" smtClean="0">
                <a:solidFill>
                  <a:srgbClr val="0000CC"/>
                </a:solidFill>
              </a:rPr>
              <a:t>ST</a:t>
            </a:r>
            <a:endParaRPr lang="cs-CZ" sz="3600" dirty="0">
              <a:solidFill>
                <a:srgbClr val="0000C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buFont typeface="Arial" pitchFamily="34" charset="0"/>
              <a:buChar char="•"/>
            </a:pPr>
            <a:r>
              <a:rPr lang="cs-CZ" sz="2400" dirty="0"/>
              <a:t>u</a:t>
            </a:r>
            <a:r>
              <a:rPr lang="cs-CZ" sz="2400" dirty="0" smtClean="0"/>
              <a:t>žíváme u čísle zakončených jedničkou</a:t>
            </a:r>
          </a:p>
          <a:p>
            <a:pPr marL="0" indent="0" algn="just"/>
            <a:endParaRPr lang="cs-CZ" sz="2400" dirty="0"/>
          </a:p>
          <a:p>
            <a:pPr marL="0" indent="0" algn="just"/>
            <a:r>
              <a:rPr lang="cs-CZ" sz="2400" dirty="0" smtClean="0"/>
              <a:t>    1 st   - 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fir</a:t>
            </a:r>
            <a:r>
              <a:rPr lang="cs-CZ" sz="2400" dirty="0" err="1" smtClean="0">
                <a:solidFill>
                  <a:srgbClr val="0000CC"/>
                </a:solidFill>
              </a:rPr>
              <a:t>st</a:t>
            </a:r>
            <a:r>
              <a:rPr lang="cs-CZ" sz="2400" dirty="0" smtClean="0"/>
              <a:t> – první</a:t>
            </a:r>
          </a:p>
          <a:p>
            <a:pPr marL="0" indent="0" algn="just"/>
            <a:r>
              <a:rPr lang="cs-CZ" sz="2400" dirty="0"/>
              <a:t> </a:t>
            </a:r>
            <a:r>
              <a:rPr lang="cs-CZ" sz="2400" dirty="0" smtClean="0"/>
              <a:t> 21 st  -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twenty</a:t>
            </a:r>
            <a:r>
              <a:rPr lang="cs-CZ" sz="2400" dirty="0" smtClean="0"/>
              <a:t> – </a:t>
            </a:r>
            <a:r>
              <a:rPr lang="cs-CZ" sz="2400" dirty="0" err="1" smtClean="0"/>
              <a:t>fir</a:t>
            </a:r>
            <a:r>
              <a:rPr lang="cs-CZ" sz="2400" dirty="0" err="1" smtClean="0">
                <a:solidFill>
                  <a:srgbClr val="0000CC"/>
                </a:solidFill>
              </a:rPr>
              <a:t>st</a:t>
            </a:r>
            <a:r>
              <a:rPr lang="cs-CZ" sz="2400" dirty="0" smtClean="0">
                <a:solidFill>
                  <a:srgbClr val="0000CC"/>
                </a:solidFill>
              </a:rPr>
              <a:t> </a:t>
            </a:r>
            <a:r>
              <a:rPr lang="cs-CZ" sz="2400" dirty="0" smtClean="0"/>
              <a:t>– dvacátý první</a:t>
            </a:r>
          </a:p>
          <a:p>
            <a:pPr marL="0" indent="0" algn="just"/>
            <a:endParaRPr lang="cs-CZ" sz="2400" dirty="0"/>
          </a:p>
          <a:p>
            <a:pPr algn="just">
              <a:buFont typeface="Arial" pitchFamily="34" charset="0"/>
              <a:buChar char="•"/>
            </a:pPr>
            <a:r>
              <a:rPr lang="cs-CZ" sz="2400" dirty="0" err="1"/>
              <a:t>v</a:t>
            </a:r>
            <a:r>
              <a:rPr lang="cs-CZ" sz="2400" dirty="0" err="1" smtClean="0"/>
              <a:t>yjímka</a:t>
            </a:r>
            <a:r>
              <a:rPr lang="cs-CZ" sz="2400" dirty="0" smtClean="0"/>
              <a:t> : 11 </a:t>
            </a:r>
            <a:r>
              <a:rPr lang="cs-CZ" sz="2400" dirty="0" err="1" smtClean="0"/>
              <a:t>th</a:t>
            </a:r>
            <a:r>
              <a:rPr lang="cs-CZ" sz="2400" dirty="0" smtClean="0"/>
              <a:t> –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eleven</a:t>
            </a:r>
            <a:r>
              <a:rPr lang="cs-CZ" sz="2400" dirty="0" err="1" smtClean="0">
                <a:solidFill>
                  <a:srgbClr val="FF0000"/>
                </a:solidFill>
              </a:rPr>
              <a:t>th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- jedenáctý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198928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dirty="0" smtClean="0"/>
              <a:t>KONCOVKA </a:t>
            </a:r>
            <a:r>
              <a:rPr lang="cs-CZ" sz="3600" dirty="0" smtClean="0">
                <a:solidFill>
                  <a:srgbClr val="FF0000"/>
                </a:solidFill>
              </a:rPr>
              <a:t>ND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/>
              <a:t>u</a:t>
            </a:r>
            <a:r>
              <a:rPr lang="cs-CZ" sz="2400" dirty="0" smtClean="0"/>
              <a:t>žíváme u čísel zakončených dvojkou</a:t>
            </a:r>
          </a:p>
          <a:p>
            <a:pPr marL="0" indent="0"/>
            <a:endParaRPr lang="cs-CZ" sz="2400" dirty="0"/>
          </a:p>
          <a:p>
            <a:pPr marL="0" indent="0"/>
            <a:r>
              <a:rPr lang="cs-CZ" sz="2400" dirty="0" smtClean="0"/>
              <a:t>     2 </a:t>
            </a:r>
            <a:r>
              <a:rPr lang="cs-CZ" sz="2400" dirty="0" err="1" smtClean="0"/>
              <a:t>nd</a:t>
            </a:r>
            <a:r>
              <a:rPr lang="cs-CZ" sz="2400" dirty="0" smtClean="0"/>
              <a:t> – </a:t>
            </a:r>
            <a:r>
              <a:rPr lang="cs-CZ" sz="2400" dirty="0" err="1" smtClean="0"/>
              <a:t>the</a:t>
            </a:r>
            <a:r>
              <a:rPr lang="cs-CZ" sz="2400" dirty="0" smtClean="0"/>
              <a:t> seco</a:t>
            </a:r>
            <a:r>
              <a:rPr lang="cs-CZ" sz="2400" dirty="0" smtClean="0">
                <a:solidFill>
                  <a:srgbClr val="FF0000"/>
                </a:solidFill>
              </a:rPr>
              <a:t>nd </a:t>
            </a:r>
            <a:r>
              <a:rPr lang="cs-CZ" sz="2400" dirty="0" smtClean="0"/>
              <a:t>- druhý </a:t>
            </a:r>
          </a:p>
          <a:p>
            <a:pPr marL="0" indent="0"/>
            <a:r>
              <a:rPr lang="cs-CZ" sz="2400" dirty="0"/>
              <a:t> </a:t>
            </a:r>
            <a:r>
              <a:rPr lang="cs-CZ" sz="2400" dirty="0" smtClean="0"/>
              <a:t> 62 </a:t>
            </a:r>
            <a:r>
              <a:rPr lang="cs-CZ" sz="2400" dirty="0" err="1" smtClean="0"/>
              <a:t>nd</a:t>
            </a:r>
            <a:r>
              <a:rPr lang="cs-CZ" sz="2400" dirty="0" smtClean="0"/>
              <a:t> –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sixty</a:t>
            </a:r>
            <a:r>
              <a:rPr lang="cs-CZ" sz="2400" dirty="0" smtClean="0"/>
              <a:t>- seco</a:t>
            </a:r>
            <a:r>
              <a:rPr lang="cs-CZ" sz="2400" dirty="0" smtClean="0">
                <a:solidFill>
                  <a:srgbClr val="FF0000"/>
                </a:solidFill>
              </a:rPr>
              <a:t>nd</a:t>
            </a:r>
            <a:r>
              <a:rPr lang="cs-CZ" sz="2400" dirty="0" smtClean="0"/>
              <a:t> – šedesátý druhý</a:t>
            </a:r>
            <a:endParaRPr lang="cs-CZ" sz="2400" dirty="0"/>
          </a:p>
          <a:p>
            <a:pPr marL="0" indent="0"/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err="1"/>
              <a:t>v</a:t>
            </a:r>
            <a:r>
              <a:rPr lang="cs-CZ" sz="2400" dirty="0" err="1" smtClean="0"/>
              <a:t>yjímka</a:t>
            </a:r>
            <a:r>
              <a:rPr lang="cs-CZ" sz="2400" dirty="0" smtClean="0"/>
              <a:t>:  12 </a:t>
            </a:r>
            <a:r>
              <a:rPr lang="cs-CZ" sz="2400" dirty="0" err="1" smtClean="0"/>
              <a:t>th</a:t>
            </a:r>
            <a:r>
              <a:rPr lang="cs-CZ" sz="2400" dirty="0" smtClean="0"/>
              <a:t> –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twelf</a:t>
            </a:r>
            <a:r>
              <a:rPr lang="cs-CZ" sz="2400" dirty="0" err="1" smtClean="0">
                <a:solidFill>
                  <a:srgbClr val="0000CC"/>
                </a:solidFill>
              </a:rPr>
              <a:t>th</a:t>
            </a:r>
            <a:r>
              <a:rPr lang="cs-CZ" sz="2400" dirty="0" smtClean="0"/>
              <a:t> - dvanáctý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901129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dirty="0" smtClean="0"/>
              <a:t>KONCOVKA </a:t>
            </a:r>
            <a:r>
              <a:rPr lang="cs-CZ" sz="3600" dirty="0" smtClean="0">
                <a:solidFill>
                  <a:srgbClr val="00B050"/>
                </a:solidFill>
              </a:rPr>
              <a:t>RD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užíváme u čísel zakončených trojkou</a:t>
            </a:r>
          </a:p>
          <a:p>
            <a:pPr>
              <a:buFont typeface="Arial" pitchFamily="34" charset="0"/>
              <a:buChar char="•"/>
            </a:pPr>
            <a:endParaRPr lang="cs-CZ" sz="2400" dirty="0"/>
          </a:p>
          <a:p>
            <a:pPr marL="0" indent="0"/>
            <a:r>
              <a:rPr lang="cs-CZ" sz="2400" dirty="0" smtClean="0"/>
              <a:t>      3 </a:t>
            </a:r>
            <a:r>
              <a:rPr lang="cs-CZ" sz="2400" dirty="0" err="1" smtClean="0"/>
              <a:t>rd</a:t>
            </a:r>
            <a:r>
              <a:rPr lang="cs-CZ" sz="2400" dirty="0" smtClean="0"/>
              <a:t> –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thi</a:t>
            </a:r>
            <a:r>
              <a:rPr lang="cs-CZ" sz="2400" dirty="0" err="1" smtClean="0">
                <a:solidFill>
                  <a:srgbClr val="00B050"/>
                </a:solidFill>
              </a:rPr>
              <a:t>rd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smtClean="0"/>
              <a:t>– třetí</a:t>
            </a:r>
          </a:p>
          <a:p>
            <a:pPr marL="0" indent="0"/>
            <a:r>
              <a:rPr lang="cs-CZ" sz="2400" dirty="0"/>
              <a:t> </a:t>
            </a:r>
            <a:r>
              <a:rPr lang="cs-CZ" sz="2400" dirty="0" smtClean="0"/>
              <a:t>   53 </a:t>
            </a:r>
            <a:r>
              <a:rPr lang="cs-CZ" sz="2400" dirty="0" err="1" smtClean="0"/>
              <a:t>rd</a:t>
            </a:r>
            <a:r>
              <a:rPr lang="cs-CZ" sz="2400" dirty="0" smtClean="0"/>
              <a:t> –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fifty</a:t>
            </a:r>
            <a:r>
              <a:rPr lang="cs-CZ" sz="2400" dirty="0" smtClean="0"/>
              <a:t> – </a:t>
            </a:r>
            <a:r>
              <a:rPr lang="cs-CZ" sz="2400" dirty="0" err="1" smtClean="0"/>
              <a:t>thi</a:t>
            </a:r>
            <a:r>
              <a:rPr lang="cs-CZ" sz="2400" dirty="0" err="1" smtClean="0">
                <a:solidFill>
                  <a:srgbClr val="00B050"/>
                </a:solidFill>
              </a:rPr>
              <a:t>rd</a:t>
            </a:r>
            <a:r>
              <a:rPr lang="cs-CZ" sz="2400" dirty="0" smtClean="0"/>
              <a:t> – padesátý třetí</a:t>
            </a:r>
          </a:p>
          <a:p>
            <a:pPr marL="0" indent="0"/>
            <a:endParaRPr lang="cs-CZ" sz="2400" dirty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</a:t>
            </a:r>
            <a:r>
              <a:rPr lang="cs-CZ" sz="2400" dirty="0" err="1" smtClean="0"/>
              <a:t>vyjímka</a:t>
            </a:r>
            <a:r>
              <a:rPr lang="cs-CZ" sz="2400" dirty="0" smtClean="0"/>
              <a:t> : 13 </a:t>
            </a:r>
            <a:r>
              <a:rPr lang="cs-CZ" sz="2400" dirty="0" err="1" smtClean="0"/>
              <a:t>th</a:t>
            </a:r>
            <a:r>
              <a:rPr lang="cs-CZ" sz="2400" dirty="0" smtClean="0"/>
              <a:t> –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thirteen</a:t>
            </a:r>
            <a:r>
              <a:rPr lang="cs-CZ" sz="2400" dirty="0" err="1" smtClean="0">
                <a:solidFill>
                  <a:srgbClr val="FF0000"/>
                </a:solidFill>
              </a:rPr>
              <a:t>th</a:t>
            </a:r>
            <a:r>
              <a:rPr lang="cs-CZ" sz="2400" dirty="0" smtClean="0"/>
              <a:t> - třináctý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692995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dirty="0" smtClean="0"/>
              <a:t>KONCOVKA </a:t>
            </a:r>
            <a:r>
              <a:rPr lang="cs-CZ" sz="3600" dirty="0" smtClean="0">
                <a:solidFill>
                  <a:srgbClr val="FFC000"/>
                </a:solidFill>
              </a:rPr>
              <a:t>TH</a:t>
            </a:r>
            <a:endParaRPr lang="cs-CZ" sz="3600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>
              <a:buFont typeface="Arial" pitchFamily="34" charset="0"/>
              <a:buChar char="•"/>
            </a:pPr>
            <a:r>
              <a:rPr lang="cs-CZ" sz="2400" dirty="0" smtClean="0"/>
              <a:t> užíváme u čísel zakončených nulou a čtverkou až devítkou</a:t>
            </a:r>
          </a:p>
          <a:p>
            <a:pPr marL="0" indent="0" algn="just"/>
            <a:r>
              <a:rPr lang="cs-CZ" sz="2400" dirty="0" smtClean="0"/>
              <a:t>4 </a:t>
            </a:r>
            <a:r>
              <a:rPr lang="cs-CZ" sz="2400" dirty="0" err="1" smtClean="0"/>
              <a:t>th</a:t>
            </a:r>
            <a:r>
              <a:rPr lang="cs-CZ" sz="2400" dirty="0" smtClean="0"/>
              <a:t> –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four</a:t>
            </a:r>
            <a:r>
              <a:rPr lang="cs-CZ" sz="2400" dirty="0" err="1" smtClean="0">
                <a:solidFill>
                  <a:srgbClr val="FFC000"/>
                </a:solidFill>
              </a:rPr>
              <a:t>th</a:t>
            </a:r>
            <a:r>
              <a:rPr lang="cs-CZ" sz="2400" dirty="0" smtClean="0">
                <a:solidFill>
                  <a:srgbClr val="FFC000"/>
                </a:solidFill>
              </a:rPr>
              <a:t> </a:t>
            </a:r>
            <a:r>
              <a:rPr lang="cs-CZ" sz="2400" dirty="0" smtClean="0"/>
              <a:t>– čtvrtý</a:t>
            </a:r>
          </a:p>
          <a:p>
            <a:pPr marL="0" indent="0" algn="just"/>
            <a:r>
              <a:rPr lang="cs-CZ" sz="2400" dirty="0" smtClean="0"/>
              <a:t>5 </a:t>
            </a:r>
            <a:r>
              <a:rPr lang="cs-CZ" sz="2400" dirty="0" err="1" smtClean="0"/>
              <a:t>th</a:t>
            </a:r>
            <a:r>
              <a:rPr lang="cs-CZ" sz="2400" dirty="0" smtClean="0"/>
              <a:t> –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fif</a:t>
            </a:r>
            <a:r>
              <a:rPr lang="cs-CZ" sz="2400" dirty="0" err="1" smtClean="0">
                <a:solidFill>
                  <a:srgbClr val="FFC000"/>
                </a:solidFill>
              </a:rPr>
              <a:t>th</a:t>
            </a:r>
            <a:r>
              <a:rPr lang="cs-CZ" sz="2400" dirty="0" smtClean="0">
                <a:solidFill>
                  <a:srgbClr val="FFC000"/>
                </a:solidFill>
              </a:rPr>
              <a:t> </a:t>
            </a:r>
            <a:r>
              <a:rPr lang="cs-CZ" sz="2400" dirty="0" smtClean="0"/>
              <a:t>– pátý</a:t>
            </a:r>
          </a:p>
          <a:p>
            <a:pPr marL="0" indent="0" algn="just"/>
            <a:r>
              <a:rPr lang="cs-CZ" sz="2400" dirty="0" smtClean="0"/>
              <a:t>8 </a:t>
            </a:r>
            <a:r>
              <a:rPr lang="cs-CZ" sz="2400" dirty="0" err="1" smtClean="0"/>
              <a:t>th</a:t>
            </a:r>
            <a:r>
              <a:rPr lang="cs-CZ" sz="2400" dirty="0" smtClean="0"/>
              <a:t> –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eigh</a:t>
            </a:r>
            <a:r>
              <a:rPr lang="cs-CZ" sz="2400" dirty="0" err="1" smtClean="0">
                <a:solidFill>
                  <a:srgbClr val="FFC000"/>
                </a:solidFill>
              </a:rPr>
              <a:t>th</a:t>
            </a:r>
            <a:r>
              <a:rPr lang="cs-CZ" sz="2400" dirty="0" smtClean="0">
                <a:solidFill>
                  <a:srgbClr val="FFC000"/>
                </a:solidFill>
              </a:rPr>
              <a:t> </a:t>
            </a:r>
            <a:r>
              <a:rPr lang="cs-CZ" sz="2400" dirty="0" smtClean="0"/>
              <a:t>– osmý</a:t>
            </a:r>
          </a:p>
          <a:p>
            <a:pPr marL="0" indent="0" algn="just"/>
            <a:r>
              <a:rPr lang="cs-CZ" sz="2400" dirty="0" smtClean="0"/>
              <a:t>17 </a:t>
            </a:r>
            <a:r>
              <a:rPr lang="cs-CZ" sz="2400" dirty="0" err="1" smtClean="0"/>
              <a:t>th</a:t>
            </a:r>
            <a:r>
              <a:rPr lang="cs-CZ" sz="2400" dirty="0" smtClean="0"/>
              <a:t> –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seventeen</a:t>
            </a:r>
            <a:r>
              <a:rPr lang="cs-CZ" sz="2400" dirty="0" err="1" smtClean="0">
                <a:solidFill>
                  <a:srgbClr val="FFC000"/>
                </a:solidFill>
              </a:rPr>
              <a:t>th</a:t>
            </a:r>
            <a:r>
              <a:rPr lang="cs-CZ" sz="2400" dirty="0" smtClean="0"/>
              <a:t> – sedmnáctý</a:t>
            </a:r>
          </a:p>
          <a:p>
            <a:pPr marL="0" indent="0" algn="just"/>
            <a:r>
              <a:rPr lang="cs-CZ" sz="2400" dirty="0" smtClean="0"/>
              <a:t>66 </a:t>
            </a:r>
            <a:r>
              <a:rPr lang="cs-CZ" sz="2400" dirty="0" err="1" smtClean="0"/>
              <a:t>th</a:t>
            </a:r>
            <a:r>
              <a:rPr lang="cs-CZ" sz="2400" dirty="0" smtClean="0"/>
              <a:t> –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sixty</a:t>
            </a:r>
            <a:r>
              <a:rPr lang="cs-CZ" sz="2400" dirty="0" smtClean="0"/>
              <a:t> – </a:t>
            </a:r>
            <a:r>
              <a:rPr lang="cs-CZ" sz="2400" dirty="0" err="1" smtClean="0"/>
              <a:t>six</a:t>
            </a:r>
            <a:r>
              <a:rPr lang="cs-CZ" sz="2400" dirty="0" err="1" smtClean="0">
                <a:solidFill>
                  <a:srgbClr val="FFC000"/>
                </a:solidFill>
              </a:rPr>
              <a:t>th</a:t>
            </a:r>
            <a:r>
              <a:rPr lang="cs-CZ" sz="2400" dirty="0" smtClean="0">
                <a:solidFill>
                  <a:srgbClr val="FFC000"/>
                </a:solidFill>
              </a:rPr>
              <a:t> </a:t>
            </a:r>
            <a:r>
              <a:rPr lang="cs-CZ" sz="2400" dirty="0" smtClean="0"/>
              <a:t>– šedesátý šestý</a:t>
            </a:r>
          </a:p>
          <a:p>
            <a:pPr marL="0" indent="0" algn="just"/>
            <a:r>
              <a:rPr lang="cs-CZ" sz="2400" dirty="0" smtClean="0"/>
              <a:t>29 </a:t>
            </a:r>
            <a:r>
              <a:rPr lang="cs-CZ" sz="2400" dirty="0" err="1" smtClean="0"/>
              <a:t>th</a:t>
            </a:r>
            <a:r>
              <a:rPr lang="cs-CZ" sz="2400" dirty="0" smtClean="0"/>
              <a:t> –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twenty</a:t>
            </a:r>
            <a:r>
              <a:rPr lang="cs-CZ" sz="2400" dirty="0" smtClean="0"/>
              <a:t> – </a:t>
            </a:r>
            <a:r>
              <a:rPr lang="cs-CZ" sz="2400" dirty="0" err="1" smtClean="0"/>
              <a:t>nin</a:t>
            </a:r>
            <a:r>
              <a:rPr lang="cs-CZ" sz="2400" dirty="0" err="1" smtClean="0">
                <a:solidFill>
                  <a:srgbClr val="FFC000"/>
                </a:solidFill>
              </a:rPr>
              <a:t>th</a:t>
            </a:r>
            <a:r>
              <a:rPr lang="cs-CZ" sz="2400" dirty="0" smtClean="0"/>
              <a:t> – dvacátý devátý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683544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Změkčení na konci desítek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1100628"/>
            <a:ext cx="7565464" cy="4272588"/>
          </a:xfrm>
        </p:spPr>
        <p:txBody>
          <a:bodyPr>
            <a:norm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dvacátý –        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twent</a:t>
            </a:r>
            <a:r>
              <a:rPr lang="cs-CZ" sz="2400" dirty="0" err="1" smtClean="0">
                <a:solidFill>
                  <a:srgbClr val="FF0000"/>
                </a:solidFill>
              </a:rPr>
              <a:t>ie</a:t>
            </a:r>
            <a:r>
              <a:rPr lang="cs-CZ" sz="2400" dirty="0" smtClean="0"/>
              <a:t> – </a:t>
            </a:r>
            <a:r>
              <a:rPr lang="cs-CZ" sz="2400" dirty="0" err="1" smtClean="0"/>
              <a:t>th</a:t>
            </a:r>
            <a:endParaRPr lang="cs-CZ" sz="2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/>
              <a:t>t</a:t>
            </a:r>
            <a:r>
              <a:rPr lang="cs-CZ" sz="2400" dirty="0" smtClean="0"/>
              <a:t>řicátý   -           </a:t>
            </a:r>
            <a:r>
              <a:rPr lang="cs-CZ" sz="2400" dirty="0" err="1" smtClean="0"/>
              <a:t>the</a:t>
            </a:r>
            <a:r>
              <a:rPr lang="cs-CZ" sz="2400" dirty="0" smtClean="0"/>
              <a:t>  </a:t>
            </a:r>
            <a:r>
              <a:rPr lang="cs-CZ" sz="2400" dirty="0" err="1" smtClean="0"/>
              <a:t>thirt</a:t>
            </a:r>
            <a:r>
              <a:rPr lang="cs-CZ" sz="2400" dirty="0" err="1" smtClean="0">
                <a:solidFill>
                  <a:srgbClr val="FF0000"/>
                </a:solidFill>
              </a:rPr>
              <a:t>ie</a:t>
            </a:r>
            <a:r>
              <a:rPr lang="cs-CZ" sz="2400" dirty="0" smtClean="0"/>
              <a:t> – </a:t>
            </a:r>
            <a:r>
              <a:rPr lang="cs-CZ" sz="2400" dirty="0" err="1" smtClean="0"/>
              <a:t>th</a:t>
            </a:r>
            <a:endParaRPr lang="cs-CZ" sz="2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/>
              <a:t>č</a:t>
            </a:r>
            <a:r>
              <a:rPr lang="cs-CZ" sz="2400" dirty="0" smtClean="0"/>
              <a:t>tyřicátý –       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fort</a:t>
            </a:r>
            <a:r>
              <a:rPr lang="cs-CZ" sz="2400" dirty="0" err="1" smtClean="0">
                <a:solidFill>
                  <a:srgbClr val="FF0000"/>
                </a:solidFill>
              </a:rPr>
              <a:t>ie</a:t>
            </a:r>
            <a:r>
              <a:rPr lang="cs-CZ" sz="2400" dirty="0" smtClean="0"/>
              <a:t> – </a:t>
            </a:r>
            <a:r>
              <a:rPr lang="cs-CZ" sz="2400" dirty="0" err="1" smtClean="0"/>
              <a:t>th</a:t>
            </a: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/>
              <a:t>p</a:t>
            </a:r>
            <a:r>
              <a:rPr lang="cs-CZ" sz="2400" dirty="0" smtClean="0"/>
              <a:t>adesátý –     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fift</a:t>
            </a:r>
            <a:r>
              <a:rPr lang="cs-CZ" sz="2400" dirty="0" err="1" smtClean="0">
                <a:solidFill>
                  <a:srgbClr val="FF0000"/>
                </a:solidFill>
              </a:rPr>
              <a:t>ie</a:t>
            </a:r>
            <a:r>
              <a:rPr lang="cs-CZ" sz="2400" dirty="0" smtClean="0"/>
              <a:t> – </a:t>
            </a:r>
            <a:r>
              <a:rPr lang="cs-CZ" sz="2400" dirty="0" err="1" smtClean="0"/>
              <a:t>th</a:t>
            </a: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/>
              <a:t>š</a:t>
            </a:r>
            <a:r>
              <a:rPr lang="cs-CZ" sz="2400" dirty="0" smtClean="0"/>
              <a:t>edesátý –     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sixt</a:t>
            </a:r>
            <a:r>
              <a:rPr lang="cs-CZ" sz="2400" dirty="0" err="1" smtClean="0">
                <a:solidFill>
                  <a:srgbClr val="FF0000"/>
                </a:solidFill>
              </a:rPr>
              <a:t>ie</a:t>
            </a:r>
            <a:r>
              <a:rPr lang="cs-CZ" sz="2400" dirty="0" smtClean="0"/>
              <a:t> – </a:t>
            </a:r>
            <a:r>
              <a:rPr lang="cs-CZ" sz="2400" dirty="0" err="1" smtClean="0"/>
              <a:t>th</a:t>
            </a: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/>
              <a:t>s</a:t>
            </a:r>
            <a:r>
              <a:rPr lang="cs-CZ" sz="2400" dirty="0" smtClean="0"/>
              <a:t>edmdesátý –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sevent</a:t>
            </a:r>
            <a:r>
              <a:rPr lang="cs-CZ" sz="2400" dirty="0" err="1" smtClean="0">
                <a:solidFill>
                  <a:srgbClr val="FF0000"/>
                </a:solidFill>
              </a:rPr>
              <a:t>ie</a:t>
            </a:r>
            <a:r>
              <a:rPr lang="cs-CZ" sz="2400" dirty="0" smtClean="0"/>
              <a:t> – </a:t>
            </a:r>
            <a:r>
              <a:rPr lang="cs-CZ" sz="2400" dirty="0" err="1" smtClean="0"/>
              <a:t>th</a:t>
            </a: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/>
              <a:t>o</a:t>
            </a:r>
            <a:r>
              <a:rPr lang="cs-CZ" sz="2400" dirty="0" smtClean="0"/>
              <a:t>smdesátý –  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eight</a:t>
            </a:r>
            <a:r>
              <a:rPr lang="cs-CZ" sz="2400" dirty="0" err="1" smtClean="0">
                <a:solidFill>
                  <a:srgbClr val="FF0000"/>
                </a:solidFill>
              </a:rPr>
              <a:t>ie</a:t>
            </a:r>
            <a:r>
              <a:rPr lang="cs-CZ" sz="2400" dirty="0" smtClean="0"/>
              <a:t> – </a:t>
            </a:r>
            <a:r>
              <a:rPr lang="cs-CZ" sz="2400" dirty="0" err="1" smtClean="0"/>
              <a:t>th</a:t>
            </a: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devadesátý – 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ninet</a:t>
            </a:r>
            <a:r>
              <a:rPr lang="cs-CZ" sz="2400" dirty="0" err="1" smtClean="0">
                <a:solidFill>
                  <a:srgbClr val="FF0000"/>
                </a:solidFill>
              </a:rPr>
              <a:t>ie</a:t>
            </a:r>
            <a:r>
              <a:rPr lang="cs-CZ" sz="2400" dirty="0" smtClean="0"/>
              <a:t> – </a:t>
            </a:r>
            <a:r>
              <a:rPr lang="cs-CZ" sz="2400" dirty="0" err="1" smtClean="0"/>
              <a:t>th</a:t>
            </a:r>
            <a:endParaRPr lang="cs-CZ" sz="2400" dirty="0"/>
          </a:p>
          <a:p>
            <a:pPr marL="0" indent="0"/>
            <a:r>
              <a:rPr lang="cs-CZ" sz="2400" dirty="0" smtClean="0"/>
              <a:t>     </a:t>
            </a:r>
            <a:r>
              <a:rPr lang="cs-CZ" sz="2400" dirty="0" smtClean="0">
                <a:solidFill>
                  <a:srgbClr val="FF0000"/>
                </a:solidFill>
              </a:rPr>
              <a:t>100 </a:t>
            </a:r>
            <a:r>
              <a:rPr lang="cs-CZ" sz="2400" dirty="0" err="1" smtClean="0">
                <a:solidFill>
                  <a:srgbClr val="FF0000"/>
                </a:solidFill>
              </a:rPr>
              <a:t>th</a:t>
            </a:r>
            <a:r>
              <a:rPr lang="cs-CZ" sz="2400" dirty="0" smtClean="0">
                <a:solidFill>
                  <a:srgbClr val="FF0000"/>
                </a:solidFill>
              </a:rPr>
              <a:t>  - THE HUNDREDTH   - STÝ </a:t>
            </a:r>
          </a:p>
          <a:p>
            <a:pPr marL="0" indent="0"/>
            <a:endParaRPr lang="cs-CZ" sz="2400" dirty="0" smtClean="0"/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6631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PŘEČTI SPRÁVNĚ NÁSLEDUJÍCÍ ČÍSLA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18                                                         63rd</a:t>
            </a:r>
          </a:p>
          <a:p>
            <a:r>
              <a:rPr lang="cs-CZ" sz="2400" dirty="0" smtClean="0"/>
              <a:t>                       2nd                               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                  25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1st                                  35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                            12th</a:t>
            </a:r>
          </a:p>
          <a:p>
            <a:r>
              <a:rPr lang="cs-CZ" sz="2400" dirty="0" smtClean="0"/>
              <a:t>86                                                       100th</a:t>
            </a:r>
          </a:p>
          <a:p>
            <a:r>
              <a:rPr lang="cs-CZ" sz="2400" dirty="0" smtClean="0"/>
              <a:t>                                  42nd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490712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1100628"/>
            <a:ext cx="3028960" cy="3984556"/>
          </a:xfrm>
        </p:spPr>
        <p:txBody>
          <a:bodyPr>
            <a:normAutofit lnSpcReduction="10000"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err="1" smtClean="0"/>
              <a:t>eighteen</a:t>
            </a:r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err="1"/>
              <a:t>t</a:t>
            </a:r>
            <a:r>
              <a:rPr lang="cs-CZ" sz="2000" dirty="0" err="1" smtClean="0"/>
              <a:t>he</a:t>
            </a:r>
            <a:r>
              <a:rPr lang="cs-CZ" sz="2000" dirty="0" smtClean="0"/>
              <a:t> </a:t>
            </a:r>
            <a:r>
              <a:rPr lang="cs-CZ" sz="2000" dirty="0" err="1" smtClean="0"/>
              <a:t>sixty</a:t>
            </a:r>
            <a:r>
              <a:rPr lang="cs-CZ" sz="2000" dirty="0" smtClean="0"/>
              <a:t>- </a:t>
            </a:r>
            <a:r>
              <a:rPr lang="cs-CZ" sz="2000" dirty="0" err="1" smtClean="0"/>
              <a:t>third</a:t>
            </a:r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err="1"/>
              <a:t>t</a:t>
            </a:r>
            <a:r>
              <a:rPr lang="cs-CZ" sz="2000" dirty="0" err="1" smtClean="0"/>
              <a:t>he</a:t>
            </a:r>
            <a:r>
              <a:rPr lang="cs-CZ" sz="2000" dirty="0" smtClean="0"/>
              <a:t> second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err="1"/>
              <a:t>t</a:t>
            </a:r>
            <a:r>
              <a:rPr lang="cs-CZ" sz="2000" dirty="0" err="1" smtClean="0"/>
              <a:t>hirty</a:t>
            </a:r>
            <a:r>
              <a:rPr lang="cs-CZ" sz="2000" dirty="0" smtClean="0"/>
              <a:t> - </a:t>
            </a:r>
            <a:r>
              <a:rPr lang="cs-CZ" sz="2000" dirty="0" err="1" smtClean="0"/>
              <a:t>five</a:t>
            </a:r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err="1"/>
              <a:t>t</a:t>
            </a:r>
            <a:r>
              <a:rPr lang="cs-CZ" sz="2000" dirty="0" err="1" smtClean="0"/>
              <a:t>wenty</a:t>
            </a:r>
            <a:r>
              <a:rPr lang="cs-CZ" sz="2000" dirty="0" smtClean="0"/>
              <a:t> – </a:t>
            </a:r>
            <a:r>
              <a:rPr lang="cs-CZ" sz="2000" dirty="0" err="1" smtClean="0"/>
              <a:t>five</a:t>
            </a:r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err="1"/>
              <a:t>t</a:t>
            </a:r>
            <a:r>
              <a:rPr lang="cs-CZ" sz="2000" dirty="0" err="1" smtClean="0"/>
              <a:t>he</a:t>
            </a:r>
            <a:r>
              <a:rPr lang="cs-CZ" sz="2000" dirty="0" smtClean="0"/>
              <a:t> </a:t>
            </a:r>
            <a:r>
              <a:rPr lang="cs-CZ" sz="2000" dirty="0" err="1" smtClean="0"/>
              <a:t>first</a:t>
            </a:r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err="1"/>
              <a:t>t</a:t>
            </a:r>
            <a:r>
              <a:rPr lang="cs-CZ" sz="2000" dirty="0" err="1" smtClean="0"/>
              <a:t>he</a:t>
            </a:r>
            <a:r>
              <a:rPr lang="cs-CZ" sz="2000" dirty="0" smtClean="0"/>
              <a:t> </a:t>
            </a:r>
            <a:r>
              <a:rPr lang="cs-CZ" sz="2000" dirty="0" err="1" smtClean="0"/>
              <a:t>twelfth</a:t>
            </a:r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err="1"/>
              <a:t>e</a:t>
            </a:r>
            <a:r>
              <a:rPr lang="cs-CZ" sz="2000" dirty="0" err="1" smtClean="0"/>
              <a:t>ighty</a:t>
            </a:r>
            <a:r>
              <a:rPr lang="cs-CZ" sz="2000" dirty="0" smtClean="0"/>
              <a:t> – </a:t>
            </a:r>
            <a:r>
              <a:rPr lang="cs-CZ" sz="2000" dirty="0" err="1" smtClean="0"/>
              <a:t>six</a:t>
            </a:r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err="1"/>
              <a:t>t</a:t>
            </a:r>
            <a:r>
              <a:rPr lang="cs-CZ" sz="2000" dirty="0" err="1" smtClean="0"/>
              <a:t>he</a:t>
            </a:r>
            <a:r>
              <a:rPr lang="cs-CZ" sz="2000" dirty="0" smtClean="0"/>
              <a:t> </a:t>
            </a:r>
            <a:r>
              <a:rPr lang="cs-CZ" sz="2000" dirty="0" err="1" smtClean="0"/>
              <a:t>forty</a:t>
            </a:r>
            <a:r>
              <a:rPr lang="cs-CZ" sz="2000" dirty="0" smtClean="0"/>
              <a:t> – second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err="1"/>
              <a:t>t</a:t>
            </a:r>
            <a:r>
              <a:rPr lang="cs-CZ" sz="2000" dirty="0" err="1" smtClean="0"/>
              <a:t>he</a:t>
            </a:r>
            <a:r>
              <a:rPr lang="cs-CZ" sz="2000" dirty="0" smtClean="0"/>
              <a:t> </a:t>
            </a:r>
            <a:r>
              <a:rPr lang="cs-CZ" sz="2000" dirty="0" err="1" smtClean="0"/>
              <a:t>hundredth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4053566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637472" cy="1047016"/>
          </a:xfrm>
        </p:spPr>
        <p:txBody>
          <a:bodyPr/>
          <a:lstStyle/>
          <a:p>
            <a:r>
              <a:rPr lang="cs-CZ" dirty="0" smtClean="0"/>
              <a:t>K ČÍSLU DOPLŇ SPRÁVNOU KONCOVKU A NA ŘÁDEK NAPIŠ ZNĚNÍ ČÍSLA Řadového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196752"/>
            <a:ext cx="7776864" cy="3888432"/>
          </a:xfrm>
        </p:spPr>
        <p:txBody>
          <a:bodyPr>
            <a:noAutofit/>
          </a:bodyPr>
          <a:lstStyle/>
          <a:p>
            <a:pPr marL="457200" indent="-457200" algn="just">
              <a:lnSpc>
                <a:spcPct val="250000"/>
              </a:lnSpc>
              <a:buAutoNum type="arabicPlain" startAt="31"/>
            </a:pPr>
            <a:r>
              <a:rPr lang="cs-CZ" sz="1800" dirty="0" smtClean="0"/>
              <a:t>       ___________________   17         ______________________</a:t>
            </a:r>
          </a:p>
          <a:p>
            <a:pPr marL="457200" indent="-457200" algn="just">
              <a:lnSpc>
                <a:spcPct val="250000"/>
              </a:lnSpc>
              <a:buAutoNum type="arabicPlain" startAt="86"/>
            </a:pPr>
            <a:r>
              <a:rPr lang="cs-CZ" sz="1800" dirty="0" smtClean="0"/>
              <a:t>       ___________________   13        ______________________</a:t>
            </a:r>
          </a:p>
          <a:p>
            <a:pPr marL="457200" indent="-457200" algn="just">
              <a:lnSpc>
                <a:spcPct val="250000"/>
              </a:lnSpc>
              <a:buAutoNum type="arabicPlain" startAt="22"/>
            </a:pPr>
            <a:r>
              <a:rPr lang="cs-CZ" sz="1800" dirty="0" smtClean="0"/>
              <a:t>       ___________________     1         ______________________</a:t>
            </a:r>
          </a:p>
          <a:p>
            <a:pPr marL="0" indent="0" algn="just">
              <a:lnSpc>
                <a:spcPct val="250000"/>
              </a:lnSpc>
            </a:pPr>
            <a:r>
              <a:rPr lang="cs-CZ" sz="1800" dirty="0" smtClean="0"/>
              <a:t>   6         ___________________   28         ______________________</a:t>
            </a:r>
          </a:p>
          <a:p>
            <a:pPr marL="0" indent="0" algn="just">
              <a:lnSpc>
                <a:spcPct val="250000"/>
              </a:lnSpc>
            </a:pPr>
            <a:r>
              <a:rPr lang="cs-CZ" sz="1800" dirty="0" smtClean="0"/>
              <a:t>12          ___________________   53        ______________________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995037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48794" cy="3527352"/>
          </a:xfrm>
        </p:spPr>
        <p:txBody>
          <a:bodyPr>
            <a:normAutofit fontScale="92500"/>
          </a:bodyPr>
          <a:lstStyle/>
          <a:p>
            <a:pPr>
              <a:lnSpc>
                <a:spcPct val="200000"/>
              </a:lnSpc>
            </a:pPr>
            <a:r>
              <a:rPr lang="cs-CZ" sz="2000" dirty="0" smtClean="0"/>
              <a:t>31 st   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thirty</a:t>
            </a:r>
            <a:r>
              <a:rPr lang="cs-CZ" sz="2000" dirty="0" smtClean="0"/>
              <a:t> – </a:t>
            </a:r>
            <a:r>
              <a:rPr lang="cs-CZ" sz="2000" dirty="0" err="1" smtClean="0"/>
              <a:t>first</a:t>
            </a:r>
            <a:endParaRPr lang="cs-CZ" sz="2000" dirty="0" smtClean="0"/>
          </a:p>
          <a:p>
            <a:pPr>
              <a:lnSpc>
                <a:spcPct val="200000"/>
              </a:lnSpc>
            </a:pPr>
            <a:r>
              <a:rPr lang="cs-CZ" sz="2000" dirty="0" smtClean="0"/>
              <a:t>86 </a:t>
            </a:r>
            <a:r>
              <a:rPr lang="cs-CZ" sz="2000" dirty="0" err="1" smtClean="0"/>
              <a:t>th</a:t>
            </a:r>
            <a:r>
              <a:rPr lang="cs-CZ" sz="2000" dirty="0" smtClean="0"/>
              <a:t>   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ieghty</a:t>
            </a:r>
            <a:r>
              <a:rPr lang="cs-CZ" sz="2000" dirty="0" smtClean="0"/>
              <a:t> – </a:t>
            </a:r>
            <a:r>
              <a:rPr lang="cs-CZ" sz="2000" dirty="0" err="1" smtClean="0"/>
              <a:t>sixth</a:t>
            </a:r>
            <a:endParaRPr lang="cs-CZ" sz="2000" dirty="0" smtClean="0"/>
          </a:p>
          <a:p>
            <a:pPr>
              <a:lnSpc>
                <a:spcPct val="200000"/>
              </a:lnSpc>
            </a:pPr>
            <a:r>
              <a:rPr lang="cs-CZ" sz="2000" dirty="0" smtClean="0"/>
              <a:t>22 </a:t>
            </a:r>
            <a:r>
              <a:rPr lang="cs-CZ" sz="2000" dirty="0" err="1" smtClean="0"/>
              <a:t>nd</a:t>
            </a:r>
            <a:r>
              <a:rPr lang="cs-CZ" sz="2000" dirty="0" smtClean="0"/>
              <a:t>  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twenty</a:t>
            </a:r>
            <a:r>
              <a:rPr lang="cs-CZ" sz="2000" dirty="0" smtClean="0"/>
              <a:t>- second</a:t>
            </a:r>
          </a:p>
          <a:p>
            <a:pPr>
              <a:lnSpc>
                <a:spcPct val="200000"/>
              </a:lnSpc>
            </a:pPr>
            <a:r>
              <a:rPr lang="cs-CZ" sz="2000" dirty="0" smtClean="0"/>
              <a:t>   6 </a:t>
            </a:r>
            <a:r>
              <a:rPr lang="cs-CZ" sz="2000" dirty="0" err="1" smtClean="0"/>
              <a:t>th</a:t>
            </a:r>
            <a:r>
              <a:rPr lang="cs-CZ" sz="2000" dirty="0" smtClean="0"/>
              <a:t>   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sixth</a:t>
            </a:r>
            <a:endParaRPr lang="cs-CZ" sz="2000" dirty="0" smtClean="0"/>
          </a:p>
          <a:p>
            <a:pPr>
              <a:lnSpc>
                <a:spcPct val="200000"/>
              </a:lnSpc>
            </a:pPr>
            <a:r>
              <a:rPr lang="cs-CZ" sz="2000" dirty="0" smtClean="0"/>
              <a:t>12 </a:t>
            </a:r>
            <a:r>
              <a:rPr lang="cs-CZ" sz="2000" dirty="0" err="1" smtClean="0"/>
              <a:t>th</a:t>
            </a:r>
            <a:r>
              <a:rPr lang="cs-CZ" sz="2000" dirty="0" smtClean="0"/>
              <a:t>    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twelfth</a:t>
            </a:r>
            <a:endParaRPr lang="cs-CZ" sz="20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328368" cy="3455344"/>
          </a:xfrm>
        </p:spPr>
        <p:txBody>
          <a:bodyPr>
            <a:normAutofit fontScale="85000" lnSpcReduction="10000"/>
          </a:bodyPr>
          <a:lstStyle/>
          <a:p>
            <a:pPr marL="0" indent="0">
              <a:lnSpc>
                <a:spcPct val="200000"/>
              </a:lnSpc>
            </a:pPr>
            <a:r>
              <a:rPr lang="cs-CZ" sz="2000" dirty="0" smtClean="0"/>
              <a:t>17 </a:t>
            </a:r>
            <a:r>
              <a:rPr lang="cs-CZ" sz="2000" dirty="0" err="1" smtClean="0"/>
              <a:t>th</a:t>
            </a:r>
            <a:r>
              <a:rPr lang="cs-CZ" sz="2000" dirty="0" smtClean="0"/>
              <a:t>    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seventeenth</a:t>
            </a:r>
            <a:endParaRPr lang="cs-CZ" sz="2000" dirty="0" smtClean="0"/>
          </a:p>
          <a:p>
            <a:pPr marL="0" indent="0">
              <a:lnSpc>
                <a:spcPct val="200000"/>
              </a:lnSpc>
            </a:pPr>
            <a:r>
              <a:rPr lang="cs-CZ" sz="2000" dirty="0" smtClean="0"/>
              <a:t>13 </a:t>
            </a:r>
            <a:r>
              <a:rPr lang="cs-CZ" sz="2000" dirty="0" err="1" smtClean="0"/>
              <a:t>th</a:t>
            </a:r>
            <a:r>
              <a:rPr lang="cs-CZ" sz="2000" dirty="0" smtClean="0"/>
              <a:t>    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thirteenth</a:t>
            </a:r>
            <a:endParaRPr lang="cs-CZ" sz="2000" dirty="0" smtClean="0"/>
          </a:p>
          <a:p>
            <a:pPr marL="0" indent="0">
              <a:lnSpc>
                <a:spcPct val="200000"/>
              </a:lnSpc>
            </a:pPr>
            <a:r>
              <a:rPr lang="cs-CZ" sz="2000" dirty="0" smtClean="0"/>
              <a:t>  1 st     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first</a:t>
            </a:r>
            <a:endParaRPr lang="cs-CZ" sz="2000" dirty="0" smtClean="0"/>
          </a:p>
          <a:p>
            <a:pPr marL="0" indent="0">
              <a:lnSpc>
                <a:spcPct val="200000"/>
              </a:lnSpc>
            </a:pPr>
            <a:r>
              <a:rPr lang="cs-CZ" sz="2000" dirty="0" smtClean="0"/>
              <a:t>28 </a:t>
            </a:r>
            <a:r>
              <a:rPr lang="cs-CZ" sz="2000" dirty="0" err="1" smtClean="0"/>
              <a:t>th</a:t>
            </a:r>
            <a:r>
              <a:rPr lang="cs-CZ" sz="2000" dirty="0" smtClean="0"/>
              <a:t>     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twenty</a:t>
            </a:r>
            <a:r>
              <a:rPr lang="cs-CZ" sz="2000" dirty="0" smtClean="0"/>
              <a:t> – </a:t>
            </a:r>
            <a:r>
              <a:rPr lang="cs-CZ" sz="2000" dirty="0" err="1" smtClean="0"/>
              <a:t>eighth</a:t>
            </a:r>
            <a:endParaRPr lang="cs-CZ" sz="2000" dirty="0" smtClean="0"/>
          </a:p>
          <a:p>
            <a:pPr marL="0" indent="0">
              <a:lnSpc>
                <a:spcPct val="200000"/>
              </a:lnSpc>
            </a:pPr>
            <a:r>
              <a:rPr lang="cs-CZ" sz="2000" dirty="0" smtClean="0"/>
              <a:t>53 </a:t>
            </a:r>
            <a:r>
              <a:rPr lang="cs-CZ" sz="2000" dirty="0" err="1" smtClean="0"/>
              <a:t>rd</a:t>
            </a:r>
            <a:r>
              <a:rPr lang="cs-CZ" sz="2000" dirty="0" smtClean="0"/>
              <a:t>    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fifty</a:t>
            </a:r>
            <a:r>
              <a:rPr lang="cs-CZ" sz="2000" dirty="0" smtClean="0"/>
              <a:t> - </a:t>
            </a:r>
            <a:r>
              <a:rPr lang="cs-CZ" sz="2000" dirty="0" err="1" smtClean="0"/>
              <a:t>third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557734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827584" y="332656"/>
            <a:ext cx="7520940" cy="548640"/>
          </a:xfrm>
        </p:spPr>
        <p:txBody>
          <a:bodyPr/>
          <a:lstStyle/>
          <a:p>
            <a:r>
              <a:rPr lang="cs-CZ" sz="2400" dirty="0" smtClean="0"/>
              <a:t>OPRAV KONCOVKU A SPOJ SE SPRÁVNÝM NÁZVEM</a:t>
            </a:r>
            <a:endParaRPr lang="cs-CZ" sz="24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48794" cy="3455344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200000"/>
              </a:lnSpc>
            </a:pPr>
            <a:r>
              <a:rPr lang="cs-CZ" sz="2000" dirty="0" smtClean="0"/>
              <a:t>11 st           </a:t>
            </a:r>
            <a:r>
              <a:rPr lang="cs-CZ" sz="2000" dirty="0" err="1" smtClean="0"/>
              <a:t>the</a:t>
            </a:r>
            <a:r>
              <a:rPr lang="cs-CZ" sz="2000" dirty="0" smtClean="0"/>
              <a:t> second</a:t>
            </a:r>
          </a:p>
          <a:p>
            <a:pPr>
              <a:lnSpc>
                <a:spcPct val="200000"/>
              </a:lnSpc>
            </a:pPr>
            <a:r>
              <a:rPr lang="cs-CZ" sz="2000" dirty="0" smtClean="0"/>
              <a:t>26 </a:t>
            </a:r>
            <a:r>
              <a:rPr lang="cs-CZ" sz="2000" dirty="0" err="1" smtClean="0"/>
              <a:t>rd</a:t>
            </a:r>
            <a:r>
              <a:rPr lang="cs-CZ" sz="2000" dirty="0" smtClean="0"/>
              <a:t>          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eighth</a:t>
            </a:r>
            <a:endParaRPr lang="cs-CZ" sz="2000" dirty="0" smtClean="0"/>
          </a:p>
          <a:p>
            <a:pPr>
              <a:lnSpc>
                <a:spcPct val="200000"/>
              </a:lnSpc>
            </a:pPr>
            <a:r>
              <a:rPr lang="cs-CZ" sz="2000" dirty="0" smtClean="0"/>
              <a:t>2 </a:t>
            </a:r>
            <a:r>
              <a:rPr lang="cs-CZ" sz="2000" dirty="0" err="1" smtClean="0"/>
              <a:t>th</a:t>
            </a:r>
            <a:r>
              <a:rPr lang="cs-CZ" sz="2000" dirty="0" smtClean="0"/>
              <a:t>            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eleventh</a:t>
            </a:r>
            <a:endParaRPr lang="cs-CZ" sz="2000" dirty="0" smtClean="0"/>
          </a:p>
          <a:p>
            <a:pPr>
              <a:lnSpc>
                <a:spcPct val="200000"/>
              </a:lnSpc>
            </a:pPr>
            <a:r>
              <a:rPr lang="cs-CZ" sz="2000" dirty="0" smtClean="0"/>
              <a:t>8 </a:t>
            </a:r>
            <a:r>
              <a:rPr lang="cs-CZ" sz="2000" dirty="0" err="1" smtClean="0"/>
              <a:t>rd</a:t>
            </a:r>
            <a:r>
              <a:rPr lang="cs-CZ" sz="2000" dirty="0" smtClean="0"/>
              <a:t>            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fifteenth</a:t>
            </a:r>
            <a:endParaRPr lang="cs-CZ" sz="2000" dirty="0" smtClean="0"/>
          </a:p>
          <a:p>
            <a:pPr>
              <a:lnSpc>
                <a:spcPct val="200000"/>
              </a:lnSpc>
            </a:pPr>
            <a:r>
              <a:rPr lang="cs-CZ" sz="2000" dirty="0" smtClean="0"/>
              <a:t>15 </a:t>
            </a:r>
            <a:r>
              <a:rPr lang="cs-CZ" sz="2000" dirty="0" err="1" smtClean="0"/>
              <a:t>nd</a:t>
            </a:r>
            <a:r>
              <a:rPr lang="cs-CZ" sz="2000" dirty="0" smtClean="0"/>
              <a:t>        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twenty</a:t>
            </a:r>
            <a:r>
              <a:rPr lang="cs-CZ" sz="2000" dirty="0" smtClean="0"/>
              <a:t>- </a:t>
            </a:r>
            <a:r>
              <a:rPr lang="cs-CZ" sz="2000" dirty="0" err="1" smtClean="0"/>
              <a:t>sixth</a:t>
            </a:r>
            <a:endParaRPr lang="cs-CZ" sz="2000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56360" cy="3527352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200000"/>
              </a:lnSpc>
            </a:pPr>
            <a:r>
              <a:rPr lang="cs-CZ" sz="2000" dirty="0" smtClean="0"/>
              <a:t>12 </a:t>
            </a:r>
            <a:r>
              <a:rPr lang="cs-CZ" sz="2000" dirty="0" err="1" smtClean="0"/>
              <a:t>rd</a:t>
            </a:r>
            <a:r>
              <a:rPr lang="cs-CZ" sz="2000" dirty="0" smtClean="0"/>
              <a:t>          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sixty</a:t>
            </a:r>
            <a:r>
              <a:rPr lang="cs-CZ" sz="2000" dirty="0" smtClean="0"/>
              <a:t>-second</a:t>
            </a:r>
          </a:p>
          <a:p>
            <a:pPr>
              <a:lnSpc>
                <a:spcPct val="200000"/>
              </a:lnSpc>
            </a:pPr>
            <a:r>
              <a:rPr lang="cs-CZ" sz="2000" dirty="0" smtClean="0"/>
              <a:t>34 st           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fifth</a:t>
            </a:r>
            <a:endParaRPr lang="cs-CZ" sz="2000" dirty="0" smtClean="0"/>
          </a:p>
          <a:p>
            <a:pPr>
              <a:lnSpc>
                <a:spcPct val="200000"/>
              </a:lnSpc>
            </a:pPr>
            <a:r>
              <a:rPr lang="cs-CZ" sz="2000" dirty="0" smtClean="0"/>
              <a:t>19 </a:t>
            </a:r>
            <a:r>
              <a:rPr lang="cs-CZ" sz="2000" dirty="0" err="1" smtClean="0"/>
              <a:t>nd</a:t>
            </a:r>
            <a:r>
              <a:rPr lang="cs-CZ" sz="2000" dirty="0" smtClean="0"/>
              <a:t>          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thirty</a:t>
            </a:r>
            <a:r>
              <a:rPr lang="cs-CZ" sz="2000" dirty="0" smtClean="0"/>
              <a:t>- </a:t>
            </a:r>
            <a:r>
              <a:rPr lang="cs-CZ" sz="2000" dirty="0" err="1" smtClean="0"/>
              <a:t>fourth</a:t>
            </a:r>
            <a:endParaRPr lang="cs-CZ" sz="2000" dirty="0" smtClean="0"/>
          </a:p>
          <a:p>
            <a:pPr>
              <a:lnSpc>
                <a:spcPct val="200000"/>
              </a:lnSpc>
            </a:pPr>
            <a:r>
              <a:rPr lang="cs-CZ" sz="2000" dirty="0" smtClean="0"/>
              <a:t>5 st             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twelfth</a:t>
            </a:r>
            <a:endParaRPr lang="cs-CZ" sz="2000" dirty="0" smtClean="0"/>
          </a:p>
          <a:p>
            <a:pPr>
              <a:lnSpc>
                <a:spcPct val="200000"/>
              </a:lnSpc>
            </a:pPr>
            <a:r>
              <a:rPr lang="cs-CZ" sz="2000" dirty="0" smtClean="0"/>
              <a:t>62 </a:t>
            </a:r>
            <a:r>
              <a:rPr lang="cs-CZ" sz="2000" dirty="0" err="1" smtClean="0"/>
              <a:t>th</a:t>
            </a:r>
            <a:r>
              <a:rPr lang="cs-CZ" sz="2000" dirty="0" smtClean="0"/>
              <a:t>           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nineteenth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660089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200000"/>
              </a:lnSpc>
            </a:pPr>
            <a:r>
              <a:rPr lang="cs-CZ" dirty="0"/>
              <a:t>11 </a:t>
            </a:r>
            <a:r>
              <a:rPr lang="cs-CZ" dirty="0" err="1" smtClean="0">
                <a:solidFill>
                  <a:srgbClr val="FF0000"/>
                </a:solidFill>
              </a:rPr>
              <a:t>th</a:t>
            </a:r>
            <a:r>
              <a:rPr lang="cs-CZ" dirty="0" smtClean="0"/>
              <a:t>          </a:t>
            </a:r>
            <a:r>
              <a:rPr lang="cs-CZ" dirty="0" err="1"/>
              <a:t>the</a:t>
            </a:r>
            <a:r>
              <a:rPr lang="cs-CZ" dirty="0"/>
              <a:t> second</a:t>
            </a:r>
          </a:p>
          <a:p>
            <a:pPr>
              <a:lnSpc>
                <a:spcPct val="200000"/>
              </a:lnSpc>
            </a:pPr>
            <a:r>
              <a:rPr lang="cs-CZ" dirty="0"/>
              <a:t>26 </a:t>
            </a:r>
            <a:r>
              <a:rPr lang="cs-CZ" dirty="0" err="1" smtClean="0">
                <a:solidFill>
                  <a:srgbClr val="FF0000"/>
                </a:solidFill>
              </a:rPr>
              <a:t>th</a:t>
            </a:r>
            <a:r>
              <a:rPr lang="cs-CZ" dirty="0" smtClean="0"/>
              <a:t>         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eighth</a:t>
            </a:r>
            <a:endParaRPr lang="cs-CZ" dirty="0"/>
          </a:p>
          <a:p>
            <a:pPr>
              <a:lnSpc>
                <a:spcPct val="200000"/>
              </a:lnSpc>
            </a:pPr>
            <a:r>
              <a:rPr lang="cs-CZ" dirty="0"/>
              <a:t>2 </a:t>
            </a:r>
            <a:r>
              <a:rPr lang="cs-CZ" dirty="0" err="1" smtClean="0">
                <a:solidFill>
                  <a:srgbClr val="FF0000"/>
                </a:solidFill>
              </a:rPr>
              <a:t>nd</a:t>
            </a:r>
            <a:r>
              <a:rPr lang="cs-CZ" dirty="0" smtClean="0"/>
              <a:t>           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eleventh</a:t>
            </a:r>
            <a:endParaRPr lang="cs-CZ" dirty="0"/>
          </a:p>
          <a:p>
            <a:pPr>
              <a:lnSpc>
                <a:spcPct val="200000"/>
              </a:lnSpc>
            </a:pPr>
            <a:r>
              <a:rPr lang="cs-CZ" dirty="0"/>
              <a:t>8 </a:t>
            </a:r>
            <a:r>
              <a:rPr lang="cs-CZ" dirty="0" err="1" smtClean="0">
                <a:solidFill>
                  <a:srgbClr val="FF0000"/>
                </a:solidFill>
              </a:rPr>
              <a:t>th</a:t>
            </a:r>
            <a:r>
              <a:rPr lang="cs-CZ" dirty="0" smtClean="0"/>
              <a:t>            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fifteenth</a:t>
            </a:r>
            <a:endParaRPr lang="cs-CZ" dirty="0"/>
          </a:p>
          <a:p>
            <a:pPr>
              <a:lnSpc>
                <a:spcPct val="200000"/>
              </a:lnSpc>
            </a:pPr>
            <a:r>
              <a:rPr lang="cs-CZ" dirty="0"/>
              <a:t>15 </a:t>
            </a:r>
            <a:r>
              <a:rPr lang="cs-CZ" dirty="0" err="1" smtClean="0">
                <a:solidFill>
                  <a:srgbClr val="FF0000"/>
                </a:solidFill>
              </a:rPr>
              <a:t>th</a:t>
            </a:r>
            <a:r>
              <a:rPr lang="cs-CZ" dirty="0" smtClean="0"/>
              <a:t>       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twenty</a:t>
            </a:r>
            <a:r>
              <a:rPr lang="cs-CZ" dirty="0"/>
              <a:t>- </a:t>
            </a:r>
            <a:r>
              <a:rPr lang="cs-CZ" dirty="0" err="1"/>
              <a:t>sixth</a:t>
            </a:r>
            <a:endParaRPr lang="cs-CZ" dirty="0"/>
          </a:p>
          <a:p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200000"/>
              </a:lnSpc>
            </a:pPr>
            <a:r>
              <a:rPr lang="cs-CZ" dirty="0"/>
              <a:t>12 </a:t>
            </a:r>
            <a:r>
              <a:rPr lang="cs-CZ" dirty="0" err="1" smtClean="0">
                <a:solidFill>
                  <a:srgbClr val="FF0000"/>
                </a:solidFill>
              </a:rPr>
              <a:t>th</a:t>
            </a:r>
            <a:r>
              <a:rPr lang="cs-CZ" dirty="0" smtClean="0"/>
              <a:t>        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sixty</a:t>
            </a:r>
            <a:r>
              <a:rPr lang="cs-CZ" dirty="0"/>
              <a:t>-second</a:t>
            </a:r>
          </a:p>
          <a:p>
            <a:pPr>
              <a:lnSpc>
                <a:spcPct val="200000"/>
              </a:lnSpc>
            </a:pPr>
            <a:r>
              <a:rPr lang="cs-CZ" dirty="0"/>
              <a:t>34 </a:t>
            </a:r>
            <a:r>
              <a:rPr lang="cs-CZ" dirty="0" err="1" smtClean="0">
                <a:solidFill>
                  <a:srgbClr val="FF0000"/>
                </a:solidFill>
              </a:rPr>
              <a:t>th</a:t>
            </a:r>
            <a:r>
              <a:rPr lang="cs-CZ" dirty="0" smtClean="0"/>
              <a:t>         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fifth</a:t>
            </a:r>
            <a:endParaRPr lang="cs-CZ" dirty="0"/>
          </a:p>
          <a:p>
            <a:pPr>
              <a:lnSpc>
                <a:spcPct val="200000"/>
              </a:lnSpc>
            </a:pPr>
            <a:r>
              <a:rPr lang="cs-CZ" dirty="0"/>
              <a:t>19 </a:t>
            </a:r>
            <a:r>
              <a:rPr lang="cs-CZ" dirty="0" err="1" smtClean="0">
                <a:solidFill>
                  <a:srgbClr val="FF0000"/>
                </a:solidFill>
              </a:rPr>
              <a:t>th</a:t>
            </a:r>
            <a:r>
              <a:rPr lang="cs-CZ" dirty="0" smtClean="0"/>
              <a:t>         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thirty</a:t>
            </a:r>
            <a:r>
              <a:rPr lang="cs-CZ" dirty="0"/>
              <a:t>- </a:t>
            </a:r>
            <a:r>
              <a:rPr lang="cs-CZ" dirty="0" err="1"/>
              <a:t>fourth</a:t>
            </a:r>
            <a:endParaRPr lang="cs-CZ" dirty="0"/>
          </a:p>
          <a:p>
            <a:pPr>
              <a:lnSpc>
                <a:spcPct val="200000"/>
              </a:lnSpc>
            </a:pPr>
            <a:r>
              <a:rPr lang="cs-CZ" dirty="0"/>
              <a:t>5 </a:t>
            </a:r>
            <a:r>
              <a:rPr lang="cs-CZ" dirty="0" err="1" smtClean="0">
                <a:solidFill>
                  <a:srgbClr val="FF0000"/>
                </a:solidFill>
              </a:rPr>
              <a:t>th</a:t>
            </a:r>
            <a:r>
              <a:rPr lang="cs-CZ" dirty="0" smtClean="0"/>
              <a:t>             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twelfth</a:t>
            </a:r>
            <a:endParaRPr lang="cs-CZ" dirty="0"/>
          </a:p>
          <a:p>
            <a:pPr>
              <a:lnSpc>
                <a:spcPct val="200000"/>
              </a:lnSpc>
            </a:pPr>
            <a:r>
              <a:rPr lang="cs-CZ" dirty="0"/>
              <a:t>62 </a:t>
            </a:r>
            <a:r>
              <a:rPr lang="cs-CZ" dirty="0" err="1" smtClean="0">
                <a:solidFill>
                  <a:srgbClr val="FF0000"/>
                </a:solidFill>
              </a:rPr>
              <a:t>nd</a:t>
            </a:r>
            <a:r>
              <a:rPr lang="cs-CZ" dirty="0" smtClean="0"/>
              <a:t>           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nineteenth</a:t>
            </a:r>
            <a:endParaRPr lang="cs-CZ" dirty="0"/>
          </a:p>
          <a:p>
            <a:endParaRPr lang="cs-CZ" dirty="0"/>
          </a:p>
        </p:txBody>
      </p:sp>
      <p:cxnSp>
        <p:nvCxnSpPr>
          <p:cNvPr id="11" name="Přímá spojnice 10"/>
          <p:cNvCxnSpPr/>
          <p:nvPr/>
        </p:nvCxnSpPr>
        <p:spPr>
          <a:xfrm>
            <a:off x="1475656" y="2132856"/>
            <a:ext cx="648072" cy="1152128"/>
          </a:xfrm>
          <a:prstGeom prst="line">
            <a:avLst/>
          </a:prstGeom>
          <a:ln cmpd="sng">
            <a:solidFill>
              <a:srgbClr val="0000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475656" y="2708920"/>
            <a:ext cx="648072" cy="1872208"/>
          </a:xfrm>
          <a:prstGeom prst="line">
            <a:avLst/>
          </a:prstGeom>
          <a:ln>
            <a:solidFill>
              <a:srgbClr val="0000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1475656" y="2132856"/>
            <a:ext cx="648072" cy="1152128"/>
          </a:xfrm>
          <a:prstGeom prst="line">
            <a:avLst/>
          </a:prstGeom>
          <a:ln>
            <a:solidFill>
              <a:srgbClr val="0000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1331640" y="2708920"/>
            <a:ext cx="792088" cy="1296144"/>
          </a:xfrm>
          <a:prstGeom prst="line">
            <a:avLst/>
          </a:prstGeom>
          <a:ln>
            <a:solidFill>
              <a:srgbClr val="0000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1475656" y="4005064"/>
            <a:ext cx="648072" cy="576064"/>
          </a:xfrm>
          <a:prstGeom prst="line">
            <a:avLst/>
          </a:prstGeom>
          <a:ln>
            <a:solidFill>
              <a:srgbClr val="0000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5364088" y="2132856"/>
            <a:ext cx="792088" cy="1872208"/>
          </a:xfrm>
          <a:prstGeom prst="line">
            <a:avLst/>
          </a:prstGeom>
          <a:ln>
            <a:solidFill>
              <a:srgbClr val="0000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364088" y="2708920"/>
            <a:ext cx="936104" cy="576064"/>
          </a:xfrm>
          <a:prstGeom prst="line">
            <a:avLst/>
          </a:prstGeom>
          <a:ln>
            <a:solidFill>
              <a:srgbClr val="0000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5364088" y="3356992"/>
            <a:ext cx="792088" cy="1224136"/>
          </a:xfrm>
          <a:prstGeom prst="line">
            <a:avLst/>
          </a:prstGeom>
          <a:ln>
            <a:solidFill>
              <a:srgbClr val="0000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5220072" y="2708920"/>
            <a:ext cx="792088" cy="1296144"/>
          </a:xfrm>
          <a:prstGeom prst="line">
            <a:avLst/>
          </a:prstGeom>
          <a:ln>
            <a:solidFill>
              <a:srgbClr val="0000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V="1">
            <a:off x="5364088" y="2132856"/>
            <a:ext cx="648072" cy="2448272"/>
          </a:xfrm>
          <a:prstGeom prst="line">
            <a:avLst/>
          </a:prstGeom>
          <a:ln>
            <a:solidFill>
              <a:srgbClr val="0000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501716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smtClean="0"/>
              <a:t>vlastní tvorba </a:t>
            </a:r>
            <a:endParaRPr lang="cs-CZ" sz="2800"/>
          </a:p>
        </p:txBody>
      </p:sp>
    </p:spTree>
    <p:extLst>
      <p:ext uri="{BB962C8B-B14F-4D97-AF65-F5344CB8AC3E}">
        <p14:creationId xmlns:p14="http://schemas.microsoft.com/office/powerpoint/2010/main" xmlns="" val="2376496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154</TotalTime>
  <Words>583</Words>
  <Application>Microsoft Office PowerPoint</Application>
  <PresentationFormat>Předvádění na obrazovce (4:3)</PresentationFormat>
  <Paragraphs>138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Úhly</vt:lpstr>
      <vt:lpstr>Snímek 1</vt:lpstr>
      <vt:lpstr>ANOTACE</vt:lpstr>
      <vt:lpstr>Klíčová slova</vt:lpstr>
      <vt:lpstr>Ordinal numbers</vt:lpstr>
      <vt:lpstr>Snímek 5</vt:lpstr>
      <vt:lpstr>Koncovky řadových číslovek</vt:lpstr>
      <vt:lpstr>KONCOVKA    ST</vt:lpstr>
      <vt:lpstr>KONCOVKA ND</vt:lpstr>
      <vt:lpstr>KONCOVKA RD</vt:lpstr>
      <vt:lpstr>KONCOVKA TH</vt:lpstr>
      <vt:lpstr>Změkčení na konci desítek</vt:lpstr>
      <vt:lpstr>PŘEČTI SPRÁVNĚ NÁSLEDUJÍCÍ ČÍSLA</vt:lpstr>
      <vt:lpstr>ŘEŠENÍ</vt:lpstr>
      <vt:lpstr>K ČÍSLU DOPLŇ SPRÁVNOU KONCOVKU A NA ŘÁDEK NAPIŠ ZNĚNÍ ČÍSLA Řadového</vt:lpstr>
      <vt:lpstr>ŘEŠENÍ</vt:lpstr>
      <vt:lpstr>OPRAV KONCOVKU A SPOJ SE SPRÁVNÝM NÁZVEM</vt:lpstr>
      <vt:lpstr>ŘEŠENÍ</vt:lpstr>
      <vt:lpstr>ZDROJ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16</cp:revision>
  <dcterms:created xsi:type="dcterms:W3CDTF">2012-08-06T13:00:49Z</dcterms:created>
  <dcterms:modified xsi:type="dcterms:W3CDTF">2013-09-22T08:29:28Z</dcterms:modified>
</cp:coreProperties>
</file>