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handoutMasterIdLst>
    <p:handoutMasterId r:id="rId12"/>
  </p:handoutMasterIdLst>
  <p:sldIdLst>
    <p:sldId id="277" r:id="rId2"/>
    <p:sldId id="278" r:id="rId3"/>
    <p:sldId id="279" r:id="rId4"/>
    <p:sldId id="267" r:id="rId5"/>
    <p:sldId id="274" r:id="rId6"/>
    <p:sldId id="273" r:id="rId7"/>
    <p:sldId id="272" r:id="rId8"/>
    <p:sldId id="275" r:id="rId9"/>
    <p:sldId id="276" r:id="rId10"/>
    <p:sldId id="263" r:id="rId11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606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1DD517-9AE3-49E5-8D5F-34EFEB674115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4E5EEF-B53B-470F-88DC-D88C8E5AA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rici-pristroje.cz/produkty/podle-druhu/komunalni-meridla/posuvna-meritka-a-hloubkomer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Výukový materiál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zpracovaný v rámci projektu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725144"/>
            <a:ext cx="6136676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rcRect l="7974" t="20881" r="7974" b="12529"/>
          <a:stretch>
            <a:fillRect/>
          </a:stretch>
        </p:blipFill>
        <p:spPr bwMode="auto">
          <a:xfrm>
            <a:off x="2411760" y="548680"/>
            <a:ext cx="4176464" cy="252690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Registrační číslo projektu: CZ 1.07/1.4.00/21.1886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Šablona: 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32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                      Sada: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F6/03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</a:t>
            </a: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Fyzika    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Ročník: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6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>
              <a:buNone/>
            </a:pPr>
            <a:endParaRPr lang="cs-CZ" sz="5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Jméno autora: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Ing.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Puršová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Jaroslava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Škola: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ZŠ Ústí nad Labem, Hluboká 150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 anchor="t">
            <a:normAutofit fontScale="92500"/>
          </a:bodyPr>
          <a:lstStyle/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Název vzdělávacího </a:t>
            </a: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materiálu:</a:t>
            </a:r>
          </a:p>
          <a:p>
            <a:pPr>
              <a:buNone/>
            </a:pPr>
            <a:endParaRPr lang="cs-CZ" sz="1100" u="sng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FYZIKÁLNÍCH VELIČIN</a:t>
            </a:r>
            <a:endParaRPr lang="cs-CZ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Téma </a:t>
            </a: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hodiny: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délky, přesnost měření</a:t>
            </a:r>
          </a:p>
          <a:p>
            <a:pPr>
              <a:buNone/>
            </a:pP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Klíčová slova: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délky, měřidla, přesnost.</a:t>
            </a: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Anotace: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Prezentace 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 PowerPointu digitálně zpracovává téma 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„Měření délky,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přesnost měření“. Materiál 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seznámí žáky s měřidly délky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, s postupem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měření délky a přesností tohoto měření.</a:t>
            </a: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MĚŘENÍ DÉLKY</a:t>
            </a:r>
            <a:endParaRPr lang="cs-CZ" sz="44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363272" cy="4729712"/>
          </a:xfrm>
        </p:spPr>
        <p:txBody>
          <a:bodyPr>
            <a:normAutofit/>
          </a:bodyPr>
          <a:lstStyle/>
          <a:p>
            <a:pPr marL="566928" indent="-457200"/>
            <a:r>
              <a:rPr lang="cs-CZ" dirty="0" smtClean="0">
                <a:latin typeface="Calibri" pitchFamily="34" charset="0"/>
                <a:cs typeface="Calibri" pitchFamily="34" charset="0"/>
              </a:rPr>
              <a:t>měřit délku znamená, určit kolikrát se do měřeného rozměru „vejde“ jednotka délky (mm,cm,m…)</a:t>
            </a:r>
          </a:p>
          <a:p>
            <a:pPr marL="566928" indent="-457200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566928" indent="-457200"/>
            <a:r>
              <a:rPr lang="cs-CZ" dirty="0" smtClean="0">
                <a:latin typeface="Calibri" pitchFamily="34" charset="0"/>
                <a:cs typeface="Calibri" pitchFamily="34" charset="0"/>
              </a:rPr>
              <a:t>k měření potřebujeme měřidlo nebo měřicí přístroj</a:t>
            </a:r>
          </a:p>
          <a:p>
            <a:pPr marL="566928" indent="-457200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566928" indent="-457200"/>
            <a:r>
              <a:rPr lang="cs-CZ" dirty="0" smtClean="0">
                <a:latin typeface="Calibri" pitchFamily="34" charset="0"/>
                <a:cs typeface="Calibri" pitchFamily="34" charset="0"/>
              </a:rPr>
              <a:t>měřenou délku odečteme na stupnici, nebo přímo číselně (digitálně) na displeji měřicího přístroje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1266" name="Picture 2" descr="http://t0.gstatic.com/images?q=tbn:ANd9GcQEpgaA2bk0iXKfepgRcUShiKKyanf7kNpLwnQstMN_C81vTlqBs0gsX5KwKg"/>
          <p:cNvPicPr>
            <a:picLocks noChangeAspect="1" noChangeArrowheads="1"/>
          </p:cNvPicPr>
          <p:nvPr/>
        </p:nvPicPr>
        <p:blipFill>
          <a:blip r:embed="rId2" cstate="print"/>
          <a:srcRect t="15953" b="13851"/>
          <a:stretch>
            <a:fillRect/>
          </a:stretch>
        </p:blipFill>
        <p:spPr bwMode="auto">
          <a:xfrm>
            <a:off x="1907704" y="4941168"/>
            <a:ext cx="5184576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7" name="Picture 7" descr="fotografie,měřící pásma,pásky"/>
          <p:cNvPicPr>
            <a:picLocks noChangeAspect="1" noChangeArrowheads="1"/>
          </p:cNvPicPr>
          <p:nvPr/>
        </p:nvPicPr>
        <p:blipFill>
          <a:blip r:embed="rId2" cstate="print"/>
          <a:srcRect l="2326" t="16283" r="6955" b="16260"/>
          <a:stretch>
            <a:fillRect/>
          </a:stretch>
        </p:blipFill>
        <p:spPr bwMode="auto">
          <a:xfrm>
            <a:off x="6228184" y="692696"/>
            <a:ext cx="2808312" cy="208823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délková měřidla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363272" cy="5112568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pravítko</a:t>
            </a: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metr (tyčový, skládací, svinovací, krejčovský)</a:t>
            </a: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pásmo</a:t>
            </a: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posuvné měřítko</a:t>
            </a: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laserové měřidlo</a:t>
            </a:r>
            <a:endParaRPr lang="cs-CZ" sz="2600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5609" name="Picture 9" descr="domácnost,fotografie,nástroje,pásma,pásmová měřidla,průmysl,stavba,technické vybavení"/>
          <p:cNvPicPr>
            <a:picLocks noChangeAspect="1" noChangeArrowheads="1"/>
          </p:cNvPicPr>
          <p:nvPr/>
        </p:nvPicPr>
        <p:blipFill>
          <a:blip r:embed="rId3" cstate="print"/>
          <a:srcRect t="10166" r="6955" b="15398"/>
          <a:stretch>
            <a:fillRect/>
          </a:stretch>
        </p:blipFill>
        <p:spPr bwMode="auto">
          <a:xfrm>
            <a:off x="395536" y="4293096"/>
            <a:ext cx="2520280" cy="2016224"/>
          </a:xfrm>
          <a:prstGeom prst="rect">
            <a:avLst/>
          </a:prstGeom>
          <a:noFill/>
        </p:spPr>
      </p:pic>
      <p:pic>
        <p:nvPicPr>
          <p:cNvPr id="25612" name="Picture 1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5452173">
            <a:off x="2717451" y="4193699"/>
            <a:ext cx="2889740" cy="206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5613" name="Picture 1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70835" y="4509120"/>
            <a:ext cx="3373165" cy="2331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5611" name="Picture 11" descr="fotografie,nástroje,pravítka,průmysl,skládací pravítka,stavba,technické vybavení,tesařská pravítka,tesařství"/>
          <p:cNvPicPr>
            <a:picLocks noChangeAspect="1" noChangeArrowheads="1"/>
          </p:cNvPicPr>
          <p:nvPr/>
        </p:nvPicPr>
        <p:blipFill>
          <a:blip r:embed="rId6" cstate="print"/>
          <a:srcRect t="16283" b="18586"/>
          <a:stretch>
            <a:fillRect/>
          </a:stretch>
        </p:blipFill>
        <p:spPr bwMode="auto">
          <a:xfrm>
            <a:off x="5220072" y="2708920"/>
            <a:ext cx="3095625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5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5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5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POSTUP PŘI MĚŘENÍ DÉLKY</a:t>
            </a:r>
            <a:endParaRPr lang="cs-CZ" sz="44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363272" cy="4729712"/>
          </a:xfrm>
        </p:spPr>
        <p:txBody>
          <a:bodyPr>
            <a:normAutofit/>
          </a:bodyPr>
          <a:lstStyle/>
          <a:p>
            <a:pPr marL="566928" indent="-457200">
              <a:buFont typeface="+mj-lt"/>
              <a:buAutoNum type="arabicPeriod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volba vhodného měřidla</a:t>
            </a:r>
          </a:p>
          <a:p>
            <a:pPr marL="1437894" lvl="3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v jakých jednotkách je stupnice</a:t>
            </a:r>
          </a:p>
          <a:p>
            <a:pPr marL="1437894" lvl="3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délka nejmenšího dílku</a:t>
            </a:r>
          </a:p>
          <a:p>
            <a:pPr marL="1437894" lvl="3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rozsah měřidla</a:t>
            </a:r>
          </a:p>
          <a:p>
            <a:pPr marL="566928" indent="-457200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566928" indent="-457200">
              <a:buFont typeface="+mj-lt"/>
              <a:buAutoNum type="arabicPeriod" startAt="2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vlastní měření</a:t>
            </a:r>
          </a:p>
          <a:p>
            <a:pPr marL="1380744" lvl="3" indent="-45720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počátek měřidla přikládáme pečlivě k okraji měřeného tělesa</a:t>
            </a:r>
          </a:p>
          <a:p>
            <a:pPr marL="1380744" lvl="3" indent="-45720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stupnici sledujeme vždy kolmo</a:t>
            </a:r>
          </a:p>
          <a:p>
            <a:pPr marL="566928" indent="-457200">
              <a:buFont typeface="+mj-lt"/>
              <a:buAutoNum type="arabicPeriod" startAt="2"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2420888"/>
            <a:ext cx="3600400" cy="26075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PŘESNOST MĚŘENÍ</a:t>
            </a:r>
            <a:endParaRPr lang="cs-CZ" sz="44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280920" cy="4729712"/>
          </a:xfrm>
        </p:spPr>
        <p:txBody>
          <a:bodyPr>
            <a:noAutofit/>
          </a:bodyPr>
          <a:lstStyle/>
          <a:p>
            <a:pPr marL="566928" indent="-457200"/>
            <a:r>
              <a:rPr lang="cs-CZ" dirty="0" smtClean="0">
                <a:latin typeface="Calibri" pitchFamily="34" charset="0"/>
                <a:cs typeface="Calibri" pitchFamily="34" charset="0"/>
              </a:rPr>
              <a:t>výsledek měření není nikdy zcela přesný, udává jen přibližnou hodnotu měřené délky</a:t>
            </a:r>
          </a:p>
          <a:p>
            <a:pPr marL="566928" indent="-457200">
              <a:buNone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marL="566928" indent="-457200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  <a:p>
            <a:pPr marL="566928" lvl="0" indent="-457200">
              <a:buClr>
                <a:srgbClr val="A04DA3"/>
              </a:buClr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rozdíl mezi naměřenou a skutečnou hodnotou délky je maximálně polovina nejmenšího dílku použitého měřidla</a:t>
            </a:r>
          </a:p>
        </p:txBody>
      </p:sp>
      <p:sp>
        <p:nvSpPr>
          <p:cNvPr id="9" name="Obdélník 8"/>
          <p:cNvSpPr/>
          <p:nvPr/>
        </p:nvSpPr>
        <p:spPr>
          <a:xfrm>
            <a:off x="1475656" y="3212976"/>
            <a:ext cx="252028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>
                <a:latin typeface="Calibri" pitchFamily="34" charset="0"/>
                <a:cs typeface="Calibri" pitchFamily="34" charset="0"/>
              </a:rPr>
              <a:t>určuje pouze hranice mezi nimiž se skutečná délka nachází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3356992"/>
            <a:ext cx="486516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ZÁPISKY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363272" cy="47297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latin typeface="Calibri" pitchFamily="34" charset="0"/>
                <a:cs typeface="Calibri" pitchFamily="34" charset="0"/>
              </a:rPr>
              <a:t>Měření délky</a:t>
            </a:r>
            <a:endParaRPr lang="cs-CZ" sz="3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400" u="sng" dirty="0" smtClean="0">
              <a:latin typeface="Calibri" pitchFamily="34" charset="0"/>
              <a:cs typeface="Calibri" pitchFamily="34" charset="0"/>
            </a:endParaRPr>
          </a:p>
          <a:p>
            <a:pPr marL="566928" indent="-457200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Měřit délku znamená, určit kolikrát se do měřeného rozměru </a:t>
            </a:r>
          </a:p>
          <a:p>
            <a:pPr marL="566928" indent="-457200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„vejde“ jednotka délky (mm,cm,m…).</a:t>
            </a:r>
          </a:p>
          <a:p>
            <a:pPr algn="just"/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sz="2400" u="sng" dirty="0" smtClean="0">
                <a:latin typeface="Calibri" pitchFamily="34" charset="0"/>
                <a:cs typeface="Calibri" pitchFamily="34" charset="0"/>
              </a:rPr>
              <a:t>délková měřidla:</a:t>
            </a:r>
          </a:p>
          <a:p>
            <a:pPr lvl="3" algn="just"/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pravítko</a:t>
            </a:r>
          </a:p>
          <a:p>
            <a:pPr lvl="3" algn="just"/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metr (tyčový, skládací, svinovací, krejčovský)</a:t>
            </a:r>
          </a:p>
          <a:p>
            <a:pPr lvl="3" algn="just"/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pásmo</a:t>
            </a:r>
          </a:p>
          <a:p>
            <a:pPr lvl="3" algn="just"/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posuvné měřítko</a:t>
            </a:r>
          </a:p>
          <a:p>
            <a:pPr lvl="3" algn="just"/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laserové měřidlo</a:t>
            </a: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80920" cy="4729712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cs-CZ" sz="2400" u="sng" dirty="0" smtClean="0">
                <a:latin typeface="Calibri" pitchFamily="34" charset="0"/>
                <a:cs typeface="Calibri" pitchFamily="34" charset="0"/>
              </a:rPr>
              <a:t>Postup při měření délky:</a:t>
            </a:r>
          </a:p>
          <a:p>
            <a:pPr algn="just">
              <a:buNone/>
            </a:pPr>
            <a:endParaRPr lang="cs-CZ" sz="900" u="sng" dirty="0" smtClean="0">
              <a:latin typeface="Calibri" pitchFamily="34" charset="0"/>
              <a:cs typeface="Calibri" pitchFamily="34" charset="0"/>
            </a:endParaRPr>
          </a:p>
          <a:p>
            <a:pPr marL="859536" lvl="1" indent="-457200">
              <a:buClrTx/>
              <a:buFont typeface="+mj-lt"/>
              <a:buAutoNum type="arabicPeriod"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musíme zvolit vhodné měřidlo</a:t>
            </a:r>
          </a:p>
          <a:p>
            <a:pPr marL="1437894" lvl="3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v jakých jednotkách je stupnice</a:t>
            </a:r>
          </a:p>
          <a:p>
            <a:pPr marL="1437894" lvl="3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jaké délce odpovídá nejmenší dílek</a:t>
            </a:r>
          </a:p>
          <a:p>
            <a:pPr marL="1437894" lvl="3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rozsah měřidla (max. měřitelná délka)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859536" lvl="1" indent="-457200">
              <a:buClrTx/>
              <a:buFont typeface="+mj-lt"/>
              <a:buAutoNum type="arabicPeriod" startAt="2"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vlastní měření</a:t>
            </a:r>
          </a:p>
          <a:p>
            <a:pPr marL="1380744" lvl="3" indent="-45720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počátek měřidla přikládáme pečlivě k okraji měřeného tělesa</a:t>
            </a:r>
          </a:p>
          <a:p>
            <a:pPr marL="1380744" lvl="3" indent="-45720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stupnici sledujeme vždy kolmo</a:t>
            </a:r>
          </a:p>
          <a:p>
            <a:pPr marL="566928" lvl="0" indent="-457200">
              <a:buClr>
                <a:srgbClr val="A04DA3"/>
              </a:buClr>
              <a:buNone/>
            </a:pPr>
            <a:endParaRPr lang="cs-CZ" sz="12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566928" lvl="0" indent="-457200">
              <a:buClr>
                <a:srgbClr val="A04DA3"/>
              </a:buClr>
              <a:buNone/>
            </a:pPr>
            <a:endParaRPr lang="cs-CZ" sz="16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566928" lvl="0" indent="-457200">
              <a:buClr>
                <a:srgbClr val="A04DA3"/>
              </a:buClr>
              <a:buNone/>
            </a:pP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Naměřená hodnota je pouze přibližná. Rozdíl mezi naměřenou a </a:t>
            </a:r>
          </a:p>
          <a:p>
            <a:pPr marL="566928" lvl="0" indent="-457200">
              <a:buClr>
                <a:srgbClr val="A04DA3"/>
              </a:buClr>
              <a:buNone/>
            </a:pP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skutečnou hodnotou délky je maximálně polovina nejmenšího </a:t>
            </a:r>
          </a:p>
          <a:p>
            <a:pPr marL="566928" lvl="0" indent="-457200">
              <a:buClr>
                <a:srgbClr val="A04DA3"/>
              </a:buClr>
              <a:buNone/>
            </a:pP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dílku použitého měřidla.</a:t>
            </a:r>
          </a:p>
          <a:p>
            <a:pPr marL="566928" indent="-457200">
              <a:buFont typeface="Arial" pitchFamily="34" charset="0"/>
              <a:buChar char="•"/>
            </a:pPr>
            <a:endParaRPr lang="cs-CZ" sz="24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CITACE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472971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Microsoft Office -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PowerPoint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Kliparty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na webu Office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Online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http://www.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merici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-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pristroje.cz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/produkty/podle-druhu/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komunalni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-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meridla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/posuvna-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meritka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-a-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hloubkomery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/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618</TotalTime>
  <Words>245</Words>
  <Application>Microsoft Office PowerPoint</Application>
  <PresentationFormat>Předvádění na obrazovce (4:3)</PresentationFormat>
  <Paragraphs>97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Výukový materiál </vt:lpstr>
      <vt:lpstr>Snímek 2</vt:lpstr>
      <vt:lpstr>Snímek 3</vt:lpstr>
      <vt:lpstr>MĚŘENÍ DÉLKY</vt:lpstr>
      <vt:lpstr>délková měřidla</vt:lpstr>
      <vt:lpstr>POSTUP PŘI MĚŘENÍ DÉLKY</vt:lpstr>
      <vt:lpstr>PŘESNOST MĚŘENÍ</vt:lpstr>
      <vt:lpstr>ZÁPISKY</vt:lpstr>
      <vt:lpstr>Snímek 9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Jája</dc:creator>
  <cp:lastModifiedBy>Jája</cp:lastModifiedBy>
  <cp:revision>75</cp:revision>
  <dcterms:created xsi:type="dcterms:W3CDTF">2012-01-03T20:22:29Z</dcterms:created>
  <dcterms:modified xsi:type="dcterms:W3CDTF">2012-03-14T18:45:24Z</dcterms:modified>
</cp:coreProperties>
</file>