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67" r:id="rId4"/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90" d="100"/>
          <a:sy n="90" d="100"/>
        </p:scale>
        <p:origin x="-816" y="3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BA0CFD-01C8-4E1C-9F82-C39AF1FA6C8F}" type="datetimeFigureOut">
              <a:rPr lang="cs-CZ" smtClean="0"/>
              <a:t>16.4.2012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E6AB54-5C49-4FF6-B4D2-4127CC69934F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09442" y="332656"/>
            <a:ext cx="7125113" cy="126754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b="1" dirty="0">
                <a:solidFill>
                  <a:srgbClr val="00B050"/>
                </a:solidFill>
                <a:latin typeface="Calibri"/>
              </a:rPr>
              <a:t>ZÁKLADNÍ ŠKOLA SLOVAN, KROMĚŘÍŽ, PŘÍSPĚVKOVÁ ORGANIZACE</a:t>
            </a:r>
          </a:p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b="1" dirty="0">
                <a:solidFill>
                  <a:srgbClr val="00B050"/>
                </a:solidFill>
                <a:latin typeface="Calibri"/>
              </a:rPr>
              <a:t>ZEYEROVA 3354, 767 01 KROMĚŘÍŽ</a:t>
            </a:r>
          </a:p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3400" b="1" dirty="0">
              <a:solidFill>
                <a:srgbClr val="00B050"/>
              </a:solidFill>
              <a:latin typeface="Calibri"/>
            </a:endParaRPr>
          </a:p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projekt v rámci vzdělávacího programu</a:t>
            </a:r>
          </a:p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VZDĚLÁNÍ PRO KONKURENCESCHOPNOST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ŠABLONA ČÍSLO: III/2</a:t>
            </a:r>
          </a:p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NÁZEV:  INOVACE A ZKVALITNĚNÍ VÝUKY PROSTŘEDNICTVÍM ICT</a:t>
            </a: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PŘEDMĚT: </a:t>
            </a:r>
            <a:r>
              <a:rPr lang="cs-CZ" sz="3400" dirty="0" smtClean="0">
                <a:solidFill>
                  <a:prstClr val="black"/>
                </a:solidFill>
                <a:latin typeface="Calibri"/>
              </a:rPr>
              <a:t> MATEMATIKA</a:t>
            </a: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 smtClean="0">
                <a:solidFill>
                  <a:prstClr val="black"/>
                </a:solidFill>
                <a:latin typeface="Calibri"/>
              </a:rPr>
              <a:t>ROČNÍK: IV</a:t>
            </a: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TÉMA</a:t>
            </a:r>
            <a:r>
              <a:rPr lang="cs-CZ" sz="3400" dirty="0" smtClean="0">
                <a:solidFill>
                  <a:prstClr val="black"/>
                </a:solidFill>
                <a:latin typeface="Calibri"/>
              </a:rPr>
              <a:t>: ZLOMKY</a:t>
            </a: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AUTOR</a:t>
            </a:r>
            <a:r>
              <a:rPr lang="cs-CZ" sz="3400" dirty="0" smtClean="0">
                <a:solidFill>
                  <a:prstClr val="black"/>
                </a:solidFill>
                <a:latin typeface="Calibri"/>
              </a:rPr>
              <a:t>: MGR. EVA JANOUŠKOVÁ</a:t>
            </a: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dirty="0">
                <a:solidFill>
                  <a:prstClr val="black"/>
                </a:solidFill>
                <a:latin typeface="Calibri"/>
              </a:rPr>
              <a:t>DATUM VYTVOŘENÍ</a:t>
            </a:r>
            <a:r>
              <a:rPr lang="cs-CZ" sz="3400" dirty="0" smtClean="0">
                <a:solidFill>
                  <a:prstClr val="black"/>
                </a:solidFill>
                <a:latin typeface="Calibri"/>
              </a:rPr>
              <a:t>: 15.4.2012</a:t>
            </a: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3400" dirty="0">
              <a:solidFill>
                <a:prstClr val="black"/>
              </a:solidFill>
              <a:latin typeface="Calibri"/>
            </a:endParaRPr>
          </a:p>
          <a:p>
            <a:pPr marL="0" lvl="0" indent="0" algn="ctr" defTabSz="914400">
              <a:spcBef>
                <a:spcPts val="0"/>
              </a:spcBef>
              <a:spcAft>
                <a:spcPts val="0"/>
              </a:spcAft>
              <a:buClrTx/>
              <a:buNone/>
            </a:pPr>
            <a:r>
              <a:rPr lang="cs-CZ" sz="3400" b="1" dirty="0" smtClean="0">
                <a:solidFill>
                  <a:srgbClr val="C00000"/>
                </a:solidFill>
                <a:latin typeface="Calibri"/>
              </a:rPr>
              <a:t>VY_32_INOVACE_10  _EJ</a:t>
            </a:r>
            <a:endParaRPr lang="cs-CZ" sz="3400" b="1" dirty="0">
              <a:solidFill>
                <a:srgbClr val="C00000"/>
              </a:solidFill>
              <a:latin typeface="Calibri"/>
            </a:endParaRPr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048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8800" dirty="0" smtClean="0">
                <a:solidFill>
                  <a:schemeClr val="bg1"/>
                </a:solidFill>
              </a:rPr>
              <a:t>ANOTACE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r>
              <a:rPr lang="cs-CZ" dirty="0" smtClean="0"/>
              <a:t>prezentace byla vytvořena jako  doplňující materiál k</a:t>
            </a:r>
          </a:p>
          <a:p>
            <a:pPr marL="0" indent="0">
              <a:buNone/>
            </a:pPr>
            <a:r>
              <a:rPr lang="cs-CZ" dirty="0" smtClean="0"/>
              <a:t>    učivu zlomky pro žáky 4. ročníku</a:t>
            </a:r>
          </a:p>
          <a:p>
            <a:r>
              <a:rPr lang="cs-CZ" dirty="0"/>
              <a:t>v</a:t>
            </a:r>
            <a:r>
              <a:rPr lang="cs-CZ" dirty="0" smtClean="0"/>
              <a:t> rámci prezentace se žáci seznámí s pojmy důležitými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 pojmenování jednotlivých částí zlomku</a:t>
            </a:r>
          </a:p>
          <a:p>
            <a:r>
              <a:rPr lang="cs-CZ" dirty="0"/>
              <a:t>n</a:t>
            </a:r>
            <a:r>
              <a:rPr lang="cs-CZ" dirty="0" smtClean="0"/>
              <a:t>a základě procvičovacích cvičení se žáci naučí zlomky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správně zapisovat a pojmenovávat</a:t>
            </a:r>
          </a:p>
        </p:txBody>
      </p:sp>
    </p:spTree>
    <p:extLst>
      <p:ext uri="{BB962C8B-B14F-4D97-AF65-F5344CB8AC3E}">
        <p14:creationId xmlns:p14="http://schemas.microsoft.com/office/powerpoint/2010/main" val="104316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bg1"/>
                </a:solidFill>
              </a:rPr>
              <a:t>KLÍČOVÁ SLOVA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čitatel</a:t>
            </a:r>
          </a:p>
          <a:p>
            <a:r>
              <a:rPr lang="cs-CZ" dirty="0" smtClean="0"/>
              <a:t>jmenovatel</a:t>
            </a:r>
          </a:p>
          <a:p>
            <a:r>
              <a:rPr lang="cs-CZ" dirty="0"/>
              <a:t>z</a:t>
            </a:r>
            <a:r>
              <a:rPr lang="cs-CZ" dirty="0" smtClean="0"/>
              <a:t>lomková čára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886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8800" dirty="0" smtClean="0">
                <a:solidFill>
                  <a:schemeClr val="bg1"/>
                </a:solidFill>
              </a:rPr>
              <a:t>ZLOMKY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9647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POJMENOVÁNÍ ZLOMKU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endParaRPr lang="cs-CZ" sz="8000" u="sng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8000" u="sng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sz="10300" u="sng" dirty="0" smtClean="0">
                <a:solidFill>
                  <a:schemeClr val="bg1"/>
                </a:solidFill>
              </a:rPr>
              <a:t>1</a:t>
            </a:r>
          </a:p>
          <a:p>
            <a:pPr marL="0" indent="0" algn="ctr">
              <a:buNone/>
            </a:pPr>
            <a:r>
              <a:rPr lang="cs-CZ" sz="10300" dirty="0">
                <a:solidFill>
                  <a:schemeClr val="bg1"/>
                </a:solidFill>
              </a:rPr>
              <a:t>4</a:t>
            </a:r>
            <a:endParaRPr lang="cs-CZ" sz="103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80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8000" dirty="0">
              <a:solidFill>
                <a:schemeClr val="bg1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4716016" y="2492896"/>
            <a:ext cx="792088" cy="576064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5526538" y="2012981"/>
            <a:ext cx="3024336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ČITATEL</a:t>
            </a:r>
            <a:endParaRPr lang="cs-CZ" sz="2800" b="1" dirty="0">
              <a:solidFill>
                <a:schemeClr val="bg1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004048" y="3645024"/>
            <a:ext cx="720080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5940152" y="3645024"/>
            <a:ext cx="2952328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ZLOMKOVÁ ČÁRA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716016" y="4653136"/>
            <a:ext cx="1008112" cy="36004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5940152" y="5013653"/>
            <a:ext cx="2952328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JMENOVATEL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254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4294967295"/>
          </p:nvPr>
        </p:nvSpPr>
        <p:spPr>
          <a:xfrm>
            <a:off x="683568" y="764705"/>
            <a:ext cx="7992888" cy="4824536"/>
          </a:xfrm>
        </p:spPr>
        <p:txBody>
          <a:bodyPr anchor="t" anchorCtr="0">
            <a:noAutofit/>
          </a:bodyPr>
          <a:lstStyle/>
          <a:p>
            <a:pPr marL="400050" lvl="1" indent="0">
              <a:buNone/>
            </a:pPr>
            <a:r>
              <a:rPr lang="cs-CZ" sz="3600" u="sng" dirty="0" smtClean="0">
                <a:solidFill>
                  <a:schemeClr val="bg1"/>
                </a:solidFill>
              </a:rPr>
              <a:t>1</a:t>
            </a:r>
            <a:r>
              <a:rPr lang="cs-CZ" sz="3600" dirty="0" smtClean="0">
                <a:solidFill>
                  <a:schemeClr val="bg1"/>
                </a:solidFill>
              </a:rPr>
              <a:t>                </a:t>
            </a:r>
            <a:endParaRPr lang="cs-CZ" sz="3600" u="sng" dirty="0" smtClean="0">
              <a:solidFill>
                <a:schemeClr val="bg1"/>
              </a:solidFill>
            </a:endParaRPr>
          </a:p>
          <a:p>
            <a:pPr marL="400050" lvl="1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3                                           </a:t>
            </a:r>
          </a:p>
          <a:p>
            <a:pPr marL="400050" lvl="1" indent="0">
              <a:buNone/>
            </a:pPr>
            <a:endParaRPr lang="cs-CZ" sz="3600" u="sng" dirty="0" smtClean="0">
              <a:solidFill>
                <a:schemeClr val="bg1"/>
              </a:solidFill>
            </a:endParaRPr>
          </a:p>
          <a:p>
            <a:pPr marL="400050" lvl="1" indent="0">
              <a:buNone/>
            </a:pPr>
            <a:r>
              <a:rPr lang="cs-CZ" sz="3600" u="sng" dirty="0" smtClean="0">
                <a:solidFill>
                  <a:schemeClr val="bg1"/>
                </a:solidFill>
              </a:rPr>
              <a:t>2</a:t>
            </a:r>
            <a:r>
              <a:rPr lang="cs-CZ" sz="3600" dirty="0" smtClean="0">
                <a:solidFill>
                  <a:schemeClr val="bg1"/>
                </a:solidFill>
              </a:rPr>
              <a:t>                       </a:t>
            </a:r>
          </a:p>
          <a:p>
            <a:pPr marL="400050" lvl="1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4               </a:t>
            </a:r>
          </a:p>
          <a:p>
            <a:pPr marL="400050" lvl="1" indent="0">
              <a:buNone/>
            </a:pPr>
            <a:r>
              <a:rPr lang="cs-CZ" sz="3600" dirty="0" smtClean="0">
                <a:solidFill>
                  <a:schemeClr val="bg1"/>
                </a:solidFill>
              </a:rPr>
              <a:t>                      </a:t>
            </a:r>
            <a:r>
              <a:rPr lang="cs-CZ" sz="3600" u="sng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chemeClr val="bg1"/>
                </a:solidFill>
              </a:rPr>
              <a:t>                                     </a:t>
            </a:r>
          </a:p>
          <a:p>
            <a:pPr marL="400050" lvl="1" indent="0">
              <a:buNone/>
            </a:pPr>
            <a:endParaRPr lang="cs-CZ" sz="3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6600" u="sng" dirty="0" smtClean="0">
                <a:solidFill>
                  <a:schemeClr val="bg1"/>
                </a:solidFill>
              </a:rPr>
              <a:t> </a:t>
            </a:r>
            <a:endParaRPr lang="cs-CZ" sz="6600" u="sng" dirty="0">
              <a:solidFill>
                <a:schemeClr val="bg1"/>
              </a:solidFill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1691680" y="1916832"/>
            <a:ext cx="648072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835696" y="1268760"/>
            <a:ext cx="360040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2555776" y="1124744"/>
            <a:ext cx="2448272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JEDNA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555776" y="1844824"/>
            <a:ext cx="2592288" cy="2880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TŘETINA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4" name="Přímá spojnice se šipkou 33"/>
          <p:cNvCxnSpPr/>
          <p:nvPr/>
        </p:nvCxnSpPr>
        <p:spPr>
          <a:xfrm>
            <a:off x="1835696" y="3284984"/>
            <a:ext cx="720080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2771800" y="3140968"/>
            <a:ext cx="2232248" cy="3600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DVĚ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1835696" y="4005064"/>
            <a:ext cx="720080" cy="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2771800" y="4005064"/>
            <a:ext cx="2232248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ČTVRTINY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74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2" grpId="0" animBg="1"/>
      <p:bldP spid="35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4700" cy="923925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POJMENUJ NÁSLEDUJÍCÍ ZLOMKY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017713" y="1628775"/>
            <a:ext cx="7126287" cy="40513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1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5</a:t>
            </a:r>
            <a:r>
              <a:rPr lang="cs-CZ" sz="3200" dirty="0" smtClean="0">
                <a:solidFill>
                  <a:schemeClr val="bg1"/>
                </a:solidFill>
              </a:rPr>
              <a:t>           </a:t>
            </a:r>
            <a:endParaRPr lang="cs-CZ" sz="2000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3                         8              </a:t>
            </a:r>
            <a:endParaRPr lang="cs-CZ" sz="2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2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3200" u="sng" dirty="0">
                <a:solidFill>
                  <a:schemeClr val="bg1"/>
                </a:solidFill>
              </a:rPr>
              <a:t>9</a:t>
            </a:r>
            <a:endParaRPr lang="cs-CZ" sz="3200" b="1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4                        10</a:t>
            </a:r>
          </a:p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3 </a:t>
            </a:r>
            <a:r>
              <a:rPr lang="cs-CZ" sz="3200" dirty="0" smtClean="0">
                <a:solidFill>
                  <a:schemeClr val="bg1"/>
                </a:solidFill>
              </a:rPr>
              <a:t>    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  8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2                         7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380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smtClean="0">
                <a:solidFill>
                  <a:schemeClr val="bg1"/>
                </a:solidFill>
              </a:rPr>
              <a:t>ŘEŠENÍ :</a:t>
            </a:r>
            <a:endParaRPr lang="cs-CZ" sz="30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JEDNA TŘETINA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DVĚ ČTVRTINY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TŘI POLOVINY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PĚT OSMIN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DEVĚT DESETIN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OSM SEDMIN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49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NAPIŠ NÁZVY DANÝCH ZLOMKŮ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4 </a:t>
            </a:r>
            <a:r>
              <a:rPr lang="cs-CZ" sz="3200" dirty="0" smtClean="0">
                <a:solidFill>
                  <a:schemeClr val="bg1"/>
                </a:solidFill>
              </a:rPr>
              <a:t>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 10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8                     5</a:t>
            </a:r>
          </a:p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3 </a:t>
            </a:r>
            <a:r>
              <a:rPr lang="cs-CZ" sz="3200" dirty="0" smtClean="0">
                <a:solidFill>
                  <a:schemeClr val="bg1"/>
                </a:solidFill>
              </a:rPr>
              <a:t> 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  6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1                     2</a:t>
            </a:r>
          </a:p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9  </a:t>
            </a:r>
            <a:r>
              <a:rPr lang="cs-CZ" sz="3200" dirty="0" smtClean="0">
                <a:solidFill>
                  <a:schemeClr val="bg1"/>
                </a:solidFill>
              </a:rPr>
              <a:t>                 </a:t>
            </a:r>
            <a:r>
              <a:rPr lang="cs-CZ" sz="3200" u="sng" dirty="0" smtClean="0">
                <a:solidFill>
                  <a:schemeClr val="bg1"/>
                </a:solidFill>
              </a:rPr>
              <a:t>  1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6                     7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691680" y="2420888"/>
            <a:ext cx="21602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076056" y="2420888"/>
            <a:ext cx="273630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91680" y="3717032"/>
            <a:ext cx="237626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76056" y="3717032"/>
            <a:ext cx="273630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907704" y="5157192"/>
            <a:ext cx="216024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076056" y="4941168"/>
            <a:ext cx="273630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4891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smtClean="0">
                <a:solidFill>
                  <a:schemeClr val="bg1"/>
                </a:solidFill>
              </a:rPr>
              <a:t>ŘEŠENÍ:</a:t>
            </a:r>
            <a:endParaRPr lang="cs-CZ" sz="30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bg1"/>
            </a:solidFill>
          </a:ln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4 </a:t>
            </a:r>
            <a:r>
              <a:rPr lang="cs-CZ" sz="3200" dirty="0" smtClean="0">
                <a:solidFill>
                  <a:schemeClr val="bg1"/>
                </a:solidFill>
              </a:rPr>
              <a:t>   </a:t>
            </a:r>
            <a:r>
              <a:rPr lang="cs-CZ" sz="2000" dirty="0" err="1">
                <a:solidFill>
                  <a:schemeClr val="bg1"/>
                </a:solidFill>
              </a:rPr>
              <a:t>č</a:t>
            </a:r>
            <a:r>
              <a:rPr lang="cs-CZ" sz="2000" dirty="0" err="1" smtClean="0">
                <a:solidFill>
                  <a:schemeClr val="bg1"/>
                </a:solidFill>
              </a:rPr>
              <a:t>tyči</a:t>
            </a:r>
            <a:r>
              <a:rPr lang="cs-CZ" sz="2000" dirty="0" smtClean="0">
                <a:solidFill>
                  <a:schemeClr val="bg1"/>
                </a:solidFill>
              </a:rPr>
              <a:t> osminy</a:t>
            </a:r>
            <a:r>
              <a:rPr lang="cs-CZ" sz="3200" dirty="0" smtClean="0">
                <a:solidFill>
                  <a:schemeClr val="bg1"/>
                </a:solidFill>
              </a:rPr>
              <a:t>     </a:t>
            </a:r>
            <a:r>
              <a:rPr lang="cs-CZ" sz="3200" u="sng" dirty="0" smtClean="0">
                <a:solidFill>
                  <a:schemeClr val="bg1"/>
                </a:solidFill>
              </a:rPr>
              <a:t>10</a:t>
            </a:r>
            <a:r>
              <a:rPr lang="cs-CZ" sz="3200" dirty="0" smtClean="0">
                <a:solidFill>
                  <a:schemeClr val="bg1"/>
                </a:solidFill>
              </a:rPr>
              <a:t>      </a:t>
            </a:r>
            <a:r>
              <a:rPr lang="cs-CZ" sz="2000" dirty="0" smtClean="0">
                <a:solidFill>
                  <a:schemeClr val="bg1"/>
                </a:solidFill>
              </a:rPr>
              <a:t>deset pětin</a:t>
            </a:r>
            <a:endParaRPr lang="cs-CZ" sz="3200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8                     5</a:t>
            </a:r>
          </a:p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3 </a:t>
            </a:r>
            <a:r>
              <a:rPr lang="cs-CZ" sz="3200" dirty="0" smtClean="0">
                <a:solidFill>
                  <a:schemeClr val="bg1"/>
                </a:solidFill>
              </a:rPr>
              <a:t>   </a:t>
            </a:r>
            <a:r>
              <a:rPr lang="cs-CZ" sz="2000" dirty="0" smtClean="0">
                <a:solidFill>
                  <a:schemeClr val="bg1"/>
                </a:solidFill>
              </a:rPr>
              <a:t>tři </a:t>
            </a:r>
            <a:r>
              <a:rPr lang="cs-CZ" sz="2000" dirty="0" err="1" smtClean="0">
                <a:solidFill>
                  <a:schemeClr val="bg1"/>
                </a:solidFill>
              </a:rPr>
              <a:t>jedniny</a:t>
            </a:r>
            <a:r>
              <a:rPr lang="cs-CZ" sz="3200" dirty="0" smtClean="0">
                <a:solidFill>
                  <a:schemeClr val="bg1"/>
                </a:solidFill>
              </a:rPr>
              <a:t>        </a:t>
            </a:r>
            <a:r>
              <a:rPr lang="cs-CZ" sz="3200" u="sng" dirty="0" smtClean="0">
                <a:solidFill>
                  <a:schemeClr val="bg1"/>
                </a:solidFill>
              </a:rPr>
              <a:t> 6</a:t>
            </a:r>
            <a:r>
              <a:rPr lang="cs-CZ" sz="2000" dirty="0" smtClean="0">
                <a:solidFill>
                  <a:schemeClr val="bg1"/>
                </a:solidFill>
              </a:rPr>
              <a:t>       šest polovin</a:t>
            </a:r>
            <a:endParaRPr lang="cs-CZ" sz="3200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1                      2</a:t>
            </a:r>
          </a:p>
          <a:p>
            <a:pPr marL="0" indent="0">
              <a:buNone/>
            </a:pPr>
            <a:r>
              <a:rPr lang="cs-CZ" sz="3200" u="sng" dirty="0" smtClean="0">
                <a:solidFill>
                  <a:schemeClr val="bg1"/>
                </a:solidFill>
              </a:rPr>
              <a:t>9 </a:t>
            </a:r>
            <a:r>
              <a:rPr lang="cs-CZ" sz="3200" dirty="0" smtClean="0">
                <a:solidFill>
                  <a:schemeClr val="bg1"/>
                </a:solidFill>
              </a:rPr>
              <a:t>  </a:t>
            </a:r>
            <a:r>
              <a:rPr lang="cs-CZ" sz="2000" dirty="0">
                <a:solidFill>
                  <a:schemeClr val="bg1"/>
                </a:solidFill>
              </a:rPr>
              <a:t>d</a:t>
            </a:r>
            <a:r>
              <a:rPr lang="cs-CZ" sz="2000" dirty="0" smtClean="0">
                <a:solidFill>
                  <a:schemeClr val="bg1"/>
                </a:solidFill>
              </a:rPr>
              <a:t>evět šestin</a:t>
            </a:r>
            <a:r>
              <a:rPr lang="cs-CZ" sz="3200" dirty="0" smtClean="0">
                <a:solidFill>
                  <a:schemeClr val="bg1"/>
                </a:solidFill>
              </a:rPr>
              <a:t>        </a:t>
            </a:r>
            <a:r>
              <a:rPr lang="cs-CZ" sz="3200" u="sng" dirty="0" smtClean="0">
                <a:solidFill>
                  <a:schemeClr val="bg1"/>
                </a:solidFill>
              </a:rPr>
              <a:t> 1</a:t>
            </a:r>
            <a:r>
              <a:rPr lang="cs-CZ" sz="3200" dirty="0" smtClean="0">
                <a:solidFill>
                  <a:schemeClr val="bg1"/>
                </a:solidFill>
              </a:rPr>
              <a:t>   </a:t>
            </a:r>
            <a:r>
              <a:rPr lang="cs-CZ" sz="3200" u="sng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jedna sedmina</a:t>
            </a:r>
            <a:endParaRPr lang="cs-CZ" sz="3200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6                       7</a:t>
            </a:r>
            <a:endParaRPr lang="cs-CZ" sz="3200" dirty="0">
              <a:solidFill>
                <a:schemeClr val="bg1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2492896"/>
            <a:ext cx="208823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932040" y="2528342"/>
            <a:ext cx="2376264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835696" y="4005064"/>
            <a:ext cx="22322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220072" y="4005064"/>
            <a:ext cx="252028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835696" y="4941168"/>
            <a:ext cx="223224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220072" y="4941168"/>
            <a:ext cx="252028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7232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r>
              <a:rPr lang="cs-CZ" sz="3200" dirty="0">
                <a:solidFill>
                  <a:schemeClr val="bg1"/>
                </a:solidFill>
              </a:rPr>
              <a:t>v</a:t>
            </a:r>
            <a:r>
              <a:rPr lang="cs-CZ" sz="3200" dirty="0" smtClean="0">
                <a:solidFill>
                  <a:schemeClr val="bg1"/>
                </a:solidFill>
              </a:rPr>
              <a:t>lastní tvorba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647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116</TotalTime>
  <Words>200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Prezentace aplikace PowerPoint</vt:lpstr>
      <vt:lpstr>ANOTACE</vt:lpstr>
      <vt:lpstr>KLÍČOVÁ SLOVA</vt:lpstr>
      <vt:lpstr>ZLOMKY</vt:lpstr>
      <vt:lpstr>POJMENOVÁNÍ ZLOMKU</vt:lpstr>
      <vt:lpstr>Prezentace aplikace PowerPoint</vt:lpstr>
      <vt:lpstr>POJMENUJ NÁSLEDUJÍCÍ ZLOMKY</vt:lpstr>
      <vt:lpstr>ŘEŠENÍ :</vt:lpstr>
      <vt:lpstr>NAPIŠ NÁZVY DANÝCH ZLOMKŮ</vt:lpstr>
      <vt:lpstr>ŘEŠENÍ: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pc</dc:creator>
  <cp:lastModifiedBy>pc</cp:lastModifiedBy>
  <cp:revision>12</cp:revision>
  <dcterms:created xsi:type="dcterms:W3CDTF">2012-04-15T14:51:41Z</dcterms:created>
  <dcterms:modified xsi:type="dcterms:W3CDTF">2012-04-16T13:11:08Z</dcterms:modified>
</cp:coreProperties>
</file>