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7" r:id="rId2"/>
    <p:sldId id="258" r:id="rId3"/>
    <p:sldId id="259" r:id="rId4"/>
    <p:sldId id="260" r:id="rId5"/>
    <p:sldId id="261" r:id="rId6"/>
    <p:sldId id="267" r:id="rId7"/>
    <p:sldId id="268" r:id="rId8"/>
    <p:sldId id="262" r:id="rId9"/>
    <p:sldId id="264" r:id="rId10"/>
    <p:sldId id="265" r:id="rId11"/>
    <p:sldId id="269" r:id="rId12"/>
    <p:sldId id="266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E796AC-D37D-46AB-B6E3-635269A9EAB3}" type="datetimeFigureOut">
              <a:rPr lang="cs-CZ" smtClean="0"/>
              <a:t>22.8.2012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9D08CE-A092-417E-881F-6EC47DBB694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E796AC-D37D-46AB-B6E3-635269A9EAB3}" type="datetimeFigureOut">
              <a:rPr lang="cs-CZ" smtClean="0"/>
              <a:t>22.8.2012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9D08CE-A092-417E-881F-6EC47DBB6940}" type="slidenum">
              <a:rPr lang="cs-CZ" smtClean="0"/>
              <a:t>‹#›</a:t>
            </a:fld>
            <a:endParaRPr lang="cs-CZ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E796AC-D37D-46AB-B6E3-635269A9EAB3}" type="datetimeFigureOut">
              <a:rPr lang="cs-CZ" smtClean="0"/>
              <a:t>22.8.2012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9D08CE-A092-417E-881F-6EC47DBB694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E796AC-D37D-46AB-B6E3-635269A9EAB3}" type="datetimeFigureOut">
              <a:rPr lang="cs-CZ" smtClean="0"/>
              <a:t>22.8.2012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9D08CE-A092-417E-881F-6EC47DBB6940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E796AC-D37D-46AB-B6E3-635269A9EAB3}" type="datetimeFigureOut">
              <a:rPr lang="cs-CZ" smtClean="0"/>
              <a:t>22.8.2012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9D08CE-A092-417E-881F-6EC47DBB694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E796AC-D37D-46AB-B6E3-635269A9EAB3}" type="datetimeFigureOut">
              <a:rPr lang="cs-CZ" smtClean="0"/>
              <a:t>22.8.2012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9D08CE-A092-417E-881F-6EC47DBB694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E796AC-D37D-46AB-B6E3-635269A9EAB3}" type="datetimeFigureOut">
              <a:rPr lang="cs-CZ" smtClean="0"/>
              <a:t>22.8.2012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9D08CE-A092-417E-881F-6EC47DBB694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E796AC-D37D-46AB-B6E3-635269A9EAB3}" type="datetimeFigureOut">
              <a:rPr lang="cs-CZ" smtClean="0"/>
              <a:t>22.8.2012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9D08CE-A092-417E-881F-6EC47DBB6940}" type="slidenum">
              <a:rPr lang="cs-CZ" smtClean="0"/>
              <a:t>‹#›</a:t>
            </a:fld>
            <a:endParaRPr lang="cs-CZ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E796AC-D37D-46AB-B6E3-635269A9EAB3}" type="datetimeFigureOut">
              <a:rPr lang="cs-CZ" smtClean="0"/>
              <a:t>22.8.2012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9D08CE-A092-417E-881F-6EC47DBB6940}" type="slidenum">
              <a:rPr lang="cs-CZ" smtClean="0"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E796AC-D37D-46AB-B6E3-635269A9EAB3}" type="datetimeFigureOut">
              <a:rPr lang="cs-CZ" smtClean="0"/>
              <a:t>22.8.2012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9D08CE-A092-417E-881F-6EC47DBB694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E796AC-D37D-46AB-B6E3-635269A9EAB3}" type="datetimeFigureOut">
              <a:rPr lang="cs-CZ" smtClean="0"/>
              <a:t>22.8.2012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9D08CE-A092-417E-881F-6EC47DBB6940}" type="slidenum">
              <a:rPr lang="cs-CZ" smtClean="0"/>
              <a:t>‹#›</a:t>
            </a:fld>
            <a:endParaRPr lang="cs-CZ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73E796AC-D37D-46AB-B6E3-635269A9EAB3}" type="datetimeFigureOut">
              <a:rPr lang="cs-CZ" smtClean="0"/>
              <a:t>22.8.2012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AB9D08CE-A092-417E-881F-6EC47DBB6940}" type="slidenum">
              <a:rPr lang="cs-CZ" smtClean="0"/>
              <a:t>‹#›</a:t>
            </a:fld>
            <a:endParaRPr lang="cs-CZ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548680"/>
            <a:ext cx="3859213" cy="865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Obdélník 3"/>
          <p:cNvSpPr/>
          <p:nvPr/>
        </p:nvSpPr>
        <p:spPr>
          <a:xfrm>
            <a:off x="1259632" y="1413867"/>
            <a:ext cx="7222194" cy="52322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b="1" dirty="0" smtClean="0">
                <a:solidFill>
                  <a:srgbClr val="00B050"/>
                </a:solidFill>
              </a:rPr>
              <a:t>ZÁKLADNÍ ŠKOLA SLOVAN, KROMĚŘÍŽ, PŘÍSPĚVKOVÁ ORGANIZACE</a:t>
            </a:r>
          </a:p>
          <a:p>
            <a:pPr algn="ctr"/>
            <a:r>
              <a:rPr lang="cs-CZ" b="1" dirty="0" smtClean="0">
                <a:solidFill>
                  <a:srgbClr val="00B050"/>
                </a:solidFill>
              </a:rPr>
              <a:t>ZEYEROVA 3354, 767 01 KROMĚŘÍŽ</a:t>
            </a:r>
          </a:p>
          <a:p>
            <a:pPr algn="ctr"/>
            <a:endParaRPr lang="cs-CZ" b="1" dirty="0" smtClean="0">
              <a:solidFill>
                <a:srgbClr val="00B050"/>
              </a:solidFill>
            </a:endParaRPr>
          </a:p>
          <a:p>
            <a:pPr algn="ctr"/>
            <a:r>
              <a:rPr lang="cs-CZ" dirty="0" smtClean="0"/>
              <a:t>projekt v rámci vzdělávacího programu</a:t>
            </a:r>
          </a:p>
          <a:p>
            <a:pPr algn="ctr"/>
            <a:r>
              <a:rPr lang="cs-CZ" dirty="0" smtClean="0"/>
              <a:t>VZDĚLÁNÍ PRO KONKURENCESCHOPNOST</a:t>
            </a:r>
          </a:p>
          <a:p>
            <a:endParaRPr lang="cs-CZ" dirty="0" smtClean="0"/>
          </a:p>
          <a:p>
            <a:pPr algn="ctr"/>
            <a:r>
              <a:rPr lang="cs-CZ" dirty="0" smtClean="0"/>
              <a:t>ŠABLONA ČÍSLO: III/2</a:t>
            </a:r>
          </a:p>
          <a:p>
            <a:pPr algn="ctr"/>
            <a:r>
              <a:rPr lang="cs-CZ" dirty="0" smtClean="0"/>
              <a:t>NÁZEV:  INOVACE A ZKVALITNĚNÍ VÝUKY PROSTŘEDNICTVÍM ICT</a:t>
            </a:r>
          </a:p>
          <a:p>
            <a:endParaRPr lang="cs-CZ" dirty="0" smtClean="0"/>
          </a:p>
          <a:p>
            <a:endParaRPr lang="cs-CZ" dirty="0"/>
          </a:p>
          <a:p>
            <a:r>
              <a:rPr lang="cs-CZ" dirty="0" smtClean="0"/>
              <a:t>PŘEDMĚT: MATEMATIKA</a:t>
            </a:r>
          </a:p>
          <a:p>
            <a:r>
              <a:rPr lang="cs-CZ" dirty="0" smtClean="0"/>
              <a:t>ROČNÍK: IV.</a:t>
            </a:r>
          </a:p>
          <a:p>
            <a:r>
              <a:rPr lang="cs-CZ" dirty="0" smtClean="0"/>
              <a:t>TÉMA: ZLOMKY</a:t>
            </a:r>
          </a:p>
          <a:p>
            <a:r>
              <a:rPr lang="cs-CZ" dirty="0" smtClean="0"/>
              <a:t>AUTOR: MGR. EVA JANOUŠKOVÁ</a:t>
            </a:r>
          </a:p>
          <a:p>
            <a:r>
              <a:rPr lang="cs-CZ" dirty="0" smtClean="0"/>
              <a:t>DATUM VYTVOŘENÍ: 15. 4. 2012</a:t>
            </a:r>
          </a:p>
          <a:p>
            <a:endParaRPr lang="cs-CZ" dirty="0" smtClean="0"/>
          </a:p>
          <a:p>
            <a:endParaRPr lang="cs-CZ" dirty="0" smtClean="0"/>
          </a:p>
          <a:p>
            <a:pPr algn="ctr"/>
            <a:r>
              <a:rPr lang="cs-CZ" sz="2800" b="1" dirty="0" smtClean="0">
                <a:solidFill>
                  <a:srgbClr val="C00000"/>
                </a:solidFill>
              </a:rPr>
              <a:t>VY_32_INOVACE_11 </a:t>
            </a:r>
            <a:r>
              <a:rPr lang="cs-CZ" sz="2800" b="1" dirty="0" smtClean="0">
                <a:solidFill>
                  <a:srgbClr val="C00000"/>
                </a:solidFill>
              </a:rPr>
              <a:t>_</a:t>
            </a:r>
            <a:r>
              <a:rPr lang="cs-CZ" sz="2800" b="1" dirty="0" smtClean="0">
                <a:solidFill>
                  <a:srgbClr val="C00000"/>
                </a:solidFill>
              </a:rPr>
              <a:t>EJ</a:t>
            </a:r>
            <a:endParaRPr lang="cs-CZ" sz="28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27854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r>
              <a:rPr lang="cs-CZ" dirty="0" smtClean="0">
                <a:solidFill>
                  <a:schemeClr val="tx1"/>
                </a:solidFill>
              </a:rPr>
              <a:t>prezentace je vytvořena jako doplňující materiál k</a:t>
            </a:r>
          </a:p>
          <a:p>
            <a:pPr marL="0" indent="0">
              <a:buNone/>
            </a:pPr>
            <a:r>
              <a:rPr lang="cs-CZ" dirty="0">
                <a:solidFill>
                  <a:schemeClr val="tx1"/>
                </a:solidFill>
              </a:rPr>
              <a:t> </a:t>
            </a:r>
            <a:r>
              <a:rPr lang="cs-CZ" dirty="0" smtClean="0">
                <a:solidFill>
                  <a:schemeClr val="tx1"/>
                </a:solidFill>
              </a:rPr>
              <a:t>   učivu zlomky pro 4. ročník</a:t>
            </a:r>
          </a:p>
          <a:p>
            <a:r>
              <a:rPr lang="cs-CZ" dirty="0">
                <a:solidFill>
                  <a:schemeClr val="tx1"/>
                </a:solidFill>
              </a:rPr>
              <a:t>ž</a:t>
            </a:r>
            <a:r>
              <a:rPr lang="cs-CZ" dirty="0" smtClean="0">
                <a:solidFill>
                  <a:schemeClr val="tx1"/>
                </a:solidFill>
              </a:rPr>
              <a:t>áci se seznamují se značením zlomků </a:t>
            </a:r>
          </a:p>
          <a:p>
            <a:r>
              <a:rPr lang="cs-CZ" dirty="0">
                <a:solidFill>
                  <a:schemeClr val="tx1"/>
                </a:solidFill>
              </a:rPr>
              <a:t>v</a:t>
            </a:r>
            <a:r>
              <a:rPr lang="cs-CZ" dirty="0" smtClean="0">
                <a:solidFill>
                  <a:schemeClr val="tx1"/>
                </a:solidFill>
              </a:rPr>
              <a:t> zadaných úkolech se učí vyznačovat v </a:t>
            </a:r>
            <a:r>
              <a:rPr lang="cs-CZ" dirty="0" err="1" smtClean="0">
                <a:solidFill>
                  <a:schemeClr val="tx1"/>
                </a:solidFill>
              </a:rPr>
              <a:t>geometric</a:t>
            </a:r>
            <a:r>
              <a:rPr lang="cs-CZ" dirty="0" smtClean="0">
                <a:solidFill>
                  <a:schemeClr val="tx1"/>
                </a:solidFill>
              </a:rPr>
              <a:t>-</a:t>
            </a:r>
          </a:p>
          <a:p>
            <a:pPr marL="0" indent="0">
              <a:buNone/>
            </a:pPr>
            <a:r>
              <a:rPr lang="cs-CZ" dirty="0">
                <a:solidFill>
                  <a:schemeClr val="tx1"/>
                </a:solidFill>
              </a:rPr>
              <a:t> </a:t>
            </a:r>
            <a:r>
              <a:rPr lang="cs-CZ" dirty="0" smtClean="0">
                <a:solidFill>
                  <a:schemeClr val="tx1"/>
                </a:solidFill>
              </a:rPr>
              <a:t>    </a:t>
            </a:r>
            <a:r>
              <a:rPr lang="cs-CZ" dirty="0" err="1" smtClean="0">
                <a:solidFill>
                  <a:schemeClr val="tx1"/>
                </a:solidFill>
              </a:rPr>
              <a:t>kých</a:t>
            </a:r>
            <a:r>
              <a:rPr lang="cs-CZ" dirty="0" smtClean="0">
                <a:solidFill>
                  <a:schemeClr val="tx1"/>
                </a:solidFill>
              </a:rPr>
              <a:t> obrázcích části celků</a:t>
            </a:r>
          </a:p>
          <a:p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dirty="0" smtClean="0">
                <a:solidFill>
                  <a:schemeClr val="tx1"/>
                </a:solidFill>
              </a:rPr>
              <a:t>ANOTACE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03839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tx1"/>
                </a:solidFill>
              </a:rPr>
              <a:t>část celku 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dirty="0" smtClean="0">
                <a:solidFill>
                  <a:schemeClr val="tx1"/>
                </a:solidFill>
              </a:rPr>
              <a:t>KLÍČOVÁ SLOVA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86408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5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tx1"/>
                </a:solidFill>
              </a:rPr>
              <a:t>ZLOMKY II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7" name="Podnadpis 6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171235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1115616" y="2852936"/>
            <a:ext cx="7408333" cy="3450696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endParaRPr lang="cs-CZ" sz="4000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cs-CZ" sz="4000" dirty="0" smtClean="0">
                <a:solidFill>
                  <a:schemeClr val="tx1"/>
                </a:solidFill>
              </a:rPr>
              <a:t> </a:t>
            </a:r>
            <a:r>
              <a:rPr lang="cs-CZ" sz="4000" u="sng" dirty="0" smtClean="0">
                <a:solidFill>
                  <a:schemeClr val="tx1"/>
                </a:solidFill>
              </a:rPr>
              <a:t>1</a:t>
            </a:r>
            <a:r>
              <a:rPr lang="cs-CZ" sz="4000" dirty="0" smtClean="0">
                <a:solidFill>
                  <a:schemeClr val="tx1"/>
                </a:solidFill>
              </a:rPr>
              <a:t>                                                          </a:t>
            </a:r>
            <a:r>
              <a:rPr lang="cs-CZ" sz="4000" u="sng" dirty="0" smtClean="0">
                <a:solidFill>
                  <a:schemeClr val="tx1"/>
                </a:solidFill>
              </a:rPr>
              <a:t>1</a:t>
            </a:r>
          </a:p>
          <a:p>
            <a:pPr marL="0" indent="0">
              <a:buNone/>
            </a:pPr>
            <a:r>
              <a:rPr lang="cs-CZ" sz="4000" dirty="0">
                <a:solidFill>
                  <a:schemeClr val="tx1"/>
                </a:solidFill>
              </a:rPr>
              <a:t> </a:t>
            </a:r>
            <a:r>
              <a:rPr lang="cs-CZ" sz="4000" dirty="0" smtClean="0">
                <a:solidFill>
                  <a:schemeClr val="tx1"/>
                </a:solidFill>
              </a:rPr>
              <a:t>2                                                         4                                   </a:t>
            </a:r>
          </a:p>
          <a:p>
            <a:pPr marL="0" indent="0">
              <a:buNone/>
            </a:pPr>
            <a:r>
              <a:rPr lang="cs-CZ" sz="3200" dirty="0" smtClean="0">
                <a:solidFill>
                  <a:schemeClr val="tx1"/>
                </a:solidFill>
              </a:rPr>
              <a:t>                                             </a:t>
            </a:r>
          </a:p>
          <a:p>
            <a:pPr marL="0" indent="0">
              <a:buNone/>
            </a:pPr>
            <a:r>
              <a:rPr lang="cs-CZ" sz="3200" dirty="0">
                <a:solidFill>
                  <a:schemeClr val="tx1"/>
                </a:solidFill>
              </a:rPr>
              <a:t> </a:t>
            </a:r>
            <a:r>
              <a:rPr lang="cs-CZ" sz="3200" dirty="0" smtClean="0">
                <a:solidFill>
                  <a:schemeClr val="tx1"/>
                </a:solidFill>
              </a:rPr>
              <a:t>                            </a:t>
            </a:r>
          </a:p>
          <a:p>
            <a:pPr marL="0" indent="0">
              <a:buNone/>
            </a:pPr>
            <a:r>
              <a:rPr lang="cs-CZ" sz="3200" dirty="0">
                <a:solidFill>
                  <a:schemeClr val="tx1"/>
                </a:solidFill>
              </a:rPr>
              <a:t> </a:t>
            </a:r>
            <a:r>
              <a:rPr lang="cs-CZ" sz="3200" dirty="0" smtClean="0">
                <a:solidFill>
                  <a:schemeClr val="tx1"/>
                </a:solidFill>
              </a:rPr>
              <a:t>                                             </a:t>
            </a:r>
            <a:r>
              <a:rPr lang="cs-CZ" sz="4000" u="sng" dirty="0" smtClean="0">
                <a:solidFill>
                  <a:schemeClr val="tx1"/>
                </a:solidFill>
              </a:rPr>
              <a:t>2</a:t>
            </a:r>
          </a:p>
          <a:p>
            <a:pPr marL="0" indent="0">
              <a:buNone/>
            </a:pPr>
            <a:r>
              <a:rPr lang="cs-CZ" sz="4000" dirty="0">
                <a:solidFill>
                  <a:schemeClr val="tx1"/>
                </a:solidFill>
              </a:rPr>
              <a:t> </a:t>
            </a:r>
            <a:r>
              <a:rPr lang="cs-CZ" sz="4000" dirty="0" smtClean="0">
                <a:solidFill>
                  <a:schemeClr val="tx1"/>
                </a:solidFill>
              </a:rPr>
              <a:t>                                  6</a:t>
            </a:r>
            <a:endParaRPr lang="cs-CZ" sz="4000" u="sng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cs-CZ" sz="4000" dirty="0" smtClean="0">
                <a:solidFill>
                  <a:schemeClr val="tx1"/>
                </a:solidFill>
              </a:rPr>
              <a:t>                       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tx1"/>
                </a:solidFill>
              </a:rPr>
              <a:t>VYZNAČOVÁNÍ ČÁSTÍ CELKŮ</a:t>
            </a:r>
            <a:endParaRPr lang="cs-CZ" dirty="0">
              <a:solidFill>
                <a:schemeClr val="tx1"/>
              </a:solidFill>
            </a:endParaRP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sz="quarter"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2895798"/>
            <a:ext cx="1638300" cy="1619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2852936"/>
            <a:ext cx="1638300" cy="1704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4293096"/>
            <a:ext cx="1771650" cy="1866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275509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872067" y="1844824"/>
            <a:ext cx="7444349" cy="428133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3000" u="sng" dirty="0" smtClean="0">
                <a:solidFill>
                  <a:schemeClr val="tx1"/>
                </a:solidFill>
              </a:rPr>
              <a:t>4  </a:t>
            </a:r>
            <a:r>
              <a:rPr lang="cs-CZ" sz="3000" dirty="0" smtClean="0">
                <a:solidFill>
                  <a:schemeClr val="tx1"/>
                </a:solidFill>
              </a:rPr>
              <a:t>               </a:t>
            </a:r>
            <a:r>
              <a:rPr lang="cs-CZ" sz="3000" u="sng" dirty="0" smtClean="0">
                <a:solidFill>
                  <a:schemeClr val="tx1"/>
                </a:solidFill>
              </a:rPr>
              <a:t> 1 </a:t>
            </a:r>
            <a:r>
              <a:rPr lang="cs-CZ" sz="3000" dirty="0" smtClean="0">
                <a:solidFill>
                  <a:schemeClr val="tx1"/>
                </a:solidFill>
              </a:rPr>
              <a:t>                 </a:t>
            </a:r>
            <a:r>
              <a:rPr lang="cs-CZ" sz="3000" u="sng" dirty="0" smtClean="0">
                <a:solidFill>
                  <a:schemeClr val="tx1"/>
                </a:solidFill>
              </a:rPr>
              <a:t>2  </a:t>
            </a:r>
            <a:r>
              <a:rPr lang="cs-CZ" sz="3000" dirty="0" smtClean="0">
                <a:solidFill>
                  <a:schemeClr val="tx1"/>
                </a:solidFill>
              </a:rPr>
              <a:t>             </a:t>
            </a:r>
            <a:r>
              <a:rPr lang="cs-CZ" sz="3000" u="sng" dirty="0" smtClean="0">
                <a:solidFill>
                  <a:schemeClr val="tx1"/>
                </a:solidFill>
              </a:rPr>
              <a:t>5 </a:t>
            </a:r>
            <a:r>
              <a:rPr lang="cs-CZ" sz="3000" dirty="0" smtClean="0">
                <a:solidFill>
                  <a:schemeClr val="tx1"/>
                </a:solidFill>
              </a:rPr>
              <a:t>                 </a:t>
            </a:r>
            <a:r>
              <a:rPr lang="cs-CZ" sz="3000" u="sng" dirty="0" smtClean="0">
                <a:solidFill>
                  <a:schemeClr val="tx1"/>
                </a:solidFill>
              </a:rPr>
              <a:t>1        </a:t>
            </a:r>
          </a:p>
          <a:p>
            <a:pPr marL="0" indent="0">
              <a:buNone/>
            </a:pPr>
            <a:r>
              <a:rPr lang="cs-CZ" sz="3000" dirty="0" smtClean="0">
                <a:solidFill>
                  <a:schemeClr val="tx1"/>
                </a:solidFill>
              </a:rPr>
              <a:t>8                  3                  2               6                 4</a:t>
            </a:r>
            <a:endParaRPr lang="cs-CZ" sz="3000" dirty="0">
              <a:solidFill>
                <a:schemeClr val="tx1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>
                <a:solidFill>
                  <a:schemeClr val="tx1"/>
                </a:solidFill>
              </a:rPr>
              <a:t>SPOJ ZLOMEK SE SPRÁVNÝM OBRÁZKEM</a:t>
            </a:r>
            <a:endParaRPr lang="cs-CZ" dirty="0">
              <a:solidFill>
                <a:schemeClr val="tx1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3529221"/>
            <a:ext cx="1543050" cy="1552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296" y="4155425"/>
            <a:ext cx="1457325" cy="1476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312418"/>
            <a:ext cx="1352550" cy="1428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6818" y="4869160"/>
            <a:ext cx="1362075" cy="1428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5764" y="3369613"/>
            <a:ext cx="1447800" cy="152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088491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786416"/>
          </a:xfrm>
        </p:spPr>
        <p:txBody>
          <a:bodyPr/>
          <a:lstStyle/>
          <a:p>
            <a:r>
              <a:rPr lang="cs-CZ" dirty="0" smtClean="0">
                <a:solidFill>
                  <a:schemeClr val="tx1"/>
                </a:solidFill>
              </a:rPr>
              <a:t>VYZNAČ PODLE ZLOMKŮ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395536" y="1124744"/>
            <a:ext cx="4103311" cy="5001736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cs-CZ" sz="3000" dirty="0" smtClean="0">
                <a:solidFill>
                  <a:schemeClr val="tx1"/>
                </a:solidFill>
              </a:rPr>
              <a:t>        </a:t>
            </a:r>
            <a:r>
              <a:rPr lang="cs-CZ" sz="3000" u="sng" dirty="0" smtClean="0">
                <a:solidFill>
                  <a:schemeClr val="tx1"/>
                </a:solidFill>
              </a:rPr>
              <a:t> 2</a:t>
            </a:r>
          </a:p>
          <a:p>
            <a:pPr marL="0" indent="0">
              <a:buNone/>
            </a:pPr>
            <a:r>
              <a:rPr lang="cs-CZ" sz="3000" dirty="0" smtClean="0">
                <a:solidFill>
                  <a:schemeClr val="tx1"/>
                </a:solidFill>
              </a:rPr>
              <a:t>        4</a:t>
            </a:r>
          </a:p>
          <a:p>
            <a:pPr marL="0" indent="0">
              <a:buNone/>
            </a:pPr>
            <a:endParaRPr lang="cs-CZ" sz="3000" u="sng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cs-CZ" sz="3000" dirty="0" smtClean="0">
                <a:solidFill>
                  <a:schemeClr val="tx1"/>
                </a:solidFill>
              </a:rPr>
              <a:t>        </a:t>
            </a:r>
            <a:r>
              <a:rPr lang="cs-CZ" sz="3000" u="sng" dirty="0" smtClean="0">
                <a:solidFill>
                  <a:schemeClr val="tx1"/>
                </a:solidFill>
              </a:rPr>
              <a:t>4</a:t>
            </a:r>
          </a:p>
          <a:p>
            <a:pPr marL="0" indent="0">
              <a:buNone/>
            </a:pPr>
            <a:r>
              <a:rPr lang="cs-CZ" sz="3000" dirty="0" smtClean="0">
                <a:solidFill>
                  <a:schemeClr val="tx1"/>
                </a:solidFill>
              </a:rPr>
              <a:t>        6</a:t>
            </a:r>
          </a:p>
          <a:p>
            <a:pPr marL="0" indent="0">
              <a:buNone/>
            </a:pPr>
            <a:endParaRPr lang="cs-CZ" sz="3000" u="sng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cs-CZ" sz="3000" dirty="0" smtClean="0">
                <a:solidFill>
                  <a:schemeClr val="tx1"/>
                </a:solidFill>
              </a:rPr>
              <a:t>         </a:t>
            </a:r>
            <a:r>
              <a:rPr lang="cs-CZ" sz="3000" u="sng" dirty="0" smtClean="0">
                <a:solidFill>
                  <a:schemeClr val="tx1"/>
                </a:solidFill>
              </a:rPr>
              <a:t>1</a:t>
            </a:r>
          </a:p>
          <a:p>
            <a:pPr marL="0" indent="0">
              <a:buNone/>
            </a:pPr>
            <a:r>
              <a:rPr lang="cs-CZ" sz="3000" dirty="0" smtClean="0">
                <a:solidFill>
                  <a:schemeClr val="tx1"/>
                </a:solidFill>
              </a:rPr>
              <a:t>         4</a:t>
            </a:r>
          </a:p>
          <a:p>
            <a:pPr marL="0" indent="0">
              <a:buNone/>
            </a:pPr>
            <a:endParaRPr lang="cs-CZ" sz="3000" dirty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cs-CZ" sz="3000" dirty="0" smtClean="0">
                <a:solidFill>
                  <a:schemeClr val="tx1"/>
                </a:solidFill>
              </a:rPr>
              <a:t>          </a:t>
            </a:r>
            <a:r>
              <a:rPr lang="cs-CZ" sz="3000" u="sng" dirty="0" smtClean="0">
                <a:solidFill>
                  <a:schemeClr val="tx1"/>
                </a:solidFill>
              </a:rPr>
              <a:t>3</a:t>
            </a:r>
          </a:p>
          <a:p>
            <a:pPr marL="0" indent="0">
              <a:buNone/>
            </a:pPr>
            <a:r>
              <a:rPr lang="cs-CZ" sz="3000" dirty="0" smtClean="0">
                <a:solidFill>
                  <a:schemeClr val="tx1"/>
                </a:solidFill>
              </a:rPr>
              <a:t>          3</a:t>
            </a:r>
          </a:p>
          <a:p>
            <a:pPr marL="0" indent="0">
              <a:buNone/>
            </a:pPr>
            <a:endParaRPr lang="cs-CZ" sz="3000" dirty="0">
              <a:solidFill>
                <a:schemeClr val="tx1"/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14"/>
          </p:nvPr>
        </p:nvSpPr>
        <p:spPr>
          <a:xfrm>
            <a:off x="4644008" y="1124744"/>
            <a:ext cx="3816424" cy="5184576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s-CZ" sz="3000" u="sng" dirty="0" smtClean="0">
                <a:solidFill>
                  <a:schemeClr val="tx1"/>
                </a:solidFill>
              </a:rPr>
              <a:t>3</a:t>
            </a:r>
          </a:p>
          <a:p>
            <a:pPr marL="0" indent="0">
              <a:buNone/>
            </a:pPr>
            <a:r>
              <a:rPr lang="cs-CZ" sz="3000" dirty="0" smtClean="0">
                <a:solidFill>
                  <a:schemeClr val="tx1"/>
                </a:solidFill>
              </a:rPr>
              <a:t>8</a:t>
            </a:r>
          </a:p>
          <a:p>
            <a:pPr marL="0" indent="0">
              <a:buNone/>
            </a:pPr>
            <a:endParaRPr lang="cs-CZ" sz="3000" u="sng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cs-CZ" sz="3000" u="sng" dirty="0" smtClean="0">
                <a:solidFill>
                  <a:schemeClr val="tx1"/>
                </a:solidFill>
              </a:rPr>
              <a:t>2</a:t>
            </a:r>
          </a:p>
          <a:p>
            <a:pPr marL="0" indent="0">
              <a:buNone/>
            </a:pPr>
            <a:r>
              <a:rPr lang="cs-CZ" sz="3000" dirty="0" smtClean="0">
                <a:solidFill>
                  <a:schemeClr val="tx1"/>
                </a:solidFill>
              </a:rPr>
              <a:t>3</a:t>
            </a:r>
          </a:p>
          <a:p>
            <a:pPr marL="0" indent="0">
              <a:buNone/>
            </a:pPr>
            <a:endParaRPr lang="cs-CZ" sz="3000" u="sng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cs-CZ" sz="3000" u="sng" dirty="0" smtClean="0">
                <a:solidFill>
                  <a:schemeClr val="tx1"/>
                </a:solidFill>
              </a:rPr>
              <a:t>1</a:t>
            </a:r>
          </a:p>
          <a:p>
            <a:pPr marL="0" indent="0">
              <a:buNone/>
            </a:pPr>
            <a:r>
              <a:rPr lang="cs-CZ" sz="3000" dirty="0" smtClean="0">
                <a:solidFill>
                  <a:schemeClr val="tx1"/>
                </a:solidFill>
              </a:rPr>
              <a:t>2</a:t>
            </a:r>
          </a:p>
          <a:p>
            <a:pPr marL="0" indent="0">
              <a:buNone/>
            </a:pPr>
            <a:endParaRPr lang="cs-CZ" sz="3000" u="sng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cs-CZ" sz="3000" u="sng" dirty="0" smtClean="0">
                <a:solidFill>
                  <a:schemeClr val="tx1"/>
                </a:solidFill>
              </a:rPr>
              <a:t>5</a:t>
            </a:r>
          </a:p>
          <a:p>
            <a:pPr marL="0" indent="0">
              <a:buNone/>
            </a:pPr>
            <a:r>
              <a:rPr lang="cs-CZ" sz="3000" dirty="0" smtClean="0">
                <a:solidFill>
                  <a:schemeClr val="tx1"/>
                </a:solidFill>
              </a:rPr>
              <a:t>6</a:t>
            </a:r>
            <a:endParaRPr lang="cs-CZ" sz="3000" dirty="0">
              <a:solidFill>
                <a:schemeClr val="tx1"/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62173" y="1196753"/>
            <a:ext cx="1093888" cy="48245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3949" y="1196753"/>
            <a:ext cx="1133718" cy="50045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217616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tx1"/>
                </a:solidFill>
              </a:rPr>
              <a:t>VYZNAČ ZADANÉ ČÁSTI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13"/>
          </p:nvPr>
        </p:nvSpPr>
        <p:spPr>
          <a:xfrm>
            <a:off x="323528" y="1412776"/>
            <a:ext cx="4175319" cy="471370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3200" dirty="0" smtClean="0">
                <a:solidFill>
                  <a:schemeClr val="tx1"/>
                </a:solidFill>
              </a:rPr>
              <a:t>       </a:t>
            </a:r>
            <a:r>
              <a:rPr lang="cs-CZ" sz="3200" u="sng" dirty="0" smtClean="0">
                <a:solidFill>
                  <a:schemeClr val="tx1"/>
                </a:solidFill>
              </a:rPr>
              <a:t> 1</a:t>
            </a:r>
          </a:p>
          <a:p>
            <a:pPr marL="0" indent="0">
              <a:buNone/>
            </a:pPr>
            <a:r>
              <a:rPr lang="cs-CZ" sz="3200" dirty="0" smtClean="0">
                <a:solidFill>
                  <a:schemeClr val="tx1"/>
                </a:solidFill>
              </a:rPr>
              <a:t>       4</a:t>
            </a:r>
          </a:p>
          <a:p>
            <a:pPr marL="0" indent="0">
              <a:buNone/>
            </a:pPr>
            <a:endParaRPr lang="cs-CZ" sz="3200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cs-CZ" sz="3200" dirty="0" smtClean="0">
                <a:solidFill>
                  <a:schemeClr val="tx1"/>
                </a:solidFill>
              </a:rPr>
              <a:t>       </a:t>
            </a:r>
            <a:r>
              <a:rPr lang="cs-CZ" sz="3200" u="sng" dirty="0" smtClean="0">
                <a:solidFill>
                  <a:schemeClr val="tx1"/>
                </a:solidFill>
              </a:rPr>
              <a:t>2</a:t>
            </a:r>
          </a:p>
          <a:p>
            <a:pPr marL="0" indent="0">
              <a:buNone/>
            </a:pPr>
            <a:r>
              <a:rPr lang="cs-CZ" sz="3200" dirty="0" smtClean="0">
                <a:solidFill>
                  <a:schemeClr val="tx1"/>
                </a:solidFill>
              </a:rPr>
              <a:t>       8</a:t>
            </a:r>
          </a:p>
          <a:p>
            <a:pPr marL="0" indent="0">
              <a:buNone/>
            </a:pPr>
            <a:r>
              <a:rPr lang="cs-CZ" sz="3200" dirty="0" smtClean="0">
                <a:solidFill>
                  <a:schemeClr val="tx1"/>
                </a:solidFill>
              </a:rPr>
              <a:t>        </a:t>
            </a:r>
          </a:p>
          <a:p>
            <a:pPr marL="0" indent="0">
              <a:buNone/>
            </a:pPr>
            <a:r>
              <a:rPr lang="cs-CZ" sz="3200" dirty="0">
                <a:solidFill>
                  <a:schemeClr val="tx1"/>
                </a:solidFill>
              </a:rPr>
              <a:t> </a:t>
            </a:r>
            <a:r>
              <a:rPr lang="cs-CZ" sz="3200" dirty="0" smtClean="0">
                <a:solidFill>
                  <a:schemeClr val="tx1"/>
                </a:solidFill>
              </a:rPr>
              <a:t>      </a:t>
            </a:r>
            <a:r>
              <a:rPr lang="cs-CZ" sz="3200" u="sng" dirty="0" smtClean="0">
                <a:solidFill>
                  <a:schemeClr val="tx1"/>
                </a:solidFill>
              </a:rPr>
              <a:t>3</a:t>
            </a:r>
          </a:p>
          <a:p>
            <a:pPr marL="0" indent="0">
              <a:buNone/>
            </a:pPr>
            <a:r>
              <a:rPr lang="cs-CZ" sz="3200" dirty="0">
                <a:solidFill>
                  <a:schemeClr val="tx1"/>
                </a:solidFill>
              </a:rPr>
              <a:t> </a:t>
            </a:r>
            <a:r>
              <a:rPr lang="cs-CZ" sz="3200" dirty="0" smtClean="0">
                <a:solidFill>
                  <a:schemeClr val="tx1"/>
                </a:solidFill>
              </a:rPr>
              <a:t>      6</a:t>
            </a:r>
            <a:endParaRPr lang="cs-CZ" sz="3200" dirty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cs-CZ" sz="3200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7" name="Zástupný symbol pro obsah 6"/>
          <p:cNvSpPr>
            <a:spLocks noGrp="1"/>
          </p:cNvSpPr>
          <p:nvPr>
            <p:ph sz="quarter" idx="14"/>
          </p:nvPr>
        </p:nvSpPr>
        <p:spPr>
          <a:xfrm>
            <a:off x="4067944" y="1547513"/>
            <a:ext cx="4399400" cy="4569688"/>
          </a:xfrm>
        </p:spPr>
        <p:txBody>
          <a:bodyPr/>
          <a:lstStyle/>
          <a:p>
            <a:pPr marL="0" indent="0">
              <a:buNone/>
            </a:pPr>
            <a:r>
              <a:rPr lang="cs-CZ" sz="3000" dirty="0" smtClean="0">
                <a:solidFill>
                  <a:schemeClr val="tx1"/>
                </a:solidFill>
              </a:rPr>
              <a:t>                  </a:t>
            </a:r>
            <a:r>
              <a:rPr lang="cs-CZ" sz="3000" u="sng" dirty="0" smtClean="0">
                <a:solidFill>
                  <a:schemeClr val="tx1"/>
                </a:solidFill>
              </a:rPr>
              <a:t>3</a:t>
            </a:r>
          </a:p>
          <a:p>
            <a:pPr marL="0" indent="0">
              <a:buNone/>
            </a:pPr>
            <a:r>
              <a:rPr lang="cs-CZ" sz="3000" dirty="0" smtClean="0">
                <a:solidFill>
                  <a:schemeClr val="tx1"/>
                </a:solidFill>
              </a:rPr>
              <a:t>                  4</a:t>
            </a:r>
          </a:p>
          <a:p>
            <a:pPr marL="0" indent="0">
              <a:buNone/>
            </a:pPr>
            <a:endParaRPr lang="cs-CZ" dirty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cs-CZ" sz="3000" dirty="0" smtClean="0">
                <a:solidFill>
                  <a:schemeClr val="tx1"/>
                </a:solidFill>
              </a:rPr>
              <a:t>                  </a:t>
            </a:r>
            <a:r>
              <a:rPr lang="cs-CZ" sz="3000" u="sng" dirty="0" smtClean="0">
                <a:solidFill>
                  <a:schemeClr val="tx1"/>
                </a:solidFill>
              </a:rPr>
              <a:t>4</a:t>
            </a:r>
          </a:p>
          <a:p>
            <a:pPr marL="0" indent="0">
              <a:buNone/>
            </a:pPr>
            <a:r>
              <a:rPr lang="cs-CZ" sz="3000" dirty="0" smtClean="0">
                <a:solidFill>
                  <a:schemeClr val="tx1"/>
                </a:solidFill>
              </a:rPr>
              <a:t>                  4</a:t>
            </a:r>
          </a:p>
          <a:p>
            <a:pPr marL="0" indent="0">
              <a:buNone/>
            </a:pPr>
            <a:endParaRPr lang="cs-CZ" sz="3000" dirty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cs-CZ" sz="3000" dirty="0" smtClean="0">
                <a:solidFill>
                  <a:schemeClr val="tx1"/>
                </a:solidFill>
              </a:rPr>
              <a:t>                  </a:t>
            </a:r>
            <a:r>
              <a:rPr lang="cs-CZ" sz="3000" u="sng" dirty="0" smtClean="0">
                <a:solidFill>
                  <a:schemeClr val="tx1"/>
                </a:solidFill>
              </a:rPr>
              <a:t>2</a:t>
            </a:r>
          </a:p>
          <a:p>
            <a:pPr marL="0" indent="0">
              <a:buNone/>
            </a:pPr>
            <a:r>
              <a:rPr lang="cs-CZ" sz="3000" dirty="0" smtClean="0">
                <a:solidFill>
                  <a:schemeClr val="tx1"/>
                </a:solidFill>
              </a:rPr>
              <a:t>                  3</a:t>
            </a:r>
          </a:p>
          <a:p>
            <a:pPr marL="0" indent="0">
              <a:buNone/>
            </a:pPr>
            <a:endParaRPr lang="cs-CZ" sz="3000" u="sng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cs-CZ" sz="3000" dirty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cs-CZ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0" name="Ovál 9"/>
          <p:cNvSpPr/>
          <p:nvPr/>
        </p:nvSpPr>
        <p:spPr>
          <a:xfrm>
            <a:off x="2123728" y="1414945"/>
            <a:ext cx="1493200" cy="1296144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vál 12"/>
          <p:cNvSpPr/>
          <p:nvPr/>
        </p:nvSpPr>
        <p:spPr>
          <a:xfrm>
            <a:off x="2119059" y="2852936"/>
            <a:ext cx="1493200" cy="1512168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vál 13"/>
          <p:cNvSpPr/>
          <p:nvPr/>
        </p:nvSpPr>
        <p:spPr>
          <a:xfrm>
            <a:off x="2119059" y="4673027"/>
            <a:ext cx="1430676" cy="144016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vál 14"/>
          <p:cNvSpPr/>
          <p:nvPr/>
        </p:nvSpPr>
        <p:spPr>
          <a:xfrm>
            <a:off x="6732240" y="1414945"/>
            <a:ext cx="1440160" cy="1512168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Ovál 15"/>
          <p:cNvSpPr/>
          <p:nvPr/>
        </p:nvSpPr>
        <p:spPr>
          <a:xfrm>
            <a:off x="6758345" y="3048015"/>
            <a:ext cx="1440160" cy="1532059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Ovál 16"/>
          <p:cNvSpPr/>
          <p:nvPr/>
        </p:nvSpPr>
        <p:spPr>
          <a:xfrm>
            <a:off x="6758345" y="4706772"/>
            <a:ext cx="1512168" cy="144016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36656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dirty="0" smtClean="0">
                <a:solidFill>
                  <a:schemeClr val="tx1"/>
                </a:solidFill>
              </a:rPr>
              <a:t>ŘEŠENÍ:</a:t>
            </a:r>
            <a:endParaRPr lang="cs-CZ" dirty="0">
              <a:solidFill>
                <a:schemeClr val="tx1"/>
              </a:solidFill>
            </a:endParaRPr>
          </a:p>
        </p:txBody>
      </p:sp>
      <p:pic>
        <p:nvPicPr>
          <p:cNvPr id="4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293096"/>
            <a:ext cx="1352550" cy="1428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8490" y="3137239"/>
            <a:ext cx="1543050" cy="1552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1321" y="4610125"/>
            <a:ext cx="1362075" cy="1428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3086125"/>
            <a:ext cx="1447800" cy="152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4437112"/>
            <a:ext cx="1457325" cy="1476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Obdélník 8"/>
          <p:cNvSpPr/>
          <p:nvPr/>
        </p:nvSpPr>
        <p:spPr>
          <a:xfrm>
            <a:off x="467544" y="1484784"/>
            <a:ext cx="835292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000" u="sng" dirty="0"/>
              <a:t>4  </a:t>
            </a:r>
            <a:r>
              <a:rPr lang="cs-CZ" sz="3000" dirty="0"/>
              <a:t>             </a:t>
            </a:r>
            <a:r>
              <a:rPr lang="cs-CZ" sz="3000" dirty="0" smtClean="0"/>
              <a:t>        </a:t>
            </a:r>
            <a:r>
              <a:rPr lang="cs-CZ" sz="3000" u="sng" dirty="0" smtClean="0"/>
              <a:t> </a:t>
            </a:r>
            <a:r>
              <a:rPr lang="cs-CZ" sz="3000" u="sng" dirty="0"/>
              <a:t>1 </a:t>
            </a:r>
            <a:r>
              <a:rPr lang="cs-CZ" sz="3000" dirty="0"/>
              <a:t>                 </a:t>
            </a:r>
            <a:r>
              <a:rPr lang="cs-CZ" sz="3000" u="sng" dirty="0"/>
              <a:t>2  </a:t>
            </a:r>
            <a:r>
              <a:rPr lang="cs-CZ" sz="3000" dirty="0"/>
              <a:t>             </a:t>
            </a:r>
            <a:r>
              <a:rPr lang="cs-CZ" sz="3000" dirty="0" smtClean="0"/>
              <a:t>    </a:t>
            </a:r>
            <a:r>
              <a:rPr lang="cs-CZ" sz="3000" u="sng" dirty="0" smtClean="0"/>
              <a:t>5 </a:t>
            </a:r>
            <a:r>
              <a:rPr lang="cs-CZ" sz="3000" dirty="0" smtClean="0"/>
              <a:t>                 </a:t>
            </a:r>
            <a:r>
              <a:rPr lang="cs-CZ" sz="3000" u="sng" dirty="0"/>
              <a:t>1        </a:t>
            </a:r>
          </a:p>
          <a:p>
            <a:r>
              <a:rPr lang="cs-CZ" sz="3000" dirty="0"/>
              <a:t>8                </a:t>
            </a:r>
            <a:r>
              <a:rPr lang="cs-CZ" sz="3000" dirty="0" smtClean="0"/>
              <a:t>        </a:t>
            </a:r>
            <a:r>
              <a:rPr lang="cs-CZ" sz="3000" dirty="0"/>
              <a:t>3                  2              </a:t>
            </a:r>
            <a:r>
              <a:rPr lang="cs-CZ" sz="3000" dirty="0" smtClean="0"/>
              <a:t>     </a:t>
            </a:r>
            <a:r>
              <a:rPr lang="cs-CZ" sz="3000" dirty="0"/>
              <a:t>6                 4</a:t>
            </a:r>
          </a:p>
        </p:txBody>
      </p:sp>
      <p:sp>
        <p:nvSpPr>
          <p:cNvPr id="10" name="Volný tvar 9"/>
          <p:cNvSpPr/>
          <p:nvPr/>
        </p:nvSpPr>
        <p:spPr>
          <a:xfrm>
            <a:off x="1011382" y="2262830"/>
            <a:ext cx="6788727" cy="2018225"/>
          </a:xfrm>
          <a:custGeom>
            <a:avLst/>
            <a:gdLst>
              <a:gd name="connsiteX0" fmla="*/ 0 w 6788727"/>
              <a:gd name="connsiteY0" fmla="*/ 2018225 h 2018225"/>
              <a:gd name="connsiteX1" fmla="*/ 1011382 w 6788727"/>
              <a:gd name="connsiteY1" fmla="*/ 272552 h 2018225"/>
              <a:gd name="connsiteX2" fmla="*/ 3740727 w 6788727"/>
              <a:gd name="connsiteY2" fmla="*/ 854443 h 2018225"/>
              <a:gd name="connsiteX3" fmla="*/ 5181600 w 6788727"/>
              <a:gd name="connsiteY3" fmla="*/ 120152 h 2018225"/>
              <a:gd name="connsiteX4" fmla="*/ 6788727 w 6788727"/>
              <a:gd name="connsiteY4" fmla="*/ 9315 h 20182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788727" h="2018225">
                <a:moveTo>
                  <a:pt x="0" y="2018225"/>
                </a:moveTo>
                <a:cubicBezTo>
                  <a:pt x="193964" y="1242370"/>
                  <a:pt x="387928" y="466516"/>
                  <a:pt x="1011382" y="272552"/>
                </a:cubicBezTo>
                <a:cubicBezTo>
                  <a:pt x="1634837" y="78588"/>
                  <a:pt x="3045691" y="879843"/>
                  <a:pt x="3740727" y="854443"/>
                </a:cubicBezTo>
                <a:cubicBezTo>
                  <a:pt x="4435763" y="829043"/>
                  <a:pt x="4673600" y="261007"/>
                  <a:pt x="5181600" y="120152"/>
                </a:cubicBezTo>
                <a:cubicBezTo>
                  <a:pt x="5689600" y="-20703"/>
                  <a:pt x="6239163" y="-5694"/>
                  <a:pt x="6788727" y="9315"/>
                </a:cubicBezTo>
              </a:path>
            </a:pathLst>
          </a:custGeom>
          <a:noFill/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rgbClr val="FF0000"/>
              </a:solidFill>
            </a:endParaRPr>
          </a:p>
        </p:txBody>
      </p:sp>
      <p:sp>
        <p:nvSpPr>
          <p:cNvPr id="11" name="Volný tvar 10"/>
          <p:cNvSpPr/>
          <p:nvPr/>
        </p:nvSpPr>
        <p:spPr>
          <a:xfrm>
            <a:off x="2826327" y="2193381"/>
            <a:ext cx="1734484" cy="2503310"/>
          </a:xfrm>
          <a:custGeom>
            <a:avLst/>
            <a:gdLst>
              <a:gd name="connsiteX0" fmla="*/ 1731818 w 1734484"/>
              <a:gd name="connsiteY0" fmla="*/ 2503310 h 2503310"/>
              <a:gd name="connsiteX1" fmla="*/ 1565564 w 1734484"/>
              <a:gd name="connsiteY1" fmla="*/ 1838292 h 2503310"/>
              <a:gd name="connsiteX2" fmla="*/ 651164 w 1734484"/>
              <a:gd name="connsiteY2" fmla="*/ 120328 h 2503310"/>
              <a:gd name="connsiteX3" fmla="*/ 96982 w 1734484"/>
              <a:gd name="connsiteY3" fmla="*/ 134183 h 2503310"/>
              <a:gd name="connsiteX4" fmla="*/ 55418 w 1734484"/>
              <a:gd name="connsiteY4" fmla="*/ 51055 h 2503310"/>
              <a:gd name="connsiteX5" fmla="*/ 69273 w 1734484"/>
              <a:gd name="connsiteY5" fmla="*/ 78764 h 2503310"/>
              <a:gd name="connsiteX6" fmla="*/ 0 w 1734484"/>
              <a:gd name="connsiteY6" fmla="*/ 175746 h 2503310"/>
              <a:gd name="connsiteX7" fmla="*/ 0 w 1734484"/>
              <a:gd name="connsiteY7" fmla="*/ 175746 h 2503310"/>
              <a:gd name="connsiteX8" fmla="*/ 0 w 1734484"/>
              <a:gd name="connsiteY8" fmla="*/ 175746 h 25033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734484" h="2503310">
                <a:moveTo>
                  <a:pt x="1731818" y="2503310"/>
                </a:moveTo>
                <a:cubicBezTo>
                  <a:pt x="1738745" y="2369383"/>
                  <a:pt x="1745673" y="2235456"/>
                  <a:pt x="1565564" y="1838292"/>
                </a:cubicBezTo>
                <a:cubicBezTo>
                  <a:pt x="1385455" y="1441128"/>
                  <a:pt x="895928" y="404346"/>
                  <a:pt x="651164" y="120328"/>
                </a:cubicBezTo>
                <a:cubicBezTo>
                  <a:pt x="406400" y="-163690"/>
                  <a:pt x="196273" y="145728"/>
                  <a:pt x="96982" y="134183"/>
                </a:cubicBezTo>
                <a:cubicBezTo>
                  <a:pt x="-2309" y="122638"/>
                  <a:pt x="55418" y="51055"/>
                  <a:pt x="55418" y="51055"/>
                </a:cubicBezTo>
                <a:cubicBezTo>
                  <a:pt x="50800" y="41819"/>
                  <a:pt x="78509" y="57982"/>
                  <a:pt x="69273" y="78764"/>
                </a:cubicBezTo>
                <a:cubicBezTo>
                  <a:pt x="60037" y="99546"/>
                  <a:pt x="0" y="175746"/>
                  <a:pt x="0" y="175746"/>
                </a:cubicBezTo>
                <a:lnTo>
                  <a:pt x="0" y="175746"/>
                </a:lnTo>
                <a:lnTo>
                  <a:pt x="0" y="175746"/>
                </a:lnTo>
              </a:path>
            </a:pathLst>
          </a:custGeom>
          <a:noFill/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Volný tvar 11"/>
          <p:cNvSpPr/>
          <p:nvPr/>
        </p:nvSpPr>
        <p:spPr>
          <a:xfrm>
            <a:off x="4544291" y="2272145"/>
            <a:ext cx="3354852" cy="2291264"/>
          </a:xfrm>
          <a:custGeom>
            <a:avLst/>
            <a:gdLst>
              <a:gd name="connsiteX0" fmla="*/ 0 w 3354852"/>
              <a:gd name="connsiteY0" fmla="*/ 0 h 2291264"/>
              <a:gd name="connsiteX1" fmla="*/ 2521527 w 3354852"/>
              <a:gd name="connsiteY1" fmla="*/ 872837 h 2291264"/>
              <a:gd name="connsiteX2" fmla="*/ 3297382 w 3354852"/>
              <a:gd name="connsiteY2" fmla="*/ 2189019 h 2291264"/>
              <a:gd name="connsiteX3" fmla="*/ 3297382 w 3354852"/>
              <a:gd name="connsiteY3" fmla="*/ 2202873 h 2291264"/>
              <a:gd name="connsiteX4" fmla="*/ 3297382 w 3354852"/>
              <a:gd name="connsiteY4" fmla="*/ 2202873 h 2291264"/>
              <a:gd name="connsiteX5" fmla="*/ 3297382 w 3354852"/>
              <a:gd name="connsiteY5" fmla="*/ 2202873 h 22912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354852" h="2291264">
                <a:moveTo>
                  <a:pt x="0" y="0"/>
                </a:moveTo>
                <a:cubicBezTo>
                  <a:pt x="985981" y="254000"/>
                  <a:pt x="1971963" y="508001"/>
                  <a:pt x="2521527" y="872837"/>
                </a:cubicBezTo>
                <a:cubicBezTo>
                  <a:pt x="3071091" y="1237673"/>
                  <a:pt x="3168073" y="1967346"/>
                  <a:pt x="3297382" y="2189019"/>
                </a:cubicBezTo>
                <a:cubicBezTo>
                  <a:pt x="3426691" y="2410692"/>
                  <a:pt x="3297382" y="2202873"/>
                  <a:pt x="3297382" y="2202873"/>
                </a:cubicBezTo>
                <a:lnTo>
                  <a:pt x="3297382" y="2202873"/>
                </a:lnTo>
                <a:lnTo>
                  <a:pt x="3297382" y="2202873"/>
                </a:lnTo>
              </a:path>
            </a:pathLst>
          </a:custGeom>
          <a:noFill/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Volný tvar 12"/>
          <p:cNvSpPr/>
          <p:nvPr/>
        </p:nvSpPr>
        <p:spPr>
          <a:xfrm>
            <a:off x="3325091" y="2202873"/>
            <a:ext cx="2895600" cy="1149927"/>
          </a:xfrm>
          <a:custGeom>
            <a:avLst/>
            <a:gdLst>
              <a:gd name="connsiteX0" fmla="*/ 0 w 2895600"/>
              <a:gd name="connsiteY0" fmla="*/ 1149927 h 1149927"/>
              <a:gd name="connsiteX1" fmla="*/ 2895600 w 2895600"/>
              <a:gd name="connsiteY1" fmla="*/ 0 h 1149927"/>
              <a:gd name="connsiteX2" fmla="*/ 2895600 w 2895600"/>
              <a:gd name="connsiteY2" fmla="*/ 0 h 11499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895600" h="1149927">
                <a:moveTo>
                  <a:pt x="0" y="1149927"/>
                </a:moveTo>
                <a:lnTo>
                  <a:pt x="2895600" y="0"/>
                </a:lnTo>
                <a:lnTo>
                  <a:pt x="2895600" y="0"/>
                </a:lnTo>
              </a:path>
            </a:pathLst>
          </a:custGeom>
          <a:noFill/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Volný tvar 13"/>
          <p:cNvSpPr/>
          <p:nvPr/>
        </p:nvSpPr>
        <p:spPr>
          <a:xfrm>
            <a:off x="637309" y="2313709"/>
            <a:ext cx="5278582" cy="4242032"/>
          </a:xfrm>
          <a:custGeom>
            <a:avLst/>
            <a:gdLst>
              <a:gd name="connsiteX0" fmla="*/ 0 w 5278582"/>
              <a:gd name="connsiteY0" fmla="*/ 0 h 4242032"/>
              <a:gd name="connsiteX1" fmla="*/ 2632364 w 5278582"/>
              <a:gd name="connsiteY1" fmla="*/ 4197927 h 4242032"/>
              <a:gd name="connsiteX2" fmla="*/ 5278582 w 5278582"/>
              <a:gd name="connsiteY2" fmla="*/ 2313709 h 4242032"/>
              <a:gd name="connsiteX3" fmla="*/ 5278582 w 5278582"/>
              <a:gd name="connsiteY3" fmla="*/ 2313709 h 42420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278582" h="4242032">
                <a:moveTo>
                  <a:pt x="0" y="0"/>
                </a:moveTo>
                <a:cubicBezTo>
                  <a:pt x="876300" y="1906154"/>
                  <a:pt x="1752600" y="3812309"/>
                  <a:pt x="2632364" y="4197927"/>
                </a:cubicBezTo>
                <a:cubicBezTo>
                  <a:pt x="3512128" y="4583545"/>
                  <a:pt x="5278582" y="2313709"/>
                  <a:pt x="5278582" y="2313709"/>
                </a:cubicBezTo>
                <a:lnTo>
                  <a:pt x="5278582" y="2313709"/>
                </a:lnTo>
              </a:path>
            </a:pathLst>
          </a:custGeom>
          <a:noFill/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586452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251520" y="764704"/>
            <a:ext cx="4572000" cy="517064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3000" dirty="0" smtClean="0"/>
              <a:t>            </a:t>
            </a:r>
            <a:r>
              <a:rPr lang="cs-CZ" sz="3000" u="sng" dirty="0" smtClean="0"/>
              <a:t>2</a:t>
            </a:r>
            <a:endParaRPr lang="cs-CZ" sz="3000" u="sng" dirty="0"/>
          </a:p>
          <a:p>
            <a:r>
              <a:rPr lang="cs-CZ" sz="3000" dirty="0"/>
              <a:t>    </a:t>
            </a:r>
            <a:r>
              <a:rPr lang="cs-CZ" sz="3000" dirty="0" smtClean="0"/>
              <a:t>        4</a:t>
            </a:r>
            <a:endParaRPr lang="cs-CZ" sz="3000" dirty="0"/>
          </a:p>
          <a:p>
            <a:endParaRPr lang="cs-CZ" sz="3000" u="sng" dirty="0"/>
          </a:p>
          <a:p>
            <a:r>
              <a:rPr lang="cs-CZ" sz="3000" dirty="0"/>
              <a:t>       </a:t>
            </a:r>
            <a:r>
              <a:rPr lang="cs-CZ" sz="3000" dirty="0" smtClean="0"/>
              <a:t>    </a:t>
            </a:r>
            <a:r>
              <a:rPr lang="cs-CZ" sz="3000" u="sng" dirty="0"/>
              <a:t>4</a:t>
            </a:r>
          </a:p>
          <a:p>
            <a:r>
              <a:rPr lang="cs-CZ" sz="3000" dirty="0"/>
              <a:t>        </a:t>
            </a:r>
            <a:r>
              <a:rPr lang="cs-CZ" sz="3000" dirty="0" smtClean="0"/>
              <a:t>   6</a:t>
            </a:r>
            <a:endParaRPr lang="cs-CZ" sz="3000" dirty="0"/>
          </a:p>
          <a:p>
            <a:endParaRPr lang="cs-CZ" sz="3000" u="sng" dirty="0"/>
          </a:p>
          <a:p>
            <a:r>
              <a:rPr lang="cs-CZ" sz="3000" dirty="0"/>
              <a:t>         </a:t>
            </a:r>
            <a:r>
              <a:rPr lang="cs-CZ" sz="3000" dirty="0" smtClean="0"/>
              <a:t>  </a:t>
            </a:r>
            <a:r>
              <a:rPr lang="cs-CZ" sz="3000" u="sng" dirty="0" smtClean="0"/>
              <a:t>1</a:t>
            </a:r>
            <a:endParaRPr lang="cs-CZ" sz="3000" u="sng" dirty="0"/>
          </a:p>
          <a:p>
            <a:r>
              <a:rPr lang="cs-CZ" sz="3000" dirty="0"/>
              <a:t>         </a:t>
            </a:r>
            <a:r>
              <a:rPr lang="cs-CZ" sz="3000" dirty="0" smtClean="0"/>
              <a:t> 4</a:t>
            </a:r>
            <a:endParaRPr lang="cs-CZ" sz="3000" dirty="0"/>
          </a:p>
          <a:p>
            <a:endParaRPr lang="cs-CZ" sz="3000" dirty="0"/>
          </a:p>
          <a:p>
            <a:r>
              <a:rPr lang="cs-CZ" sz="3000" dirty="0"/>
              <a:t>          </a:t>
            </a:r>
            <a:r>
              <a:rPr lang="cs-CZ" sz="3000" dirty="0" smtClean="0"/>
              <a:t> </a:t>
            </a:r>
            <a:r>
              <a:rPr lang="cs-CZ" sz="3000" u="sng" dirty="0" smtClean="0"/>
              <a:t>3</a:t>
            </a:r>
            <a:endParaRPr lang="cs-CZ" sz="3000" u="sng" dirty="0"/>
          </a:p>
          <a:p>
            <a:r>
              <a:rPr lang="cs-CZ" sz="3000" dirty="0"/>
              <a:t>          </a:t>
            </a:r>
            <a:r>
              <a:rPr lang="cs-CZ" sz="3000" dirty="0" smtClean="0"/>
              <a:t> 3</a:t>
            </a:r>
            <a:endParaRPr lang="cs-CZ" sz="3000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568727"/>
            <a:ext cx="1247775" cy="5562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Obdélník 5"/>
          <p:cNvSpPr/>
          <p:nvPr/>
        </p:nvSpPr>
        <p:spPr>
          <a:xfrm>
            <a:off x="3995936" y="764704"/>
            <a:ext cx="4536504" cy="5170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000" u="sng" dirty="0"/>
              <a:t>3</a:t>
            </a:r>
          </a:p>
          <a:p>
            <a:r>
              <a:rPr lang="cs-CZ" sz="3000" dirty="0"/>
              <a:t>8</a:t>
            </a:r>
          </a:p>
          <a:p>
            <a:endParaRPr lang="cs-CZ" sz="3000" u="sng" dirty="0"/>
          </a:p>
          <a:p>
            <a:r>
              <a:rPr lang="cs-CZ" sz="3000" u="sng" dirty="0"/>
              <a:t>2</a:t>
            </a:r>
          </a:p>
          <a:p>
            <a:r>
              <a:rPr lang="cs-CZ" sz="3000" dirty="0"/>
              <a:t>3</a:t>
            </a:r>
          </a:p>
          <a:p>
            <a:endParaRPr lang="cs-CZ" sz="3000" u="sng" dirty="0"/>
          </a:p>
          <a:p>
            <a:r>
              <a:rPr lang="cs-CZ" sz="3000" u="sng" dirty="0"/>
              <a:t>1</a:t>
            </a:r>
          </a:p>
          <a:p>
            <a:r>
              <a:rPr lang="cs-CZ" sz="3000" dirty="0"/>
              <a:t>2</a:t>
            </a:r>
          </a:p>
          <a:p>
            <a:endParaRPr lang="cs-CZ" sz="3000" u="sng" dirty="0"/>
          </a:p>
          <a:p>
            <a:r>
              <a:rPr lang="cs-CZ" sz="3000" u="sng" dirty="0"/>
              <a:t>5</a:t>
            </a:r>
          </a:p>
          <a:p>
            <a:r>
              <a:rPr lang="cs-CZ" sz="3000" dirty="0"/>
              <a:t>6</a:t>
            </a: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7478" y="568726"/>
            <a:ext cx="1229634" cy="55647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736541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467544" y="1124744"/>
            <a:ext cx="3528392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cs-CZ" sz="3000" u="sng" dirty="0" smtClean="0"/>
          </a:p>
          <a:p>
            <a:endParaRPr lang="cs-CZ" sz="3000" u="sng" dirty="0"/>
          </a:p>
          <a:p>
            <a:r>
              <a:rPr lang="cs-CZ" sz="3000" u="sng" dirty="0" smtClean="0"/>
              <a:t> </a:t>
            </a:r>
            <a:r>
              <a:rPr lang="cs-CZ" sz="3000" u="sng" dirty="0"/>
              <a:t>1</a:t>
            </a:r>
          </a:p>
          <a:p>
            <a:r>
              <a:rPr lang="cs-CZ" sz="3000" dirty="0"/>
              <a:t> </a:t>
            </a:r>
            <a:r>
              <a:rPr lang="cs-CZ" sz="3000" dirty="0" smtClean="0"/>
              <a:t>4</a:t>
            </a:r>
            <a:endParaRPr lang="cs-CZ" sz="3000" dirty="0"/>
          </a:p>
          <a:p>
            <a:endParaRPr lang="cs-CZ" sz="3000" dirty="0"/>
          </a:p>
          <a:p>
            <a:r>
              <a:rPr lang="cs-CZ" sz="3000" dirty="0"/>
              <a:t>  </a:t>
            </a:r>
            <a:r>
              <a:rPr lang="cs-CZ" sz="3000" u="sng" dirty="0" smtClean="0"/>
              <a:t>2</a:t>
            </a:r>
            <a:endParaRPr lang="cs-CZ" sz="3000" u="sng" dirty="0"/>
          </a:p>
          <a:p>
            <a:r>
              <a:rPr lang="cs-CZ" sz="3000" dirty="0"/>
              <a:t>  </a:t>
            </a:r>
            <a:r>
              <a:rPr lang="cs-CZ" sz="3000" dirty="0" smtClean="0"/>
              <a:t>8</a:t>
            </a:r>
            <a:endParaRPr lang="cs-CZ" sz="3000" dirty="0"/>
          </a:p>
          <a:p>
            <a:r>
              <a:rPr lang="cs-CZ" sz="3000" dirty="0"/>
              <a:t>        </a:t>
            </a:r>
          </a:p>
          <a:p>
            <a:r>
              <a:rPr lang="cs-CZ" sz="3000" dirty="0" smtClean="0"/>
              <a:t>  </a:t>
            </a:r>
            <a:r>
              <a:rPr lang="cs-CZ" sz="3000" u="sng" dirty="0"/>
              <a:t>3</a:t>
            </a:r>
          </a:p>
          <a:p>
            <a:r>
              <a:rPr lang="cs-CZ" sz="3000" dirty="0"/>
              <a:t>  </a:t>
            </a:r>
            <a:r>
              <a:rPr lang="cs-CZ" sz="3000" dirty="0" smtClean="0"/>
              <a:t>6</a:t>
            </a:r>
            <a:endParaRPr lang="cs-CZ" sz="3000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700808"/>
            <a:ext cx="1247775" cy="4467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Obdélník 2"/>
          <p:cNvSpPr/>
          <p:nvPr/>
        </p:nvSpPr>
        <p:spPr>
          <a:xfrm>
            <a:off x="4499992" y="980728"/>
            <a:ext cx="3168352" cy="49859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 </a:t>
            </a:r>
            <a:endParaRPr lang="cs-CZ" dirty="0" smtClean="0"/>
          </a:p>
          <a:p>
            <a:endParaRPr lang="cs-CZ" sz="3000" u="sng" dirty="0"/>
          </a:p>
          <a:p>
            <a:endParaRPr lang="cs-CZ" sz="3000" u="sng" dirty="0" smtClean="0"/>
          </a:p>
          <a:p>
            <a:r>
              <a:rPr lang="cs-CZ" sz="3000" u="sng" dirty="0"/>
              <a:t> </a:t>
            </a:r>
            <a:r>
              <a:rPr lang="cs-CZ" sz="3000" u="sng" dirty="0" smtClean="0"/>
              <a:t>3</a:t>
            </a:r>
            <a:endParaRPr lang="cs-CZ" sz="3000" u="sng" dirty="0"/>
          </a:p>
          <a:p>
            <a:r>
              <a:rPr lang="cs-CZ" sz="3000" dirty="0" smtClean="0"/>
              <a:t> </a:t>
            </a:r>
            <a:r>
              <a:rPr lang="cs-CZ" sz="3000" dirty="0"/>
              <a:t>4</a:t>
            </a:r>
          </a:p>
          <a:p>
            <a:endParaRPr lang="cs-CZ" sz="3000" dirty="0" smtClean="0"/>
          </a:p>
          <a:p>
            <a:r>
              <a:rPr lang="cs-CZ" sz="3000" dirty="0" smtClean="0"/>
              <a:t>  </a:t>
            </a:r>
            <a:r>
              <a:rPr lang="cs-CZ" sz="3000" u="sng" dirty="0"/>
              <a:t>4</a:t>
            </a:r>
          </a:p>
          <a:p>
            <a:r>
              <a:rPr lang="cs-CZ" sz="3000" dirty="0"/>
              <a:t> </a:t>
            </a:r>
            <a:r>
              <a:rPr lang="cs-CZ" sz="3000" dirty="0" smtClean="0"/>
              <a:t> </a:t>
            </a:r>
            <a:r>
              <a:rPr lang="cs-CZ" sz="3000" dirty="0"/>
              <a:t>4</a:t>
            </a:r>
          </a:p>
          <a:p>
            <a:endParaRPr lang="cs-CZ" sz="3000" dirty="0"/>
          </a:p>
          <a:p>
            <a:r>
              <a:rPr lang="cs-CZ" sz="3000" dirty="0"/>
              <a:t> </a:t>
            </a:r>
            <a:r>
              <a:rPr lang="cs-CZ" sz="3000" dirty="0" smtClean="0"/>
              <a:t> </a:t>
            </a:r>
            <a:r>
              <a:rPr lang="cs-CZ" sz="3000" u="sng" dirty="0"/>
              <a:t>2</a:t>
            </a:r>
          </a:p>
          <a:p>
            <a:r>
              <a:rPr lang="cs-CZ" sz="3000" dirty="0"/>
              <a:t>  </a:t>
            </a:r>
            <a:r>
              <a:rPr lang="cs-CZ" sz="3000" dirty="0" smtClean="0"/>
              <a:t>3</a:t>
            </a:r>
            <a:endParaRPr lang="cs-CZ" sz="3000" dirty="0"/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8083" y="1772816"/>
            <a:ext cx="1396436" cy="45857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608080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tx1"/>
                </a:solidFill>
              </a:rPr>
              <a:t>vlastní tvorba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tx1"/>
                </a:solidFill>
              </a:rPr>
              <a:t>ZDROJ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89681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lnění">
  <a:themeElements>
    <a:clrScheme name="Vlnění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Vlnění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Vlnění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154</TotalTime>
  <Words>252</Words>
  <Application>Microsoft Office PowerPoint</Application>
  <PresentationFormat>Předvádění na obrazovce (4:3)</PresentationFormat>
  <Paragraphs>129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Vlnění</vt:lpstr>
      <vt:lpstr>Prezentace aplikace PowerPoint</vt:lpstr>
      <vt:lpstr>ANOTACE</vt:lpstr>
      <vt:lpstr>KLÍČOVÁ SLOVA</vt:lpstr>
      <vt:lpstr>ZLOMKY II</vt:lpstr>
      <vt:lpstr>VYZNAČOVÁNÍ ČÁSTÍ CELKŮ</vt:lpstr>
      <vt:lpstr>SPOJ ZLOMEK SE SPRÁVNÝM OBRÁZKEM</vt:lpstr>
      <vt:lpstr>VYZNAČ PODLE ZLOMKŮ</vt:lpstr>
      <vt:lpstr>VYZNAČ ZADANÉ ČÁSTI</vt:lpstr>
      <vt:lpstr>ŘEŠENÍ:</vt:lpstr>
      <vt:lpstr>Prezentace aplikace PowerPoint</vt:lpstr>
      <vt:lpstr>Prezentace aplikace PowerPoint</vt:lpstr>
      <vt:lpstr>ZDROJ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pc</cp:lastModifiedBy>
  <cp:revision>15</cp:revision>
  <dcterms:created xsi:type="dcterms:W3CDTF">2012-04-15T16:50:28Z</dcterms:created>
  <dcterms:modified xsi:type="dcterms:W3CDTF">2012-08-22T17:27:28Z</dcterms:modified>
</cp:coreProperties>
</file>