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660066"/>
    <a:srgbClr val="CC3300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932" y="-5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0414-2DEC-4F29-B6FF-844203950B1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DAB47-E9A7-4201-9774-352BEBDF2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0414-2DEC-4F29-B6FF-844203950B1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DAB47-E9A7-4201-9774-352BEBDF2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0414-2DEC-4F29-B6FF-844203950B1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DAB47-E9A7-4201-9774-352BEBDF2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0414-2DEC-4F29-B6FF-844203950B1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DAB47-E9A7-4201-9774-352BEBDF2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0414-2DEC-4F29-B6FF-844203950B1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DAB47-E9A7-4201-9774-352BEBDF2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0414-2DEC-4F29-B6FF-844203950B1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DAB47-E9A7-4201-9774-352BEBDF2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0414-2DEC-4F29-B6FF-844203950B1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DAB47-E9A7-4201-9774-352BEBDF2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0414-2DEC-4F29-B6FF-844203950B1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DAB47-E9A7-4201-9774-352BEBDF2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0414-2DEC-4F29-B6FF-844203950B1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DAB47-E9A7-4201-9774-352BEBDF2338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0414-2DEC-4F29-B6FF-844203950B1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DAB47-E9A7-4201-9774-352BEBDF2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80414-2DEC-4F29-B6FF-844203950B1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DAB47-E9A7-4201-9774-352BEBDF2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80414-2DEC-4F29-B6FF-844203950B1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FDAB47-E9A7-4201-9774-352BEBDF233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1115616" y="764703"/>
            <a:ext cx="7125113" cy="924475"/>
          </a:xfrm>
        </p:spPr>
        <p:txBody>
          <a:bodyPr/>
          <a:lstStyle/>
          <a:p>
            <a:pPr algn="ctr"/>
            <a:endParaRPr lang="cs-CZ" dirty="0"/>
          </a:p>
        </p:txBody>
      </p:sp>
      <p:sp>
        <p:nvSpPr>
          <p:cNvPr id="30" name="Zástupný symbol pro obsah 29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12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ZÁKLADNÍ ŠKOLA SLOVAN, KROMĚŘÍŽ, PŘÍSPĚVKOVÁ ORGANIZACE</a:t>
            </a:r>
          </a:p>
          <a:p>
            <a:pPr marL="0" indent="0" algn="ctr">
              <a:buNone/>
            </a:pPr>
            <a:r>
              <a:rPr lang="cs-CZ" sz="12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ZEYEROVA 3354, 767 01 KROMĚŘÍŽ</a:t>
            </a:r>
          </a:p>
          <a:p>
            <a:pPr algn="ctr"/>
            <a:endParaRPr lang="cs-CZ" sz="12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projekt v rámci vzdělávacího programu</a:t>
            </a:r>
          </a:p>
          <a:p>
            <a:pPr marL="0" indent="0" algn="ctr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VZDĚLÁNÍ PRO KONKURENCESCHOPNOST</a:t>
            </a:r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ŠABLONA ČÍSLO: III/2</a:t>
            </a:r>
          </a:p>
          <a:p>
            <a:pPr marL="0" indent="0" algn="ctr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NÁZEV:  INOVACE A ZKVALITNĚNÍ VÝUKY PROSTŘEDNICTVÍM ICT</a:t>
            </a:r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PŘEDMĚT: MATEMATIKA</a:t>
            </a:r>
          </a:p>
          <a:p>
            <a:pPr marL="0" indent="0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ROČNÍK: 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v.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TÉMA: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ŘÍMSKÉ ČÍSLICE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AUTOR: MGR. EVA JANOUŠKOVÁ</a:t>
            </a:r>
          </a:p>
          <a:p>
            <a:pPr marL="0" indent="0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DATUM VYTVOŘENÍ: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10.11.2012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1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VY_32_INOVACE_21 </a:t>
            </a:r>
            <a:r>
              <a:rPr lang="cs-CZ" sz="1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_EJ</a:t>
            </a:r>
          </a:p>
          <a:p>
            <a:pPr marL="0" indent="0">
              <a:buNone/>
            </a:pPr>
            <a:endParaRPr lang="cs-CZ" sz="1200" dirty="0"/>
          </a:p>
        </p:txBody>
      </p:sp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64703"/>
            <a:ext cx="7200800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167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vytvořena jako doplňující materiál k</a:t>
            </a:r>
          </a:p>
          <a:p>
            <a:pPr marL="0" indent="0">
              <a:buNone/>
            </a:pPr>
            <a:r>
              <a:rPr lang="cs-CZ" dirty="0"/>
              <a:t>    učivu </a:t>
            </a:r>
            <a:r>
              <a:rPr lang="cs-CZ" dirty="0" smtClean="0"/>
              <a:t>římské číslice </a:t>
            </a:r>
            <a:r>
              <a:rPr lang="cs-CZ" dirty="0"/>
              <a:t>pro </a:t>
            </a:r>
            <a:r>
              <a:rPr lang="cs-CZ" dirty="0" smtClean="0"/>
              <a:t>5. </a:t>
            </a:r>
            <a:r>
              <a:rPr lang="cs-CZ" dirty="0"/>
              <a:t>ročník</a:t>
            </a:r>
          </a:p>
          <a:p>
            <a:r>
              <a:rPr lang="cs-CZ" dirty="0"/>
              <a:t>žáci se seznamují se </a:t>
            </a:r>
            <a:r>
              <a:rPr lang="cs-CZ" dirty="0" smtClean="0"/>
              <a:t>základními znaky a učí se jejich prostřednictvím číst a zaznamenávat číslice</a:t>
            </a:r>
            <a:endParaRPr lang="cs-CZ" dirty="0"/>
          </a:p>
          <a:p>
            <a:r>
              <a:rPr lang="cs-CZ" dirty="0"/>
              <a:t>v zadaných úkolech se učí </a:t>
            </a:r>
            <a:r>
              <a:rPr lang="cs-CZ" dirty="0" smtClean="0"/>
              <a:t>a zaznamenávat číslice pomocí římských číslic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9574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KLÍČOVÁ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ímská číslice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3291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Římské </a:t>
            </a:r>
            <a:r>
              <a:rPr lang="cs-CZ" smtClean="0"/>
              <a:t>číslice 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79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ZNAČENÍ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     …………….. 1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   …………….. 5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    ……………. 10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 ………………….. 50</a:t>
            </a: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 ………………….. 100</a:t>
            </a: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 …………………… 500</a:t>
            </a:r>
          </a:p>
          <a:p>
            <a:pPr marL="0" indent="0">
              <a:buNone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 …………………… 1000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87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ŘÍKANKA PRO ZAPAMATOVÁNÍ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veta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ede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enii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esní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estou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ěsta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212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Pamatuj !!!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eden znak může být k vyjádření číslice použit pouze třikrát po sobě  např. </a:t>
            </a:r>
            <a:r>
              <a:rPr lang="cs-CZ" dirty="0" smtClean="0">
                <a:solidFill>
                  <a:srgbClr val="FF0000"/>
                </a:solidFill>
              </a:rPr>
              <a:t>3 – III    x  4 – IIII    ale IV</a:t>
            </a:r>
          </a:p>
          <a:p>
            <a:endParaRPr lang="cs-CZ" dirty="0" smtClean="0"/>
          </a:p>
          <a:p>
            <a:r>
              <a:rPr lang="cs-CZ" dirty="0" smtClean="0"/>
              <a:t>čísla od </a:t>
            </a:r>
            <a:r>
              <a:rPr lang="cs-CZ" dirty="0" smtClean="0">
                <a:solidFill>
                  <a:srgbClr val="FF0000"/>
                </a:solidFill>
              </a:rPr>
              <a:t>1 – 39 </a:t>
            </a:r>
            <a:r>
              <a:rPr lang="cs-CZ" dirty="0" smtClean="0"/>
              <a:t>jsou sestavena pouze ze tří znaků </a:t>
            </a:r>
            <a:r>
              <a:rPr lang="cs-CZ" dirty="0" smtClean="0">
                <a:solidFill>
                  <a:srgbClr val="FF0000"/>
                </a:solidFill>
              </a:rPr>
              <a:t>I,V,X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5796136" y="3573016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5839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íslice se v čísle sčítají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II </a:t>
            </a:r>
            <a:r>
              <a:rPr lang="cs-CZ" dirty="0" smtClean="0"/>
              <a:t>       1 + 1 = 2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VI</a:t>
            </a:r>
            <a:r>
              <a:rPr lang="cs-CZ" dirty="0" smtClean="0"/>
              <a:t>       5 + 1  = 6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VIII </a:t>
            </a:r>
            <a:r>
              <a:rPr lang="cs-CZ" dirty="0" smtClean="0"/>
              <a:t>    5 + 1 + 1 + 1 = 8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XVIII </a:t>
            </a:r>
            <a:r>
              <a:rPr lang="cs-CZ" dirty="0" smtClean="0"/>
              <a:t>  10 + 5 + 1 + 1 + 1 = 18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dčítáme, když je menší číslice před větší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IV </a:t>
            </a:r>
            <a:r>
              <a:rPr lang="cs-CZ" dirty="0" smtClean="0"/>
              <a:t>     5 – 1 = 4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IX</a:t>
            </a:r>
            <a:r>
              <a:rPr lang="cs-CZ" dirty="0" smtClean="0"/>
              <a:t>      10 – 1 =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3238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62958" cy="1025084"/>
          </a:xfrm>
        </p:spPr>
        <p:txBody>
          <a:bodyPr/>
          <a:lstStyle/>
          <a:p>
            <a:pPr algn="ctr"/>
            <a:r>
              <a:rPr lang="cs-CZ" dirty="0" smtClean="0"/>
              <a:t>PŘEHLED OD 1 DO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I           ………        1</a:t>
            </a:r>
          </a:p>
          <a:p>
            <a:pPr marL="0" indent="0" algn="ctr">
              <a:buNone/>
            </a:pPr>
            <a:r>
              <a:rPr lang="cs-CZ" dirty="0" smtClean="0"/>
              <a:t>II         ………         2</a:t>
            </a:r>
          </a:p>
          <a:p>
            <a:pPr marL="0" indent="0" algn="ctr">
              <a:buNone/>
            </a:pPr>
            <a:r>
              <a:rPr lang="cs-CZ" dirty="0" smtClean="0"/>
              <a:t>III        ………         3</a:t>
            </a:r>
          </a:p>
          <a:p>
            <a:pPr marL="0" indent="0" algn="ctr">
              <a:buNone/>
            </a:pPr>
            <a:r>
              <a:rPr lang="cs-CZ" dirty="0" smtClean="0"/>
              <a:t>IV         ……….       4</a:t>
            </a:r>
          </a:p>
          <a:p>
            <a:pPr marL="0" indent="0" algn="ctr">
              <a:buNone/>
            </a:pPr>
            <a:r>
              <a:rPr lang="cs-CZ" dirty="0" smtClean="0"/>
              <a:t>V          ……….       5</a:t>
            </a:r>
          </a:p>
          <a:p>
            <a:pPr marL="0" indent="0" algn="ctr">
              <a:buNone/>
            </a:pPr>
            <a:r>
              <a:rPr lang="cs-CZ" dirty="0" smtClean="0"/>
              <a:t>VI         ……….       6</a:t>
            </a:r>
          </a:p>
          <a:p>
            <a:pPr marL="0" indent="0" algn="ctr">
              <a:buNone/>
            </a:pPr>
            <a:r>
              <a:rPr lang="cs-CZ" dirty="0" smtClean="0"/>
              <a:t>VII        ……….       7</a:t>
            </a:r>
          </a:p>
          <a:p>
            <a:pPr marL="0" indent="0" algn="ctr">
              <a:buNone/>
            </a:pPr>
            <a:r>
              <a:rPr lang="cs-CZ" dirty="0" smtClean="0"/>
              <a:t>VIII       ………        8</a:t>
            </a:r>
          </a:p>
          <a:p>
            <a:pPr marL="0" indent="0" algn="ctr">
              <a:buNone/>
            </a:pPr>
            <a:r>
              <a:rPr lang="cs-CZ" dirty="0" smtClean="0"/>
              <a:t>IX         ………         9</a:t>
            </a:r>
          </a:p>
          <a:p>
            <a:pPr marL="0" indent="0" algn="ctr">
              <a:buNone/>
            </a:pPr>
            <a:r>
              <a:rPr lang="cs-CZ" dirty="0" smtClean="0"/>
              <a:t>X          ……..       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431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br>
              <a:rPr lang="cs-CZ" dirty="0" smtClean="0"/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K římské číslici napiš správný příklad a naopak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XI ____________________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XIV ___________________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XXX __________________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XXV___________________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XVIII__________________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XXXIX_________________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XXII___________________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VIII __________________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XXIV __________________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XXXVII ________________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10+10+10+9= _________</a:t>
            </a:r>
          </a:p>
          <a:p>
            <a:pPr marL="0" indent="0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10+10+3= _____________</a:t>
            </a:r>
          </a:p>
          <a:p>
            <a:pPr marL="0" indent="0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10 - 1= _______________</a:t>
            </a:r>
          </a:p>
          <a:p>
            <a:pPr marL="0" indent="0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5 + 2 = _______________</a:t>
            </a:r>
          </a:p>
          <a:p>
            <a:pPr marL="0" indent="0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10 + 5 + 1 = ___________</a:t>
            </a:r>
          </a:p>
          <a:p>
            <a:pPr>
              <a:buAutoNum type="arabicPlain" startAt="10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+ 4 = ______________</a:t>
            </a:r>
          </a:p>
          <a:p>
            <a:pPr marL="0" indent="0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10 + 9 = ______________</a:t>
            </a:r>
          </a:p>
          <a:p>
            <a:pPr marL="0" indent="0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10+10+8 = ____________</a:t>
            </a:r>
          </a:p>
          <a:p>
            <a:pPr marL="0" indent="0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10+10+10+2=___________</a:t>
            </a:r>
          </a:p>
          <a:p>
            <a:pPr marL="0" indent="0"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10+10+9= ______________</a:t>
            </a:r>
          </a:p>
          <a:p>
            <a:pPr marL="0" indent="0"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177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arabskou </a:t>
            </a:r>
            <a:r>
              <a:rPr lang="cs-CZ" dirty="0" smtClean="0"/>
              <a:t>číslici s </a:t>
            </a:r>
            <a:r>
              <a:rPr lang="cs-CZ" dirty="0" smtClean="0"/>
              <a:t>římskou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AutoNum type="arabicPlain" startAt="5"/>
            </a:pPr>
            <a:r>
              <a:rPr lang="cs-CZ" dirty="0" smtClean="0"/>
              <a:t>17      28      32     36     9      15      26      21      1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XXI                                             XVII</a:t>
            </a:r>
          </a:p>
          <a:p>
            <a:pPr marL="0" indent="0">
              <a:buNone/>
            </a:pPr>
            <a:r>
              <a:rPr lang="cs-CZ" dirty="0" smtClean="0"/>
              <a:t>XXXII                                       XXXVI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I                             V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XXVI                 XV                       IX                  XXVIII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20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správně římské číslice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III</a:t>
            </a:r>
          </a:p>
          <a:p>
            <a:pPr marL="0" indent="0" algn="ctr">
              <a:buNone/>
            </a:pPr>
            <a:r>
              <a:rPr lang="cs-CZ" dirty="0"/>
              <a:t>IX</a:t>
            </a:r>
          </a:p>
          <a:p>
            <a:pPr marL="0" indent="0" algn="ctr">
              <a:buNone/>
            </a:pPr>
            <a:r>
              <a:rPr lang="cs-CZ" dirty="0"/>
              <a:t>XXVII</a:t>
            </a:r>
          </a:p>
          <a:p>
            <a:pPr marL="0" indent="0" algn="ctr">
              <a:buNone/>
            </a:pPr>
            <a:r>
              <a:rPr lang="cs-CZ" dirty="0"/>
              <a:t>XXXIX</a:t>
            </a:r>
          </a:p>
          <a:p>
            <a:pPr marL="0" indent="0" algn="ctr">
              <a:buNone/>
            </a:pPr>
            <a:r>
              <a:rPr lang="cs-CZ" dirty="0" smtClean="0"/>
              <a:t>IV</a:t>
            </a:r>
          </a:p>
          <a:p>
            <a:pPr marL="0" indent="0" algn="ctr">
              <a:buNone/>
            </a:pPr>
            <a:r>
              <a:rPr lang="cs-CZ" dirty="0" smtClean="0"/>
              <a:t>XXXIV</a:t>
            </a:r>
          </a:p>
          <a:p>
            <a:pPr marL="0" indent="0" algn="ctr">
              <a:buNone/>
            </a:pPr>
            <a:r>
              <a:rPr lang="cs-CZ" dirty="0" smtClean="0"/>
              <a:t>XII</a:t>
            </a:r>
          </a:p>
          <a:p>
            <a:pPr marL="0" indent="0" algn="ctr">
              <a:buNone/>
            </a:pPr>
            <a:r>
              <a:rPr lang="cs-CZ" dirty="0" smtClean="0"/>
              <a:t>XI</a:t>
            </a:r>
          </a:p>
          <a:p>
            <a:pPr marL="0" indent="0" algn="ctr">
              <a:buNone/>
            </a:pPr>
            <a:r>
              <a:rPr lang="cs-CZ" dirty="0" smtClean="0"/>
              <a:t>VIII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I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XX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XIII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XXXVII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XXIX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V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XIX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VII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82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římskými číslicemi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8          _______</a:t>
            </a:r>
          </a:p>
          <a:p>
            <a:pPr marL="0" indent="0">
              <a:buNone/>
            </a:pPr>
            <a:r>
              <a:rPr lang="cs-CZ" dirty="0" smtClean="0"/>
              <a:t>15        ______</a:t>
            </a:r>
          </a:p>
          <a:p>
            <a:pPr marL="0" indent="0">
              <a:buNone/>
            </a:pPr>
            <a:r>
              <a:rPr lang="cs-CZ" dirty="0" smtClean="0"/>
              <a:t>26        ______</a:t>
            </a:r>
          </a:p>
          <a:p>
            <a:pPr marL="0" indent="0">
              <a:buNone/>
            </a:pPr>
            <a:r>
              <a:rPr lang="cs-CZ" dirty="0" smtClean="0"/>
              <a:t>13        _______</a:t>
            </a:r>
          </a:p>
          <a:p>
            <a:pPr marL="0" indent="0">
              <a:buNone/>
            </a:pPr>
            <a:r>
              <a:rPr lang="cs-CZ" dirty="0" smtClean="0"/>
              <a:t>39        _______</a:t>
            </a:r>
          </a:p>
          <a:p>
            <a:pPr marL="0" indent="0">
              <a:buNone/>
            </a:pPr>
            <a:r>
              <a:rPr lang="cs-CZ" dirty="0" smtClean="0"/>
              <a:t>31        _______</a:t>
            </a:r>
          </a:p>
          <a:p>
            <a:pPr>
              <a:buAutoNum type="arabicPlain" startAt="18"/>
            </a:pPr>
            <a:r>
              <a:rPr lang="cs-CZ" dirty="0" smtClean="0"/>
              <a:t>        _______</a:t>
            </a:r>
          </a:p>
          <a:p>
            <a:pPr marL="0" indent="0">
              <a:buNone/>
            </a:pPr>
            <a:r>
              <a:rPr lang="cs-CZ" dirty="0" smtClean="0"/>
              <a:t>24         _______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17         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          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9           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36         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27         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23         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16         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19         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10         _________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296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XI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 + 1 = 11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XIV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 + 4 = 14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XXX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 + 10 + 10 = 30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XXV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 + 10 + 5 = 25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XVIII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 + 5 + 3 = 18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XXXIX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 + 10 + 10 + 9 = 39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XXII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 + 10 + 2 = 22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VIII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 + 3 = 8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XXIV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 + 10 + 4 = 24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XXXVII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10+10+10+5+2= 37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10+10+10+9=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XXXIX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10+10+3=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XXIII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10 - 1=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IX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5 + 2 =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VII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10 + 5 + 1 =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XVI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AutoNum type="arabicPlain" startAt="10"/>
            </a:pPr>
            <a:r>
              <a:rPr lang="cs-CZ" dirty="0">
                <a:latin typeface="Arial" pitchFamily="34" charset="0"/>
                <a:cs typeface="Arial" pitchFamily="34" charset="0"/>
              </a:rPr>
              <a:t>+ 4 =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XIV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10 + 9 =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XIX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10+10+8 =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XXVIII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10+10+10+2=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XXXII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10+10+9=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XXIX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258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AutoNum type="arabicPlain" startAt="5"/>
            </a:pPr>
            <a:r>
              <a:rPr lang="cs-CZ" dirty="0" smtClean="0">
                <a:solidFill>
                  <a:srgbClr val="FF0000"/>
                </a:solidFill>
              </a:rPr>
              <a:t>17</a:t>
            </a:r>
            <a:r>
              <a:rPr lang="cs-CZ" dirty="0" smtClean="0"/>
              <a:t>      </a:t>
            </a:r>
            <a:r>
              <a:rPr lang="cs-CZ" dirty="0">
                <a:solidFill>
                  <a:srgbClr val="7030A0"/>
                </a:solidFill>
              </a:rPr>
              <a:t>28</a:t>
            </a:r>
            <a:r>
              <a:rPr lang="cs-CZ" dirty="0"/>
              <a:t>      </a:t>
            </a:r>
            <a:r>
              <a:rPr lang="cs-CZ" dirty="0">
                <a:solidFill>
                  <a:srgbClr val="FFC000"/>
                </a:solidFill>
              </a:rPr>
              <a:t>32</a:t>
            </a:r>
            <a:r>
              <a:rPr lang="cs-CZ" dirty="0"/>
              <a:t>     </a:t>
            </a:r>
            <a:r>
              <a:rPr lang="cs-CZ" dirty="0">
                <a:solidFill>
                  <a:srgbClr val="92D050"/>
                </a:solidFill>
              </a:rPr>
              <a:t>36</a:t>
            </a:r>
            <a:r>
              <a:rPr lang="cs-CZ" dirty="0"/>
              <a:t>     </a:t>
            </a:r>
            <a:r>
              <a:rPr lang="cs-CZ" dirty="0">
                <a:solidFill>
                  <a:srgbClr val="FF9999"/>
                </a:solidFill>
              </a:rPr>
              <a:t>9 </a:t>
            </a:r>
            <a:r>
              <a:rPr lang="cs-CZ" dirty="0"/>
              <a:t>     </a:t>
            </a:r>
            <a:r>
              <a:rPr lang="cs-CZ" dirty="0">
                <a:solidFill>
                  <a:srgbClr val="CC3300"/>
                </a:solidFill>
              </a:rPr>
              <a:t>15 </a:t>
            </a:r>
            <a:r>
              <a:rPr lang="cs-CZ" dirty="0"/>
              <a:t>    </a:t>
            </a:r>
            <a:r>
              <a:rPr lang="cs-CZ" dirty="0">
                <a:solidFill>
                  <a:srgbClr val="660066"/>
                </a:solidFill>
              </a:rPr>
              <a:t> 26      </a:t>
            </a:r>
            <a:r>
              <a:rPr lang="cs-CZ" dirty="0">
                <a:solidFill>
                  <a:srgbClr val="FFFF00"/>
                </a:solidFill>
              </a:rPr>
              <a:t>21</a:t>
            </a:r>
            <a:r>
              <a:rPr lang="cs-CZ" dirty="0"/>
              <a:t>     </a:t>
            </a:r>
            <a:r>
              <a:rPr lang="cs-CZ" dirty="0">
                <a:solidFill>
                  <a:srgbClr val="000099"/>
                </a:solidFill>
              </a:rPr>
              <a:t> 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</a:t>
            </a:r>
            <a:r>
              <a:rPr lang="cs-CZ" dirty="0">
                <a:solidFill>
                  <a:srgbClr val="FFFF00"/>
                </a:solidFill>
              </a:rPr>
              <a:t> XXI                                             </a:t>
            </a:r>
            <a:r>
              <a:rPr lang="cs-CZ" dirty="0">
                <a:solidFill>
                  <a:srgbClr val="FF0000"/>
                </a:solidFill>
              </a:rPr>
              <a:t>XVII</a:t>
            </a:r>
          </a:p>
          <a:p>
            <a:pPr marL="0" indent="0">
              <a:buNone/>
            </a:pPr>
            <a:r>
              <a:rPr lang="cs-CZ" dirty="0">
                <a:solidFill>
                  <a:srgbClr val="FFC000"/>
                </a:solidFill>
              </a:rPr>
              <a:t>XXXII</a:t>
            </a:r>
            <a:r>
              <a:rPr lang="cs-CZ" dirty="0"/>
              <a:t>                                       </a:t>
            </a:r>
            <a:r>
              <a:rPr lang="cs-CZ" dirty="0">
                <a:solidFill>
                  <a:srgbClr val="92D050"/>
                </a:solidFill>
              </a:rPr>
              <a:t>XXXVI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                       </a:t>
            </a:r>
            <a:r>
              <a:rPr lang="cs-CZ" dirty="0">
                <a:solidFill>
                  <a:srgbClr val="000099"/>
                </a:solidFill>
              </a:rPr>
              <a:t> I                             </a:t>
            </a:r>
            <a:r>
              <a:rPr lang="cs-CZ" dirty="0"/>
              <a:t>V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660066"/>
                </a:solidFill>
              </a:rPr>
              <a:t>XXVI </a:t>
            </a:r>
            <a:r>
              <a:rPr lang="cs-CZ" dirty="0"/>
              <a:t>               </a:t>
            </a:r>
            <a:r>
              <a:rPr lang="cs-CZ" dirty="0">
                <a:solidFill>
                  <a:srgbClr val="CC3300"/>
                </a:solidFill>
              </a:rPr>
              <a:t> XV                       </a:t>
            </a:r>
            <a:r>
              <a:rPr lang="cs-CZ" dirty="0">
                <a:solidFill>
                  <a:srgbClr val="FF9999"/>
                </a:solidFill>
              </a:rPr>
              <a:t>IX</a:t>
            </a:r>
            <a:r>
              <a:rPr lang="cs-CZ" dirty="0"/>
              <a:t>                  </a:t>
            </a:r>
            <a:r>
              <a:rPr lang="cs-CZ" dirty="0">
                <a:solidFill>
                  <a:srgbClr val="7030A0"/>
                </a:solidFill>
              </a:rPr>
              <a:t>XXVIII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0585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1772816"/>
            <a:ext cx="3471277" cy="40513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3</a:t>
            </a:r>
          </a:p>
          <a:p>
            <a:pPr marL="0" indent="0" algn="ctr">
              <a:buNone/>
            </a:pPr>
            <a:r>
              <a:rPr lang="cs-CZ" dirty="0" smtClean="0"/>
              <a:t>4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27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39</a:t>
            </a:r>
            <a:endParaRPr lang="cs-CZ" dirty="0"/>
          </a:p>
          <a:p>
            <a:pPr marL="0" indent="0" algn="ctr">
              <a:buNone/>
            </a:pPr>
            <a:r>
              <a:rPr lang="cs-CZ" dirty="0"/>
              <a:t>4</a:t>
            </a:r>
          </a:p>
          <a:p>
            <a:pPr marL="0" indent="0" algn="ctr">
              <a:buNone/>
            </a:pPr>
            <a:r>
              <a:rPr lang="cs-CZ" dirty="0" smtClean="0"/>
              <a:t>34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12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11</a:t>
            </a:r>
            <a:endParaRPr lang="cs-CZ" dirty="0"/>
          </a:p>
          <a:p>
            <a:pPr marL="0" indent="0" algn="ctr">
              <a:buNone/>
            </a:pPr>
            <a:r>
              <a:rPr lang="cs-CZ" dirty="0"/>
              <a:t>8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20</a:t>
            </a: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13</a:t>
            </a: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37</a:t>
            </a: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29</a:t>
            </a: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19</a:t>
            </a: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7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807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8          </a:t>
            </a:r>
            <a:r>
              <a:rPr lang="cs-CZ" dirty="0" smtClean="0"/>
              <a:t>VIII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15        </a:t>
            </a:r>
            <a:r>
              <a:rPr lang="cs-CZ" dirty="0" smtClean="0"/>
              <a:t>XV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26        </a:t>
            </a:r>
            <a:r>
              <a:rPr lang="cs-CZ" dirty="0" smtClean="0"/>
              <a:t>XXVI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13        </a:t>
            </a:r>
            <a:r>
              <a:rPr lang="cs-CZ" dirty="0" smtClean="0"/>
              <a:t>XIII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39        </a:t>
            </a:r>
            <a:r>
              <a:rPr lang="cs-CZ" dirty="0" smtClean="0"/>
              <a:t>XXXIX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31        </a:t>
            </a:r>
            <a:r>
              <a:rPr lang="cs-CZ" dirty="0" smtClean="0"/>
              <a:t>XXXI</a:t>
            </a:r>
            <a:endParaRPr lang="cs-CZ" dirty="0"/>
          </a:p>
          <a:p>
            <a:pPr>
              <a:buAutoNum type="arabicPlain" startAt="18"/>
            </a:pPr>
            <a:r>
              <a:rPr lang="cs-CZ" dirty="0"/>
              <a:t>        </a:t>
            </a:r>
            <a:r>
              <a:rPr lang="cs-CZ" dirty="0" smtClean="0"/>
              <a:t>XVIII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24         </a:t>
            </a:r>
            <a:r>
              <a:rPr lang="cs-CZ" dirty="0" smtClean="0"/>
              <a:t>XXIV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17         </a:t>
            </a:r>
            <a:r>
              <a:rPr lang="cs-CZ" dirty="0" smtClean="0">
                <a:solidFill>
                  <a:srgbClr val="FF0000"/>
                </a:solidFill>
              </a:rPr>
              <a:t>XVII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1          </a:t>
            </a:r>
            <a:r>
              <a:rPr lang="cs-CZ" dirty="0" smtClean="0">
                <a:solidFill>
                  <a:srgbClr val="FF0000"/>
                </a:solidFill>
              </a:rPr>
              <a:t>   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9           </a:t>
            </a:r>
            <a:r>
              <a:rPr lang="cs-CZ" dirty="0" smtClean="0">
                <a:solidFill>
                  <a:srgbClr val="FF0000"/>
                </a:solidFill>
              </a:rPr>
              <a:t>IX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36         </a:t>
            </a:r>
            <a:r>
              <a:rPr lang="cs-CZ" dirty="0" smtClean="0">
                <a:solidFill>
                  <a:srgbClr val="FF0000"/>
                </a:solidFill>
              </a:rPr>
              <a:t>XXXVI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27         </a:t>
            </a:r>
            <a:r>
              <a:rPr lang="cs-CZ" dirty="0" smtClean="0">
                <a:solidFill>
                  <a:srgbClr val="FF0000"/>
                </a:solidFill>
              </a:rPr>
              <a:t>XXVII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23         </a:t>
            </a:r>
            <a:r>
              <a:rPr lang="cs-CZ" dirty="0" smtClean="0">
                <a:solidFill>
                  <a:srgbClr val="FF0000"/>
                </a:solidFill>
              </a:rPr>
              <a:t>XXIII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16         </a:t>
            </a:r>
            <a:r>
              <a:rPr lang="cs-CZ" dirty="0" smtClean="0">
                <a:solidFill>
                  <a:srgbClr val="FF0000"/>
                </a:solidFill>
              </a:rPr>
              <a:t>XVI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19         </a:t>
            </a:r>
            <a:r>
              <a:rPr lang="cs-CZ" dirty="0" smtClean="0">
                <a:solidFill>
                  <a:srgbClr val="FF0000"/>
                </a:solidFill>
              </a:rPr>
              <a:t>XIX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10         X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74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v</a:t>
            </a:r>
            <a:r>
              <a:rPr lang="cs-CZ" smtClean="0"/>
              <a:t>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5198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215</TotalTime>
  <Words>606</Words>
  <Application>Microsoft Office PowerPoint</Application>
  <PresentationFormat>Předvádění na obrazovce (4:3)</PresentationFormat>
  <Paragraphs>203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Winter</vt:lpstr>
      <vt:lpstr>Prezentace aplikace PowerPoint</vt:lpstr>
      <vt:lpstr>ANOTACE</vt:lpstr>
      <vt:lpstr>KLÍČOVÁ SLOVA</vt:lpstr>
      <vt:lpstr>Římské číslice I</vt:lpstr>
      <vt:lpstr>ZÁKLADNÍ ZNAČENÍ</vt:lpstr>
      <vt:lpstr>ŘÍKANKA PRO ZAPAMATOVÁNÍ </vt:lpstr>
      <vt:lpstr>Pamatuj !!! </vt:lpstr>
      <vt:lpstr>Prezentace aplikace PowerPoint</vt:lpstr>
      <vt:lpstr>PŘEHLED OD 1 DO 10</vt:lpstr>
      <vt:lpstr>PROCVIČOVÁNÍ K římské číslici napiš správný příklad a naopak</vt:lpstr>
      <vt:lpstr>Spoj arabskou číslici s římskou </vt:lpstr>
      <vt:lpstr>Přečti správně římské číslice</vt:lpstr>
      <vt:lpstr>Zapiš římskými číslicemi</vt:lpstr>
      <vt:lpstr>ŘEŠENÍ</vt:lpstr>
      <vt:lpstr>Prezentace aplikace PowerPoint</vt:lpstr>
      <vt:lpstr>Prezentace aplikace PowerPoint</vt:lpstr>
      <vt:lpstr>Prezentace aplikace PowerPoint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 Koláčková</cp:lastModifiedBy>
  <cp:revision>16</cp:revision>
  <dcterms:created xsi:type="dcterms:W3CDTF">2012-11-10T18:08:33Z</dcterms:created>
  <dcterms:modified xsi:type="dcterms:W3CDTF">2013-04-17T08:54:40Z</dcterms:modified>
</cp:coreProperties>
</file>