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C434764-5A59-4BDF-97DE-0FF33D42533F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151218C-78F1-4A84-B1BD-92D41FADE4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projekt v rámci vzdělávacího programu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VZDĚLÁNÍ PRO KONKURENCESCHOPNOST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ŠABLONA ČÍSLO: III/2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NÁZEV:  INOVACE A ZKVALITNĚNÍ VÝUKY PROSTŘEDNICTVÍM ICT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PŘEDMĚT: MATEMATIKA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ROČNÍK: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V.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TÉMA: ŘÍMSKÉ ČÍSLICE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AUTOR: MGR. EVA JANOUŠKOVÁ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DATUM VYTVOŘENÍ: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11.11.2012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VY_32_INOVACE_22 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_EJ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208912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540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 algn="just">
              <a:buFont typeface="Wingdings" pitchFamily="2" charset="2"/>
              <a:buChar char="v"/>
            </a:pPr>
            <a:r>
              <a:rPr lang="cs-CZ" dirty="0"/>
              <a:t>prezentace je vytvořena jako doplňující materiál </a:t>
            </a:r>
            <a:r>
              <a:rPr lang="cs-CZ" dirty="0" smtClean="0"/>
              <a:t>k </a:t>
            </a:r>
            <a:r>
              <a:rPr lang="cs-CZ" dirty="0"/>
              <a:t>učivu římské číslice pro 5. </a:t>
            </a:r>
            <a:r>
              <a:rPr lang="cs-CZ" dirty="0" smtClean="0"/>
              <a:t>ročník</a:t>
            </a:r>
            <a:endParaRPr lang="cs-CZ" dirty="0"/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dirty="0" smtClean="0"/>
              <a:t>žáci se </a:t>
            </a:r>
            <a:r>
              <a:rPr lang="cs-CZ" dirty="0"/>
              <a:t>seznamují se základními znaky a učí se jejich prostřednictvím číst a zaznamenávat </a:t>
            </a:r>
            <a:r>
              <a:rPr lang="cs-CZ" dirty="0" smtClean="0"/>
              <a:t>číslice</a:t>
            </a:r>
            <a:endParaRPr lang="cs-CZ" dirty="0"/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dirty="0"/>
              <a:t>v zadaných úkolech se učí </a:t>
            </a:r>
            <a:r>
              <a:rPr lang="cs-CZ" dirty="0" smtClean="0"/>
              <a:t>zaznamenávat </a:t>
            </a:r>
            <a:r>
              <a:rPr lang="cs-CZ" dirty="0"/>
              <a:t>číslice pomocí římských číslic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ANOTACE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99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Klíčová slova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ímská číslice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583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Římské číslice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78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 vyjádření ostatních čísel používáme tyto znaky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L        50                        D          500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C        100                      M          1000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530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 čísle se může jeden znak objevit pouze třikrát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okud se vyskytuje menší znak před větším, musíš jej </a:t>
            </a:r>
          </a:p>
          <a:p>
            <a:pPr marL="109728" indent="0">
              <a:buNone/>
            </a:pPr>
            <a:r>
              <a:rPr lang="cs-CZ" dirty="0" smtClean="0"/>
              <a:t>   odečíst  např.    </a:t>
            </a:r>
            <a:r>
              <a:rPr lang="cs-CZ" dirty="0" smtClean="0">
                <a:solidFill>
                  <a:srgbClr val="FF0000"/>
                </a:solidFill>
              </a:rPr>
              <a:t>XC     100 – 10 = 90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v číslech se můžou odčítat jen číslice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</a:p>
          <a:p>
            <a:pPr marL="109728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číslice</a:t>
            </a:r>
            <a:r>
              <a:rPr lang="cs-CZ" dirty="0" smtClean="0">
                <a:solidFill>
                  <a:srgbClr val="FF0000"/>
                </a:solidFill>
              </a:rPr>
              <a:t>  V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0000"/>
                </a:solidFill>
              </a:rPr>
              <a:t> L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0000"/>
                </a:solidFill>
              </a:rPr>
              <a:t> D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0000"/>
                </a:solidFill>
              </a:rPr>
              <a:t> M </a:t>
            </a:r>
            <a:r>
              <a:rPr lang="cs-CZ" dirty="0" smtClean="0"/>
              <a:t>se můžou pouze přičítat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/>
              <a:t>n</a:t>
            </a:r>
            <a:r>
              <a:rPr lang="cs-CZ" dirty="0" smtClean="0"/>
              <a:t>apř. 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XL</a:t>
            </a:r>
            <a:r>
              <a:rPr lang="cs-CZ" dirty="0" smtClean="0"/>
              <a:t>          50 – 10 = </a:t>
            </a:r>
            <a:r>
              <a:rPr lang="cs-CZ" dirty="0" smtClean="0">
                <a:solidFill>
                  <a:srgbClr val="FF0000"/>
                </a:solidFill>
              </a:rPr>
              <a:t>40</a:t>
            </a:r>
            <a:endParaRPr lang="cs-CZ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XC</a:t>
            </a:r>
            <a:r>
              <a:rPr lang="cs-CZ" dirty="0" smtClean="0"/>
              <a:t>V</a:t>
            </a:r>
            <a:r>
              <a:rPr lang="cs-CZ" dirty="0" smtClean="0">
                <a:solidFill>
                  <a:srgbClr val="FF0000"/>
                </a:solidFill>
              </a:rPr>
              <a:t>       100 – 10 </a:t>
            </a:r>
            <a:r>
              <a:rPr lang="cs-CZ" dirty="0" smtClean="0"/>
              <a:t>+ 5 = </a:t>
            </a:r>
            <a:r>
              <a:rPr lang="cs-CZ" dirty="0" smtClean="0">
                <a:solidFill>
                  <a:srgbClr val="FF0000"/>
                </a:solidFill>
              </a:rPr>
              <a:t>95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LXV        </a:t>
            </a:r>
            <a:r>
              <a:rPr lang="cs-CZ" dirty="0" smtClean="0"/>
              <a:t>50 + 10 + 5 =  </a:t>
            </a:r>
            <a:r>
              <a:rPr lang="cs-CZ" dirty="0" smtClean="0">
                <a:solidFill>
                  <a:srgbClr val="FF0000"/>
                </a:solidFill>
              </a:rPr>
              <a:t>65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CXXI      </a:t>
            </a:r>
            <a:r>
              <a:rPr lang="cs-CZ" dirty="0" smtClean="0"/>
              <a:t>100 + 10 + 10 + 1 = </a:t>
            </a:r>
            <a:r>
              <a:rPr lang="cs-CZ" dirty="0" smtClean="0">
                <a:solidFill>
                  <a:srgbClr val="FF0000"/>
                </a:solidFill>
              </a:rPr>
              <a:t>121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 !!!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98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algn="just">
              <a:buNone/>
            </a:pPr>
            <a:r>
              <a:rPr lang="cs-CZ" dirty="0" smtClean="0"/>
              <a:t>DCCX ________________________________________</a:t>
            </a:r>
          </a:p>
          <a:p>
            <a:pPr marL="109728" indent="0" algn="just">
              <a:buNone/>
            </a:pPr>
            <a:r>
              <a:rPr lang="cs-CZ" dirty="0" smtClean="0"/>
              <a:t>MCXC _______________________________________</a:t>
            </a:r>
          </a:p>
          <a:p>
            <a:pPr marL="109728" indent="0" algn="just">
              <a:buNone/>
            </a:pPr>
            <a:r>
              <a:rPr lang="cs-CZ" dirty="0" smtClean="0"/>
              <a:t>MCDV _______________________________________</a:t>
            </a:r>
          </a:p>
          <a:p>
            <a:pPr marL="109728" indent="0" algn="just">
              <a:buNone/>
            </a:pPr>
            <a:r>
              <a:rPr lang="cs-CZ" dirty="0" smtClean="0"/>
              <a:t>MCMLIV _____________________________________</a:t>
            </a:r>
          </a:p>
          <a:p>
            <a:pPr marL="109728" indent="0" algn="just">
              <a:buNone/>
            </a:pPr>
            <a:r>
              <a:rPr lang="cs-CZ" dirty="0" smtClean="0"/>
              <a:t>MMXI _______________________________________</a:t>
            </a:r>
          </a:p>
          <a:p>
            <a:pPr marL="109728" indent="0" algn="just">
              <a:buNone/>
            </a:pPr>
            <a:r>
              <a:rPr lang="cs-CZ" dirty="0" smtClean="0"/>
              <a:t>MXLIX ______________________________________</a:t>
            </a:r>
          </a:p>
          <a:p>
            <a:pPr marL="109728" indent="0" algn="just">
              <a:buNone/>
            </a:pPr>
            <a:r>
              <a:rPr lang="cs-CZ" dirty="0" smtClean="0"/>
              <a:t>CCCXXI _____________________________________</a:t>
            </a:r>
          </a:p>
          <a:p>
            <a:pPr marL="109728" indent="0" algn="just">
              <a:buNone/>
            </a:pPr>
            <a:r>
              <a:rPr lang="cs-CZ" dirty="0" smtClean="0"/>
              <a:t>XCI ________________________________________</a:t>
            </a:r>
          </a:p>
          <a:p>
            <a:pPr marL="109728" indent="0" algn="just">
              <a:buNone/>
            </a:pPr>
            <a:r>
              <a:rPr lang="cs-CZ" dirty="0" smtClean="0"/>
              <a:t>CMLXXXI ____________________________________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Napiš příklady k těmto římským číslicím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385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Napiš k římským číslicím arabské a naopak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XCIV ___________________</a:t>
            </a:r>
          </a:p>
          <a:p>
            <a:pPr marL="109728" indent="0">
              <a:buNone/>
            </a:pPr>
            <a:r>
              <a:rPr lang="cs-CZ" dirty="0" smtClean="0"/>
              <a:t>LXXV ___________________</a:t>
            </a:r>
          </a:p>
          <a:p>
            <a:pPr marL="109728" indent="0">
              <a:buNone/>
            </a:pPr>
            <a:r>
              <a:rPr lang="cs-CZ" dirty="0" smtClean="0"/>
              <a:t>XXXIII __________________</a:t>
            </a:r>
          </a:p>
          <a:p>
            <a:pPr marL="109728" indent="0">
              <a:buNone/>
            </a:pPr>
            <a:r>
              <a:rPr lang="cs-CZ" dirty="0" smtClean="0"/>
              <a:t>CLXIV __________________</a:t>
            </a:r>
          </a:p>
          <a:p>
            <a:pPr marL="109728" indent="0">
              <a:buNone/>
            </a:pPr>
            <a:r>
              <a:rPr lang="cs-CZ" dirty="0" smtClean="0"/>
              <a:t>CCCXV _________________</a:t>
            </a:r>
          </a:p>
          <a:p>
            <a:pPr marL="109728" indent="0">
              <a:buNone/>
            </a:pPr>
            <a:r>
              <a:rPr lang="cs-CZ" dirty="0" smtClean="0"/>
              <a:t>DCLXXX ________________</a:t>
            </a:r>
          </a:p>
          <a:p>
            <a:pPr marL="109728" indent="0">
              <a:buNone/>
            </a:pPr>
            <a:r>
              <a:rPr lang="cs-CZ" dirty="0" smtClean="0"/>
              <a:t>XCVI ___________________</a:t>
            </a:r>
          </a:p>
          <a:p>
            <a:pPr marL="109728" indent="0">
              <a:buNone/>
            </a:pPr>
            <a:r>
              <a:rPr lang="cs-CZ" dirty="0" smtClean="0"/>
              <a:t>MCMXXXI ______________</a:t>
            </a:r>
          </a:p>
          <a:p>
            <a:pPr marL="109728" indent="0">
              <a:buNone/>
            </a:pPr>
            <a:r>
              <a:rPr lang="cs-CZ" dirty="0" smtClean="0"/>
              <a:t>MCMXL ________________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826 ___________________</a:t>
            </a:r>
          </a:p>
          <a:p>
            <a:pPr marL="109728" indent="0">
              <a:buNone/>
            </a:pPr>
            <a:r>
              <a:rPr lang="cs-CZ" dirty="0" smtClean="0"/>
              <a:t>1035 __________________</a:t>
            </a:r>
          </a:p>
          <a:p>
            <a:pPr marL="109728" indent="0">
              <a:buNone/>
            </a:pPr>
            <a:r>
              <a:rPr lang="cs-CZ" dirty="0" smtClean="0"/>
              <a:t>525 ___________________</a:t>
            </a:r>
          </a:p>
          <a:p>
            <a:pPr marL="109728" indent="0">
              <a:buNone/>
            </a:pPr>
            <a:r>
              <a:rPr lang="cs-CZ" dirty="0" smtClean="0"/>
              <a:t>118 ___________________</a:t>
            </a:r>
          </a:p>
          <a:p>
            <a:pPr marL="109728" indent="0">
              <a:buNone/>
            </a:pPr>
            <a:r>
              <a:rPr lang="cs-CZ" dirty="0" smtClean="0"/>
              <a:t>1998 __________________</a:t>
            </a:r>
          </a:p>
          <a:p>
            <a:pPr marL="109728" indent="0">
              <a:buNone/>
            </a:pPr>
            <a:r>
              <a:rPr lang="cs-CZ" dirty="0" smtClean="0"/>
              <a:t>2012 __________________</a:t>
            </a:r>
          </a:p>
          <a:p>
            <a:pPr marL="109728" indent="0">
              <a:buNone/>
            </a:pPr>
            <a:r>
              <a:rPr lang="cs-CZ" dirty="0" smtClean="0"/>
              <a:t>786 ___________________</a:t>
            </a:r>
          </a:p>
          <a:p>
            <a:pPr marL="109728" indent="0">
              <a:buNone/>
            </a:pPr>
            <a:r>
              <a:rPr lang="cs-CZ" dirty="0" smtClean="0"/>
              <a:t>564 ___________________</a:t>
            </a:r>
          </a:p>
          <a:p>
            <a:pPr marL="109728" indent="0">
              <a:buNone/>
            </a:pPr>
            <a:r>
              <a:rPr lang="cs-CZ" dirty="0" smtClean="0"/>
              <a:t>1456 __________________</a:t>
            </a:r>
          </a:p>
          <a:p>
            <a:pPr marL="109728" indent="0">
              <a:buNone/>
            </a:pPr>
            <a:r>
              <a:rPr lang="cs-CZ" dirty="0" smtClean="0"/>
              <a:t>415 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925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315                                DCLIX</a:t>
            </a:r>
          </a:p>
          <a:p>
            <a:pPr marL="109728" indent="0">
              <a:buNone/>
            </a:pPr>
            <a:r>
              <a:rPr lang="cs-CZ" dirty="0" smtClean="0"/>
              <a:t>821                                MMXIV</a:t>
            </a:r>
          </a:p>
          <a:p>
            <a:pPr marL="109728" indent="0">
              <a:buNone/>
            </a:pPr>
            <a:r>
              <a:rPr lang="cs-CZ" dirty="0" smtClean="0"/>
              <a:t>1029                              CCCXV</a:t>
            </a:r>
          </a:p>
          <a:p>
            <a:pPr marL="109728" indent="0">
              <a:buNone/>
            </a:pPr>
            <a:r>
              <a:rPr lang="cs-CZ" dirty="0" smtClean="0"/>
              <a:t>48                                  MCMVIIIV</a:t>
            </a:r>
          </a:p>
          <a:p>
            <a:pPr marL="109728" indent="0">
              <a:buNone/>
            </a:pPr>
            <a:r>
              <a:rPr lang="cs-CZ" dirty="0" smtClean="0"/>
              <a:t>742                                DCCCXXI</a:t>
            </a:r>
          </a:p>
          <a:p>
            <a:pPr marL="109728" indent="0">
              <a:buNone/>
            </a:pPr>
            <a:r>
              <a:rPr lang="cs-CZ" dirty="0" smtClean="0"/>
              <a:t>2014                              XLVIII</a:t>
            </a:r>
          </a:p>
          <a:p>
            <a:pPr marL="109728" indent="0">
              <a:buNone/>
            </a:pPr>
            <a:r>
              <a:rPr lang="cs-CZ" dirty="0" smtClean="0"/>
              <a:t>1985                              MXXIX</a:t>
            </a:r>
          </a:p>
          <a:p>
            <a:pPr marL="109728" indent="0">
              <a:buNone/>
            </a:pPr>
            <a:r>
              <a:rPr lang="cs-CZ" dirty="0" smtClean="0"/>
              <a:t>659                                DCCXLII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římskou číslici s arabskou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90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algn="just">
              <a:buNone/>
            </a:pPr>
            <a:r>
              <a:rPr lang="cs-CZ" dirty="0"/>
              <a:t>DCCX  </a:t>
            </a:r>
            <a:r>
              <a:rPr lang="cs-CZ" dirty="0" smtClean="0"/>
              <a:t>       500+100+100+10=  710</a:t>
            </a:r>
            <a:endParaRPr lang="cs-CZ" dirty="0"/>
          </a:p>
          <a:p>
            <a:pPr marL="109728" indent="0" algn="just">
              <a:buNone/>
            </a:pPr>
            <a:r>
              <a:rPr lang="cs-CZ" dirty="0"/>
              <a:t>MCXC  </a:t>
            </a:r>
            <a:r>
              <a:rPr lang="cs-CZ" dirty="0" smtClean="0"/>
              <a:t>     1000+100+90=  1190</a:t>
            </a:r>
            <a:endParaRPr lang="cs-CZ" dirty="0"/>
          </a:p>
          <a:p>
            <a:pPr marL="109728" indent="0" algn="just">
              <a:buNone/>
            </a:pPr>
            <a:r>
              <a:rPr lang="cs-CZ" dirty="0"/>
              <a:t>MCDV </a:t>
            </a:r>
            <a:r>
              <a:rPr lang="cs-CZ" dirty="0" smtClean="0"/>
              <a:t>      1000 + 400 + 5 = 1405</a:t>
            </a:r>
            <a:endParaRPr lang="cs-CZ" dirty="0"/>
          </a:p>
          <a:p>
            <a:pPr marL="109728" indent="0" algn="just">
              <a:buNone/>
            </a:pPr>
            <a:r>
              <a:rPr lang="cs-CZ" dirty="0"/>
              <a:t>MCMLIV  </a:t>
            </a:r>
            <a:r>
              <a:rPr lang="cs-CZ" dirty="0" smtClean="0"/>
              <a:t>  1000 +900 +50 + 4 =1954</a:t>
            </a:r>
            <a:endParaRPr lang="cs-CZ" dirty="0"/>
          </a:p>
          <a:p>
            <a:pPr marL="109728" indent="0" algn="just">
              <a:buNone/>
            </a:pPr>
            <a:r>
              <a:rPr lang="cs-CZ" dirty="0"/>
              <a:t>MMXI  </a:t>
            </a:r>
            <a:r>
              <a:rPr lang="cs-CZ" dirty="0" smtClean="0"/>
              <a:t>      1000 + 1000 + 11 =  2011</a:t>
            </a:r>
            <a:endParaRPr lang="cs-CZ" dirty="0"/>
          </a:p>
          <a:p>
            <a:pPr marL="109728" indent="0" algn="just">
              <a:buNone/>
            </a:pPr>
            <a:r>
              <a:rPr lang="cs-CZ" dirty="0"/>
              <a:t>MXLIX  </a:t>
            </a:r>
            <a:r>
              <a:rPr lang="cs-CZ" dirty="0" smtClean="0"/>
              <a:t>     1000 + 40 + 9 = 1049</a:t>
            </a:r>
            <a:endParaRPr lang="cs-CZ" dirty="0"/>
          </a:p>
          <a:p>
            <a:pPr marL="109728" indent="0" algn="just">
              <a:buNone/>
            </a:pPr>
            <a:r>
              <a:rPr lang="cs-CZ" dirty="0"/>
              <a:t>CCCXXI  </a:t>
            </a:r>
            <a:r>
              <a:rPr lang="cs-CZ" dirty="0" smtClean="0"/>
              <a:t>    100+ 100+ 100 + 10+ 10+1 =321                   </a:t>
            </a:r>
            <a:endParaRPr lang="cs-CZ" dirty="0"/>
          </a:p>
          <a:p>
            <a:pPr marL="109728" indent="0" algn="just">
              <a:buNone/>
            </a:pPr>
            <a:r>
              <a:rPr lang="cs-CZ" dirty="0" smtClean="0"/>
              <a:t>XCI             100 – 10 + 1= 91   </a:t>
            </a:r>
            <a:endParaRPr lang="cs-CZ" dirty="0"/>
          </a:p>
          <a:p>
            <a:pPr marL="109728" indent="0" algn="just">
              <a:buNone/>
            </a:pPr>
            <a:r>
              <a:rPr lang="cs-CZ" dirty="0"/>
              <a:t>CMLXXXI  </a:t>
            </a:r>
            <a:r>
              <a:rPr lang="cs-CZ" dirty="0" smtClean="0"/>
              <a:t>  1000 – 100 + 80 + 1 =981</a:t>
            </a: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61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/>
              <a:t>XCIV   </a:t>
            </a:r>
            <a:r>
              <a:rPr lang="cs-CZ" dirty="0" smtClean="0"/>
              <a:t>                 94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LXXV  </a:t>
            </a:r>
            <a:r>
              <a:rPr lang="cs-CZ" dirty="0" smtClean="0"/>
              <a:t>                  75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XXXIII </a:t>
            </a:r>
            <a:r>
              <a:rPr lang="cs-CZ" dirty="0" smtClean="0"/>
              <a:t>                  33</a:t>
            </a:r>
            <a:endParaRPr lang="cs-CZ" dirty="0"/>
          </a:p>
          <a:p>
            <a:pPr marL="109728" indent="0">
              <a:buNone/>
            </a:pPr>
            <a:r>
              <a:rPr lang="cs-CZ" dirty="0" smtClean="0"/>
              <a:t>CLXIV                 164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CCCXV  </a:t>
            </a:r>
            <a:r>
              <a:rPr lang="cs-CZ" dirty="0" smtClean="0"/>
              <a:t>             315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DCLXXX  </a:t>
            </a:r>
            <a:r>
              <a:rPr lang="cs-CZ" dirty="0" smtClean="0"/>
              <a:t>            680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XCVI  </a:t>
            </a:r>
            <a:r>
              <a:rPr lang="cs-CZ" dirty="0" smtClean="0"/>
              <a:t>                   94</a:t>
            </a:r>
            <a:endParaRPr lang="cs-CZ" dirty="0"/>
          </a:p>
          <a:p>
            <a:pPr marL="109728" indent="0">
              <a:buNone/>
            </a:pPr>
            <a:r>
              <a:rPr lang="cs-CZ" dirty="0" smtClean="0"/>
              <a:t>MCMXXXI          1931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MCMXL  </a:t>
            </a:r>
            <a:r>
              <a:rPr lang="cs-CZ" dirty="0" smtClean="0"/>
              <a:t>           1940</a:t>
            </a: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/>
              <a:t>826  </a:t>
            </a:r>
            <a:r>
              <a:rPr lang="cs-CZ" dirty="0" smtClean="0"/>
              <a:t>    DCCCXXVI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1035  </a:t>
            </a:r>
            <a:r>
              <a:rPr lang="cs-CZ" dirty="0" smtClean="0"/>
              <a:t>  MXXXV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525  </a:t>
            </a:r>
            <a:r>
              <a:rPr lang="cs-CZ" dirty="0" smtClean="0"/>
              <a:t>    DXXV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118  </a:t>
            </a:r>
            <a:r>
              <a:rPr lang="cs-CZ" dirty="0" smtClean="0"/>
              <a:t>    CXVIII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1998  </a:t>
            </a:r>
            <a:r>
              <a:rPr lang="cs-CZ" dirty="0" smtClean="0"/>
              <a:t>  MCMXCVIII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2012  </a:t>
            </a:r>
            <a:r>
              <a:rPr lang="cs-CZ" dirty="0" smtClean="0"/>
              <a:t>  MMXII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786  </a:t>
            </a:r>
            <a:r>
              <a:rPr lang="cs-CZ" dirty="0" smtClean="0"/>
              <a:t>    DCCLXXXVI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564  </a:t>
            </a:r>
            <a:r>
              <a:rPr lang="cs-CZ" dirty="0" smtClean="0"/>
              <a:t>    DLXIV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1456  </a:t>
            </a:r>
            <a:r>
              <a:rPr lang="cs-CZ" dirty="0" smtClean="0"/>
              <a:t>  MCDLVI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415  </a:t>
            </a:r>
            <a:r>
              <a:rPr lang="cs-CZ" dirty="0" smtClean="0"/>
              <a:t>    CDXV</a:t>
            </a: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75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/>
              <a:t>315                                DCLIX</a:t>
            </a:r>
          </a:p>
          <a:p>
            <a:pPr marL="109728" indent="0">
              <a:buNone/>
            </a:pPr>
            <a:r>
              <a:rPr lang="cs-CZ" dirty="0"/>
              <a:t>821                                MMXIV</a:t>
            </a:r>
          </a:p>
          <a:p>
            <a:pPr marL="109728" indent="0">
              <a:buNone/>
            </a:pPr>
            <a:r>
              <a:rPr lang="cs-CZ" dirty="0"/>
              <a:t>1029                              CCCXV</a:t>
            </a:r>
          </a:p>
          <a:p>
            <a:pPr marL="109728" indent="0">
              <a:buNone/>
            </a:pPr>
            <a:r>
              <a:rPr lang="cs-CZ" dirty="0"/>
              <a:t>48                                  MCMVIIIV</a:t>
            </a:r>
          </a:p>
          <a:p>
            <a:pPr marL="109728" indent="0">
              <a:buNone/>
            </a:pPr>
            <a:r>
              <a:rPr lang="cs-CZ" dirty="0"/>
              <a:t>742                                DCCCXXI</a:t>
            </a:r>
          </a:p>
          <a:p>
            <a:pPr marL="109728" indent="0">
              <a:buNone/>
            </a:pPr>
            <a:r>
              <a:rPr lang="cs-CZ" dirty="0"/>
              <a:t>2014                              XLVIII</a:t>
            </a:r>
          </a:p>
          <a:p>
            <a:pPr marL="109728" indent="0">
              <a:buNone/>
            </a:pPr>
            <a:r>
              <a:rPr lang="cs-CZ" dirty="0"/>
              <a:t>1985                              MXXIX</a:t>
            </a:r>
          </a:p>
          <a:p>
            <a:pPr marL="109728" indent="0">
              <a:buNone/>
            </a:pPr>
            <a:r>
              <a:rPr lang="cs-CZ" dirty="0"/>
              <a:t>659                                DCCXLII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>
            <a:off x="1259632" y="1772816"/>
            <a:ext cx="360040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259632" y="2060848"/>
            <a:ext cx="360040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75656" y="2636912"/>
            <a:ext cx="3456384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043608" y="3140968"/>
            <a:ext cx="381642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259632" y="3573016"/>
            <a:ext cx="3672408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1475656" y="2204864"/>
            <a:ext cx="3384376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475656" y="3104964"/>
            <a:ext cx="3456384" cy="14041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1259632" y="1772816"/>
            <a:ext cx="3600400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66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v</a:t>
            </a:r>
            <a:r>
              <a:rPr lang="cs-CZ" smtClean="0"/>
              <a:t>lastní </a:t>
            </a:r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2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95</TotalTime>
  <Words>419</Words>
  <Application>Microsoft Office PowerPoint</Application>
  <PresentationFormat>Předvádění na obrazovce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ANOTACE</vt:lpstr>
      <vt:lpstr>Klíčová slova</vt:lpstr>
      <vt:lpstr>Římské číslice II</vt:lpstr>
      <vt:lpstr>Prezentace aplikace PowerPoint</vt:lpstr>
      <vt:lpstr>PAMATUJ !!!</vt:lpstr>
      <vt:lpstr>Napiš příklady k těmto římským číslicím</vt:lpstr>
      <vt:lpstr>Napiš k římským číslicím arabské a naopak</vt:lpstr>
      <vt:lpstr>Spoj římskou číslici s arabskou</vt:lpstr>
      <vt:lpstr>Řešení</vt:lpstr>
      <vt:lpstr>Prezentace aplikace PowerPoint</vt:lpstr>
      <vt:lpstr>Prezentace aplikace PowerPoint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11</cp:revision>
  <dcterms:created xsi:type="dcterms:W3CDTF">2012-11-11T10:07:26Z</dcterms:created>
  <dcterms:modified xsi:type="dcterms:W3CDTF">2013-04-17T08:57:03Z</dcterms:modified>
</cp:coreProperties>
</file>