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6000"/>
            <a:duotone>
              <a:schemeClr val="accent4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virata-gabus.ic.cz/pavoukovci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lasek.com/argyroneta_aquatica_6912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hanaska.blog.cz/0701/pavouk-beznik-celed-thomisida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fotoblog.in/clanek/60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turephoto-cz.com/lady-bird-spider-photo-8670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aranearium.cz/cz/gallery.aspx?gen=Latrodectus&amp;spe=tredecimguttatu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M_iBG4D_cI&amp;feature=related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PAVOUCI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22. 2. 2012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VY_32_INOVACE_34_RH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81469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165766"/>
          </a:xfrm>
        </p:spPr>
        <p:txBody>
          <a:bodyPr>
            <a:noAutofit/>
          </a:bodyPr>
          <a:lstStyle/>
          <a:p>
            <a:r>
              <a:rPr lang="cs-CZ" sz="1200" dirty="0" smtClean="0"/>
              <a:t>Prezentace je vytvořena jako doplněk k učivu </a:t>
            </a:r>
            <a:r>
              <a:rPr lang="cs-CZ" sz="1200" dirty="0" smtClean="0"/>
              <a:t>6. </a:t>
            </a:r>
            <a:r>
              <a:rPr lang="cs-CZ" sz="1200" dirty="0" smtClean="0"/>
              <a:t>ročníku </a:t>
            </a:r>
            <a:r>
              <a:rPr lang="cs-CZ" sz="1200" dirty="0" smtClean="0"/>
              <a:t>Pavouci.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V rámci prezentace se žáci:</a:t>
            </a:r>
          </a:p>
          <a:p>
            <a:r>
              <a:rPr lang="cs-CZ" sz="1200" dirty="0" smtClean="0"/>
              <a:t>seznámí s </a:t>
            </a:r>
            <a:r>
              <a:rPr lang="cs-CZ" sz="1200" dirty="0" smtClean="0"/>
              <a:t>vnitřní a vnější stavbou pavouků</a:t>
            </a:r>
            <a:endParaRPr lang="cs-CZ" sz="1200" dirty="0" smtClean="0"/>
          </a:p>
          <a:p>
            <a:r>
              <a:rPr lang="cs-CZ" sz="1200" dirty="0" smtClean="0"/>
              <a:t>naučí se rozeznávat konkrétní zástupce pavouků našich a některých cizokrajných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Prezentace obsahuje</a:t>
            </a:r>
          </a:p>
          <a:p>
            <a:r>
              <a:rPr lang="cs-CZ" sz="1200" dirty="0" smtClean="0"/>
              <a:t>hypertextové odkazy</a:t>
            </a:r>
          </a:p>
          <a:p>
            <a:r>
              <a:rPr lang="cs-CZ" sz="1200" dirty="0" smtClean="0"/>
              <a:t>odkaz na učebnici přírodopisu pro 6. ročník (Fraus)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Speciální vzdělávací potřeby</a:t>
            </a:r>
          </a:p>
          <a:p>
            <a:r>
              <a:rPr lang="cs-CZ" sz="1200" dirty="0" smtClean="0"/>
              <a:t>žádné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Délka aktivity </a:t>
            </a:r>
            <a:endParaRPr lang="cs-CZ" sz="1200" dirty="0" smtClean="0"/>
          </a:p>
          <a:p>
            <a:r>
              <a:rPr lang="cs-CZ" sz="1200" dirty="0" smtClean="0"/>
              <a:t>25 minut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Zkušenosti z pilotáže</a:t>
            </a:r>
          </a:p>
          <a:p>
            <a:r>
              <a:rPr lang="cs-CZ" sz="1200" dirty="0" smtClean="0"/>
              <a:t>žák </a:t>
            </a:r>
            <a:r>
              <a:rPr lang="cs-CZ" sz="1200" dirty="0" smtClean="0"/>
              <a:t>charakterizuje pavouky, jejich stavbu těla, zná konkrétní zástupce</a:t>
            </a:r>
          </a:p>
          <a:p>
            <a:r>
              <a:rPr lang="cs-CZ" sz="1200" dirty="0" smtClean="0"/>
              <a:t>je vhodné nechat nejdříve žáky sdělit své vědomosti o pavoucích, pak jejich informace doplnit a shrnout </a:t>
            </a:r>
            <a:endParaRPr lang="cs-CZ" sz="1200" dirty="0" smtClean="0"/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4185978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00108"/>
            <a:ext cx="7772400" cy="1084261"/>
          </a:xfrm>
        </p:spPr>
        <p:txBody>
          <a:bodyPr/>
          <a:lstStyle/>
          <a:p>
            <a:r>
              <a:rPr lang="cs-CZ" dirty="0" smtClean="0"/>
              <a:t>Řád: Pavouci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857496"/>
            <a:ext cx="6400800" cy="17145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vnější a vnitřní stavba těla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naši pavouci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pavouci světa</a:t>
            </a: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Vnější stavba těla pavouků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30243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výskyt</a:t>
            </a:r>
            <a:r>
              <a:rPr lang="cs-CZ" sz="2000" dirty="0" smtClean="0"/>
              <a:t> – všude kromě Antarktidy</a:t>
            </a:r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povrch těla</a:t>
            </a:r>
            <a:r>
              <a:rPr lang="cs-CZ" sz="2000" dirty="0" smtClean="0"/>
              <a:t> – kutikula z chitinu, vnější kostra, svlékání</a:t>
            </a:r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hlavohruď</a:t>
            </a:r>
            <a:r>
              <a:rPr lang="cs-CZ" sz="2000" dirty="0" smtClean="0"/>
              <a:t>, </a:t>
            </a:r>
            <a:r>
              <a:rPr lang="cs-CZ" sz="2000" u="sng" dirty="0" smtClean="0"/>
              <a:t>zadeček</a:t>
            </a:r>
            <a:r>
              <a:rPr lang="cs-CZ" sz="2000" dirty="0" smtClean="0"/>
              <a:t> připojen stopkou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na hlavě </a:t>
            </a:r>
            <a:r>
              <a:rPr lang="cs-CZ" sz="2000" u="sng" dirty="0" smtClean="0"/>
              <a:t>8 malých oček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na zadečku </a:t>
            </a:r>
            <a:r>
              <a:rPr lang="cs-CZ" sz="2000" u="sng" dirty="0" smtClean="0"/>
              <a:t>snovací bradavky</a:t>
            </a:r>
            <a:r>
              <a:rPr lang="cs-CZ" sz="2000" dirty="0" smtClean="0"/>
              <a:t> -&gt; vlákno -&gt; pavučina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235574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končetiny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1. pár -&gt; klepítka s jedovou žlázou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2. pár -&gt; makadla (hmat, páření – samci)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4 páry kráčivých končetin s hřebínky -&gt; pohyb po </a:t>
            </a:r>
            <a:r>
              <a:rPr lang="cs-CZ" sz="2000" dirty="0" smtClean="0"/>
              <a:t>pavučině</a:t>
            </a:r>
          </a:p>
          <a:p>
            <a:pPr marL="457200" lvl="1" indent="0">
              <a:buNone/>
            </a:pP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Vnitřní stavba těla pavouků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CS – otevřená, trubicovité srdce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NS – žebříčkovitá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DS – plicní vaky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VS – malpighické trubice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TS – lov živé potravy do pavučiny -&gt; ochromení jedem -&gt; vstříknutí trávicích šťáv -&gt; zámotek -&gt; vysátí natráveniny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PS – gonochoristé, výrazný pohlavní dimorfismus</a:t>
            </a:r>
          </a:p>
          <a:p>
            <a:pPr lvl="1">
              <a:buNone/>
            </a:pPr>
            <a:r>
              <a:rPr lang="cs-CZ" sz="2000" dirty="0" smtClean="0"/>
              <a:t>    - samec menší než samička</a:t>
            </a:r>
          </a:p>
          <a:p>
            <a:pPr lvl="1">
              <a:buNone/>
            </a:pPr>
            <a:r>
              <a:rPr lang="cs-CZ" sz="2000" dirty="0" smtClean="0"/>
              <a:t>    - samička klade oplozená vajíčka do kokonu (zámotek)  </a:t>
            </a:r>
          </a:p>
          <a:p>
            <a:pPr lvl="1">
              <a:buNone/>
            </a:pPr>
            <a:r>
              <a:rPr lang="cs-CZ" sz="2000" dirty="0" smtClean="0"/>
              <a:t>       -&gt; malí pavouci</a:t>
            </a:r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cs-CZ" dirty="0" smtClean="0"/>
              <a:t>Vnitřní stavba těla pavouka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10367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učebnice přírodopisu pro 6. ročník,  Fraus, str. 67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84615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Křižák obecný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48880"/>
            <a:ext cx="7560840" cy="11807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náš nejběžnější </a:t>
            </a:r>
            <a:r>
              <a:rPr lang="cs-CZ" sz="2000" dirty="0" smtClean="0"/>
              <a:t>pavouk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www.zvirata-gabus.ic.cz/pavoukovci.html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890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Pokoutník domácí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696744" cy="7920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staví vodorovné pavučiny</a:t>
            </a:r>
            <a:endParaRPr lang="cs-CZ" sz="2000" dirty="0"/>
          </a:p>
        </p:txBody>
      </p:sp>
      <p:pic>
        <p:nvPicPr>
          <p:cNvPr id="27650" name="Picture 2" descr="http://www.eurospiders.com/tegenaria_domestica_0238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r="4046"/>
          <a:stretch>
            <a:fillRect/>
          </a:stretch>
        </p:blipFill>
        <p:spPr bwMode="auto">
          <a:xfrm>
            <a:off x="2544757" y="2924944"/>
            <a:ext cx="4054487" cy="28132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7747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Vodouch stříbřitý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24328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jediný žijící pod vodou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pavučina ve tvaru zvonu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zadní končetiny a zadeček nad hladinu -&gt; mezi chloupky přenos kyslíku do </a:t>
            </a:r>
            <a:r>
              <a:rPr lang="cs-CZ" sz="2000" dirty="0" smtClean="0"/>
              <a:t>zvonu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www.hlasek.com/argyroneta_aquatica_6912.html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Běžník kopretinový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27186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drobný, nestaví sítě, na květech číhá na hmyz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vlákna koncem léta – „babí</a:t>
            </a:r>
            <a:r>
              <a:rPr lang="en-US" sz="2000" dirty="0" smtClean="0"/>
              <a:t>”</a:t>
            </a:r>
            <a:r>
              <a:rPr lang="cs-CZ" sz="2000" dirty="0" smtClean="0"/>
              <a:t> léto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chodí stranou jako krab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mění zbarvení podle </a:t>
            </a:r>
            <a:r>
              <a:rPr lang="cs-CZ" sz="2000" dirty="0" smtClean="0"/>
              <a:t>květu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hanaska.blog.cz/0701/pavouk-beznik-celed-thomisidae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Skákavka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2232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vyšší hlavohruď, kratší a silné </a:t>
            </a:r>
            <a:r>
              <a:rPr lang="cs-CZ" sz="2000" dirty="0" smtClean="0"/>
              <a:t>nohy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fotoblog.in/clanek/601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Slíďák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628800"/>
            <a:ext cx="6825952" cy="75722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největší pavouk Evropy (tělo 4 cm)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staví si nory, vyhledává vlhké prostředí</a:t>
            </a:r>
            <a:endParaRPr lang="cs-CZ" sz="2000" dirty="0"/>
          </a:p>
        </p:txBody>
      </p:sp>
      <p:pic>
        <p:nvPicPr>
          <p:cNvPr id="23554" name="Picture 2" descr="http://www.balcanica.info/f2/2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l="15000" r="8749" b="7894"/>
          <a:stretch>
            <a:fillRect/>
          </a:stretch>
        </p:blipFill>
        <p:spPr bwMode="auto">
          <a:xfrm>
            <a:off x="2928925" y="2996952"/>
            <a:ext cx="3764989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96752"/>
            <a:ext cx="7272808" cy="72547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Stepník rudý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564904"/>
            <a:ext cx="6696744" cy="20882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samička celá tmavá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ohrožený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www.naturephoto-cz.com/lady-bird-spider-photo-8670.html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Snovačka americká (černá vdova)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175679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po páření sežere samečka (kanibalismus)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až smrtelně </a:t>
            </a:r>
            <a:r>
              <a:rPr lang="cs-CZ" sz="2000" dirty="0" smtClean="0"/>
              <a:t>jedovatá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aranearium.cz/cz/gallery.aspx?gen=Latrodectus&amp;spe=tredecimguttatus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Sklípkani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11144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tropičtí pavouci, netkají pavučinu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na zadečku žahavé chloupky</a:t>
            </a:r>
            <a:endParaRPr lang="cs-CZ" sz="2000" dirty="0"/>
          </a:p>
        </p:txBody>
      </p:sp>
      <p:pic>
        <p:nvPicPr>
          <p:cNvPr id="3074" name="Picture 2" descr="http://www.udalosti112.cz/pic/2012-04-23brachypelma-smithi0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676" b="3581"/>
          <a:stretch/>
        </p:blipFill>
        <p:spPr bwMode="auto">
          <a:xfrm>
            <a:off x="2165330" y="2656993"/>
            <a:ext cx="4813340" cy="358711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Video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574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?v=LM_iBG4D_</a:t>
            </a:r>
            <a:r>
              <a:rPr lang="cs-CZ" sz="2400" dirty="0" err="1" smtClean="0">
                <a:hlinkClick r:id="rId2"/>
              </a:rPr>
              <a:t>cI</a:t>
            </a:r>
            <a:r>
              <a:rPr lang="cs-CZ" sz="2400" dirty="0" smtClean="0">
                <a:hlinkClick r:id="rId2"/>
              </a:rPr>
              <a:t>&amp;feature=</a:t>
            </a:r>
            <a:r>
              <a:rPr lang="cs-CZ" sz="2400" dirty="0" err="1" smtClean="0">
                <a:hlinkClick r:id="rId2"/>
              </a:rPr>
              <a:t>related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229600" cy="3600400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ČABRADOVÁ</a:t>
            </a:r>
            <a:r>
              <a:rPr lang="cs-CZ" sz="2000" dirty="0"/>
              <a:t>, Věra. HASCH, František. SEJPKA, Jaroslav. VANĚČKOVÁ, Ivana. Přírodopis 6 : Učebnice pro základní školy a víceletá gymnázia. 1. vyd. Plzeň : Nakladatelství Fraus, 2003. ISBN 80 7238-211-X. s. </a:t>
            </a:r>
            <a:r>
              <a:rPr lang="cs-CZ" sz="2000" dirty="0" smtClean="0"/>
              <a:t>67.</a:t>
            </a:r>
            <a:endParaRPr lang="cs-CZ" sz="2000" dirty="0"/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6160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379</Words>
  <Application>Microsoft Office PowerPoint</Application>
  <PresentationFormat>Předvádění na obrazovce (4:3)</PresentationFormat>
  <Paragraphs>113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 </vt:lpstr>
      <vt:lpstr>Anotace </vt:lpstr>
      <vt:lpstr>Řád: Pavouci</vt:lpstr>
      <vt:lpstr>Vnější stavba těla pavouků</vt:lpstr>
      <vt:lpstr>Prezentace aplikace PowerPoint</vt:lpstr>
      <vt:lpstr>Vnitřní stavba těla pavouků</vt:lpstr>
      <vt:lpstr>Vnitřní stavba těla pavouka</vt:lpstr>
      <vt:lpstr>Křižák obecný</vt:lpstr>
      <vt:lpstr>Pokoutník domácí</vt:lpstr>
      <vt:lpstr>Vodouch stříbřitý</vt:lpstr>
      <vt:lpstr>Běžník kopretinový</vt:lpstr>
      <vt:lpstr>Skákavka</vt:lpstr>
      <vt:lpstr>Slíďák</vt:lpstr>
      <vt:lpstr>Stepník rudý</vt:lpstr>
      <vt:lpstr>Snovačka americká (černá vdova)</vt:lpstr>
      <vt:lpstr>Sklípkani</vt:lpstr>
      <vt:lpstr>Video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40</cp:revision>
  <dcterms:created xsi:type="dcterms:W3CDTF">2012-01-22T14:16:47Z</dcterms:created>
  <dcterms:modified xsi:type="dcterms:W3CDTF">2012-05-27T13:43:24Z</dcterms:modified>
</cp:coreProperties>
</file>