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7" r:id="rId3"/>
    <p:sldId id="256" r:id="rId4"/>
    <p:sldId id="257" r:id="rId5"/>
    <p:sldId id="258" r:id="rId6"/>
    <p:sldId id="259" r:id="rId7"/>
    <p:sldId id="260" r:id="rId8"/>
    <p:sldId id="271" r:id="rId9"/>
    <p:sldId id="263" r:id="rId10"/>
    <p:sldId id="264" r:id="rId11"/>
    <p:sldId id="266" r:id="rId12"/>
    <p:sldId id="267" r:id="rId13"/>
    <p:sldId id="273" r:id="rId14"/>
    <p:sldId id="27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69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jeco.cz/index.php?detail=1&amp;id_desc=79379&amp;s_lang=2" TargetMode="External"/><Relationship Id="rId2" Type="http://schemas.openxmlformats.org/officeDocument/2006/relationships/hyperlink" Target="http://rybicky.net/atlasostatnich/rak_ricni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rk.cz/diskuse.php?id=621971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turfoto.cz/krab-fotografie-7380.html" TargetMode="External"/><Relationship Id="rId2" Type="http://schemas.openxmlformats.org/officeDocument/2006/relationships/hyperlink" Target="http://cs.wikipedia.org/wiki/Rak_poustevn%C3%AD%C4%8Dek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zabaci.cz/fauna-a-flora/128-humr-evropsky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eb.quick.cz/mkorinek/ryby/zvirata/langusta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lasek.com/branchipus_stagnalis_ak6831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uova.cz/sluzby/kontaktni-testy-toxicity4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am.cz/uservideo/486480-krab-svleka-starou-skorapku-uzasny-casosber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285860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/>
              <a:t/>
            </a:r>
            <a:br>
              <a:rPr lang="cs-CZ" sz="4000" dirty="0"/>
            </a:br>
            <a:endParaRPr lang="cs-CZ" sz="4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143116"/>
            <a:ext cx="7572428" cy="4214842"/>
          </a:xfrm>
        </p:spPr>
        <p:txBody>
          <a:bodyPr>
            <a:normAutofit fontScale="47500" lnSpcReduction="20000"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900" b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ZÁKLADNÍ </a:t>
            </a:r>
            <a:r>
              <a:rPr lang="cs-CZ" sz="2900" b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ŠKOLA SLOVAN, KROMĚŘÍŽ, PŘÍSPĚVKOVÁ ORGANIZACE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b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ZEYEROVA 3354, 767 01 KROMĚŘÍŽ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projekt v rámci vzdělávacího programu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VZDĚLÁNÍ PRO KONKURENCESCHOPNOST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ŠABLONA ČÍSLO: III/2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NÁZEV:  INOVACE A ZKVALITNĚNÍ VÝUKY PROSTŘEDNICTVÍM ICT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PŘEDMĚT:  PŘÍRODOPIS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ROČNÍK:  </a:t>
            </a:r>
            <a:r>
              <a:rPr lang="cs-CZ" sz="29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VI.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TÉMA: </a:t>
            </a:r>
            <a:r>
              <a:rPr lang="cs-CZ" sz="29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KORÝŠI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AUTOR: MGR. ROMANA HOLUBOVÁ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DATUM VYTVOŘENÍ: </a:t>
            </a:r>
            <a:r>
              <a:rPr lang="cs-CZ" sz="29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7. 3. 2012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b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VY_32_INOVACE_35_RH 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b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785794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85777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052736"/>
            <a:ext cx="7499176" cy="5165766"/>
          </a:xfrm>
        </p:spPr>
        <p:txBody>
          <a:bodyPr>
            <a:noAutofit/>
          </a:bodyPr>
          <a:lstStyle/>
          <a:p>
            <a:r>
              <a:rPr lang="cs-CZ" sz="1400" dirty="0" smtClean="0"/>
              <a:t>Prezentace je vytvořena jako doplněk k učivu </a:t>
            </a:r>
            <a:r>
              <a:rPr lang="cs-CZ" sz="1400" dirty="0" smtClean="0"/>
              <a:t>6. </a:t>
            </a:r>
            <a:r>
              <a:rPr lang="cs-CZ" sz="1400" dirty="0" smtClean="0"/>
              <a:t>ročníku </a:t>
            </a:r>
            <a:r>
              <a:rPr lang="cs-CZ" sz="1400" dirty="0" smtClean="0"/>
              <a:t>Korýši.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r>
              <a:rPr lang="cs-CZ" sz="1400" dirty="0" smtClean="0"/>
              <a:t>Prezentace je určena pro práci na interaktivní tabuli.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r>
              <a:rPr lang="cs-CZ" sz="1400" dirty="0" smtClean="0"/>
              <a:t>V rámci prezentace se žáci:</a:t>
            </a:r>
          </a:p>
          <a:p>
            <a:r>
              <a:rPr lang="cs-CZ" sz="1400" dirty="0" smtClean="0"/>
              <a:t>seznámí s korýši, jejich stavbou těla a významem pro člověka</a:t>
            </a:r>
          </a:p>
          <a:p>
            <a:r>
              <a:rPr lang="cs-CZ" sz="1400" dirty="0" smtClean="0"/>
              <a:t>naučí se základní druhy korýšů poznávat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r>
              <a:rPr lang="cs-CZ" sz="1400" dirty="0" smtClean="0"/>
              <a:t>Prezentace obsahuje</a:t>
            </a:r>
          </a:p>
          <a:p>
            <a:r>
              <a:rPr lang="cs-CZ" sz="1400" dirty="0" smtClean="0"/>
              <a:t>hypertextové odkazy</a:t>
            </a:r>
          </a:p>
          <a:p>
            <a:r>
              <a:rPr lang="cs-CZ" sz="1400" dirty="0" smtClean="0"/>
              <a:t>odkaz na video – svlékání kraba</a:t>
            </a:r>
          </a:p>
          <a:p>
            <a:r>
              <a:rPr lang="cs-CZ" sz="1400" dirty="0" smtClean="0"/>
              <a:t> </a:t>
            </a:r>
          </a:p>
          <a:p>
            <a:r>
              <a:rPr lang="cs-CZ" sz="1400" dirty="0" smtClean="0"/>
              <a:t>Speciální vzdělávací potřeby</a:t>
            </a:r>
          </a:p>
          <a:p>
            <a:r>
              <a:rPr lang="cs-CZ" sz="1400" dirty="0" smtClean="0"/>
              <a:t>žádné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r>
              <a:rPr lang="cs-CZ" sz="1400" dirty="0" smtClean="0"/>
              <a:t>Délka aktivity  </a:t>
            </a:r>
          </a:p>
          <a:p>
            <a:r>
              <a:rPr lang="cs-CZ" sz="1400" dirty="0" smtClean="0"/>
              <a:t>25 minut</a:t>
            </a:r>
          </a:p>
          <a:p>
            <a:endParaRPr lang="cs-CZ" sz="1400" dirty="0" smtClean="0"/>
          </a:p>
          <a:p>
            <a:r>
              <a:rPr lang="cs-CZ" sz="1400" dirty="0" smtClean="0"/>
              <a:t>Zkušenosti z pilotáže</a:t>
            </a:r>
          </a:p>
          <a:p>
            <a:r>
              <a:rPr lang="cs-CZ" sz="1400" dirty="0" smtClean="0"/>
              <a:t>žáky velmi zaujalo video svlékání </a:t>
            </a:r>
            <a:r>
              <a:rPr lang="cs-CZ" sz="1400" dirty="0" smtClean="0"/>
              <a:t>kraba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15802508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1071546"/>
            <a:ext cx="7772400" cy="110014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Třída: Korýši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2786058"/>
            <a:ext cx="6400800" cy="20002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 vnější a vnitřní stavba těla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 rakovci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 mořští korýši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 další korýši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Stavba těla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388843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výskyt</a:t>
            </a:r>
            <a:r>
              <a:rPr lang="cs-CZ" sz="2000" dirty="0" smtClean="0"/>
              <a:t> – voda, vlhko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různá </a:t>
            </a:r>
            <a:r>
              <a:rPr lang="cs-CZ" sz="2000" u="sng" dirty="0" smtClean="0"/>
              <a:t>velikost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2 páry tykadel</a:t>
            </a:r>
          </a:p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krunýř</a:t>
            </a:r>
            <a:r>
              <a:rPr lang="cs-CZ" sz="2000" dirty="0" smtClean="0"/>
              <a:t> – z vápenatých solí a chitinu -&gt; spojeno blánami -&gt; pružnost</a:t>
            </a:r>
          </a:p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svlékání 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DS – žábra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CS – otevřená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NS – žebříčkovitá</a:t>
            </a:r>
          </a:p>
          <a:p>
            <a:pPr marL="0" indent="0"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Rakovci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184576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000" u="sng" dirty="0" smtClean="0"/>
              <a:t>rak říční</a:t>
            </a:r>
            <a:endParaRPr lang="cs-CZ" sz="2000" dirty="0" smtClean="0"/>
          </a:p>
          <a:p>
            <a:pPr marL="857250" lvl="1" indent="-457200">
              <a:buFont typeface="Wingdings" pitchFamily="2" charset="2"/>
              <a:buChar char="§"/>
            </a:pPr>
            <a:r>
              <a:rPr lang="cs-CZ" sz="2000" dirty="0" smtClean="0"/>
              <a:t>žije jen v čisté vodě</a:t>
            </a:r>
          </a:p>
          <a:p>
            <a:pPr marL="857250" lvl="1" indent="-457200">
              <a:buFont typeface="Wingdings" pitchFamily="2" charset="2"/>
              <a:buChar char="§"/>
            </a:pPr>
            <a:r>
              <a:rPr lang="cs-CZ" sz="2000" dirty="0" smtClean="0"/>
              <a:t>noční, i mrchožrout – čistí vodu</a:t>
            </a:r>
          </a:p>
          <a:p>
            <a:pPr marL="857250" lvl="1" indent="-457200">
              <a:buFont typeface="Wingdings" pitchFamily="2" charset="2"/>
              <a:buChar char="§"/>
            </a:pPr>
            <a:r>
              <a:rPr lang="cs-CZ" sz="2000" dirty="0" smtClean="0"/>
              <a:t>pohyb vpřed i vzad</a:t>
            </a:r>
          </a:p>
          <a:p>
            <a:pPr marL="857250" lvl="1" indent="-457200">
              <a:buFont typeface="Wingdings" pitchFamily="2" charset="2"/>
              <a:buChar char="§"/>
            </a:pPr>
            <a:r>
              <a:rPr lang="cs-CZ" sz="2000" dirty="0" smtClean="0"/>
              <a:t>článkované končetiny různého tvaru</a:t>
            </a:r>
          </a:p>
          <a:p>
            <a:pPr marL="1257300" lvl="2" indent="-457200">
              <a:buFont typeface="Wingdings" pitchFamily="2" charset="2"/>
              <a:buChar char="§"/>
            </a:pPr>
            <a:r>
              <a:rPr lang="cs-CZ" sz="2000" dirty="0" smtClean="0"/>
              <a:t>kusadla</a:t>
            </a:r>
          </a:p>
          <a:p>
            <a:pPr marL="1257300" lvl="2" indent="-457200">
              <a:buFont typeface="Wingdings" pitchFamily="2" charset="2"/>
              <a:buChar char="§"/>
            </a:pPr>
            <a:r>
              <a:rPr lang="cs-CZ" sz="2000" dirty="0" smtClean="0"/>
              <a:t>2 páry čelistí</a:t>
            </a:r>
          </a:p>
          <a:p>
            <a:pPr marL="1257300" lvl="2" indent="-457200">
              <a:buFont typeface="Wingdings" pitchFamily="2" charset="2"/>
              <a:buChar char="§"/>
            </a:pPr>
            <a:r>
              <a:rPr lang="cs-CZ" sz="2000" dirty="0" smtClean="0"/>
              <a:t>klepeta</a:t>
            </a:r>
          </a:p>
          <a:p>
            <a:pPr marL="1257300" lvl="2" indent="-457200">
              <a:buFont typeface="Wingdings" pitchFamily="2" charset="2"/>
              <a:buChar char="§"/>
            </a:pPr>
            <a:r>
              <a:rPr lang="cs-CZ" sz="2000" dirty="0" smtClean="0"/>
              <a:t>4 páry – pohyb</a:t>
            </a:r>
          </a:p>
          <a:p>
            <a:pPr marL="1257300" lvl="2" indent="-457200">
              <a:buFont typeface="Wingdings" pitchFamily="2" charset="2"/>
              <a:buChar char="§"/>
            </a:pPr>
            <a:r>
              <a:rPr lang="cs-CZ" sz="2000" dirty="0" smtClean="0"/>
              <a:t>i na zadečku</a:t>
            </a:r>
          </a:p>
          <a:p>
            <a:pPr marL="857250" lvl="1" indent="-457200">
              <a:buFont typeface="Wingdings" pitchFamily="2" charset="2"/>
              <a:buChar char="§"/>
            </a:pPr>
            <a:r>
              <a:rPr lang="cs-CZ" sz="2000" dirty="0" smtClean="0"/>
              <a:t>zadeček </a:t>
            </a:r>
          </a:p>
          <a:p>
            <a:pPr marL="1257300" lvl="2" indent="-457200">
              <a:buFont typeface="Wingdings" pitchFamily="2" charset="2"/>
              <a:buChar char="§"/>
            </a:pPr>
            <a:r>
              <a:rPr lang="cs-CZ" sz="2000" dirty="0" smtClean="0"/>
              <a:t>6 článků</a:t>
            </a:r>
          </a:p>
          <a:p>
            <a:pPr marL="1257300" lvl="2" indent="-457200">
              <a:buFont typeface="Wingdings" pitchFamily="2" charset="2"/>
              <a:buChar char="§"/>
            </a:pPr>
            <a:r>
              <a:rPr lang="cs-CZ" sz="2000" dirty="0" smtClean="0"/>
              <a:t>ocasní ploutvička</a:t>
            </a:r>
          </a:p>
          <a:p>
            <a:pPr marL="857250" lvl="1" indent="-457200">
              <a:buFont typeface="Wingdings" pitchFamily="2" charset="2"/>
              <a:buChar char="§"/>
            </a:pPr>
            <a:r>
              <a:rPr lang="cs-CZ" sz="2000" dirty="0" smtClean="0"/>
              <a:t>PS – gonochorista, vývoj přímý, oplození vnější</a:t>
            </a:r>
          </a:p>
          <a:p>
            <a:pPr marL="857250" lvl="1" indent="-457200">
              <a:buFont typeface="Wingdings" pitchFamily="2" charset="2"/>
              <a:buChar char="§"/>
            </a:pPr>
            <a:endParaRPr lang="cs-CZ" sz="1600" dirty="0" smtClean="0"/>
          </a:p>
          <a:p>
            <a:pPr marL="1257300" lvl="2" indent="-457200">
              <a:buFont typeface="Wingdings" pitchFamily="2" charset="2"/>
              <a:buChar char="§"/>
            </a:pPr>
            <a:endParaRPr lang="cs-CZ" sz="1200" dirty="0" smtClean="0"/>
          </a:p>
          <a:p>
            <a:pPr marL="457200" indent="-457200">
              <a:buFont typeface="Wingdings" pitchFamily="2" charset="2"/>
              <a:buChar char="§"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229600" cy="1143000"/>
          </a:xfr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/>
              <a:t>Všichni raci jsou u nás zákonem chránění!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20888"/>
            <a:ext cx="8229600" cy="1872208"/>
          </a:xfrm>
        </p:spPr>
        <p:txBody>
          <a:bodyPr>
            <a:normAutofit/>
          </a:bodyPr>
          <a:lstStyle/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rybicky.net/atlasostatnich/rak_ricni</a:t>
            </a:r>
            <a:endParaRPr lang="cs-CZ" sz="2400" dirty="0" smtClean="0"/>
          </a:p>
          <a:p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www.cojeco.cz/index.php?detail=1&amp;id_desc=79379&amp;s_lang=2</a:t>
            </a: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38088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data:image/jpeg;base64,/9j/4AAQSkZJRgABAQAAAQABAAD/2wCEAAkGBhQSERUUExQVFBUVGRkaGBgYFxcbGBsgHRkbGhwbGx8bGyYfGBkjHRoXHzAhJCcpLC4tGiAxNTAqNSYrLCkBCQoKDgwOGg8PGiwkHyQsLCwsLCwsLCwsLCwsLCwsLCwsLCwsKSwsLCwsLCwsLCwsLCwsLCksLCwsLCwpLCwsLP/AABEIALEBHQMBIgACEQEDEQH/xAAcAAACAgMBAQAAAAAAAAAAAAAEBQMGAAECBwj/xABLEAABAgMFBQUEBgcGBAcBAAABAhEAAyEEEjFBUQUiYXGBBhORobEyUsHwQnKCotHhBxQjM2KSshVDc7PC8XSD0uIWJDQ1U2PDJf/EABgBAAMBAQAAAAAAAAAAAAAAAAABAgME/8QAJxEBAQACAQQCAgEFAQAAAAAAAAECESEDEjFBUWETIoFCUnGh8DL/2gAMAwEAAhEDEQA/APUbQQ3O941/D0gqWhq/ODejeEA2CTfloJ9xJHNgYaNG14QXqS0/guX5oUfUTfKNzUmo1cjx/wC7yjVta9KVosDosFP9RQekbnLAUg6lj1SR5m7Abv3ScH9ajzAHWJZKcX4DnT8IguuGD8+RDH50iWWrdBOYB/m/38oRsQAFLTqQrx3T5ofrHSQx8PVviOjRFMVvy1a3kH7QCh95DfajohqahvIt5FvCAMl5owuqLcjvJ8HI+zEi5mehBPI0UPN+giNat9J94Xeo3kn+vxEbVMFX5Hwb0bxhGmlpYs/EdMf9J6mNkMtKsjuH1T5kp+0IhVMYBXumvGjHxTXmBEk2rpfHMZEVBHkekIO1SathQtw+TCDtbs1MyUJppc9rlx5H1h4mYVJJOIxA8CB1duBEZNAIIVvJVQ6EGnnBNh8+dsbbIIISby9dGhBsu3V+Whh2+7MKsVqXLr3ayVS1apJw5jDpFXkzCg8M4N3fIsj1TsV2m/VZ6XP7JRDvgHHocOGMe1omXgFpLinUE4x8x7PtF5LPHq36JdtrnA2eathKBuJJ3lJc46hIAHIw78lHoypyQGyVpr/vEs0quUAfwjSZIvDINlmfyHrEFrsRUXvE8HAHpVuMSZalUxSsgONYnNgWpjecjLIfGF67BMJWFLIRkpw/IBOAHHPLXiRtVMsESSZy0BsS41dznGl+kmybOpHUE+DeEbRMSghJIIVUVrq3nFRmTbZPU6itAdgA26CXLnM0EPrJYFJF2Yu+9Ek0umjDj4xPPsx1oVdUCKoWc8lfm3iDwjTlF4EEoNQdP9vhwjaGa4qqVYa+ntD4R0hbi6qjFgdf96t4Q9hxJnEEBVUmnPnxjtBCVkGqDTXTHyrAyUl7pTmwIOYwemLcPVokkLKSSp2Jzw/EHWlcYCETUXcapOJGWnTjHC1NjgMxgxHz+dY6UCkOPZGPB8eY9IxaWO77KgXTo2Y/D5IEc26SWxFWpWnr86RzMVdxGOf4Rsy7rFO8k5acB44RKJoIoKZv8/PqwCkkhXPhQ/gfmsTB06tpQkcsyODvzwiXuxQZDy0Pz+MR9+SbihXLRXEaHBxATlaaBqjhXHOIpZADKbmSB6iCHOmOI18cFfJ1EC1qy88fQw/IG2BACAPdUtPhMUB5NEi/GBJFqumeDk0zopNfvImRL3hfV/wPz1iTRbSQTIXd9oC8nipO8nzA8YgtE0KQpQwDLHRpg8RBV8Ah8AQ/mPVvGF+zhupSWo8s/YWpHmkJgMZKU62DsK+nkW84kEtkcnHQEj0jiwIAAPAJ8sR4ecTipUMjjwdI/wC6A0FpSVJUE+0Kp+skhQ8wnpG/1gEoUMFMRyUKeo8DHUia904F2PNiPVx4QPJl0WjDu1EJ+qsXkdBeu/YMIJJzsQMSxTzGA8QOhjUxTlJGC0hubOPEP4CJFH8fnq46xpch0qCaF3QdCTeT0vOIZNyw7jB8OBHwdo7s+ApUYDll0qnpHMtTpvBq/LfOkdoO8dFC8OBFFDwun+aEGybq6YL/AKmp/MkN9gRuYWAOXoPyp4GNTJbpbA5HSrg9Cx+TG5c28MGJxGihQjl/vAFe7d7AFrsp3R3sp1JcP9ZPr1EfO20pVSw+Aj6nSePLplzFPkR8/wD6XOz5stsKkv3U/fRoD9JHQ15EQsjimWK0lJYmmUXHZG01yVyZ0otMSqmn8QPAgkcjFFEN9nW2lcXHz4QpfQfT3ZrtFLtsgTZeBotOaFDEctDoYZz0gCpYa/iM48F7L9oJmzwZiHInBmBwaoVdIqalmyBiXbG2Zk9CrR3pIDgpWplA4syjR8QBClnurnTte1qsEpTOAeIqNKxPL2elIZhd5YR85bO7dJTevpUpvZIVdJdWdGDYxZpf6XjJuokLmTAfavIvM1HD4pLCg1JeDuFxeyI2WEEkBw1AMRxED2qyh2KiQpi+bjOmGkV/sp+kqVPl/tSygSHCaGujlosll2hJm/u1pUFVbMZVSagE8MYMc5SuNnlAlDODXMY1LEnAUq55xNJYgPm+OJGYPEYx0tBAIPQn55RImWHY4njQ/nFoDLaqS6hQPqWwJyVmDq2BjlBxBq9HIxo4f59IPEsF6Vz44eeEBrQUuk1fA/A8YcCNQCQKmuBvEXTxY0q1RGLlMQpFB9JOT6jpTwiOZaEpLLIAYKdRAByIr8l4hG00iiL8wPQpBpo6iwxcO5/EAxZ3nTRxVORAboSHFdOQjlD4jw5YudYgm94qouo1SN5XMYJBIyqD5xGLMm6FKUqY1QVq6M2FOT5QwmTbEGiS5GQBLHpkecczFXg10s+TA0wIri2B/wBj13gWqgunAjADBuhIx5HWJEqAoR8/jASOVaHoakAMdRkr0dsD0jqbIv1OXEj0IiNawpKv4SSkhqUct4nhWtDGSJhAxHgW+cKZeZc+irSyUz5Zb20rQeY30dN2YPtxljmHu7oqUKMvqkqA8UhJjVpmhQQtORScKgGh6j4RFZ5rTZ6RiFy1eMqWD/SqEoVaJwuk8AocgQT5QHZv3k5L4rQsdUJNOakrPjEloS7jUj+kn0Coi9mcKVXKH3Ft596R0hGZyju+B8cvWNGbv8wR4VHkpXhGpqqkapp8PWIzMcBWigrordPks+EIJJCP2h/iAUOY3VdQbh6xqappyckzEmWeaXWn7pm+EatK7pQr3V3TyXu+Uy4ekbtodBI9pLTAPqEEjqAU9YA3NDNq7eOHrEl/B8x618XjLYQoAg4+ydXqObh4jSaAGuIf0PpDhNyEMtScjvp6nfH8zK+3whDtntsJM1STLW0pSbymfEDAaG9d6xYZwcOMU1TxpVPXCPJdpzp1qmT7u8VthRO6aY4USM4y6lsnDXpYy3l65ItCVJStJdBDg/w/k/kY6ULqiciwVzGCvh1GkUzsttSZZpKkTd8lZUkXnug1INNXNPeMT2jtbMAZISxpgSeAqanKFOpDvSu1ovABTndG8+gz/HqYrfa7Y0raljmSkEFad+UoZLDgY1uqqnkp8oFRtCbPSy1hKR9FNDnieD4QAlMmQ6k7oViQQ6ifUCNcZll4nCLJj5vLxBGyZhUUiUsqDggIUSCKF6ZQ22X2atCVpUqUyQ7hRRWhDFJL/OUX217RQ5Yk/a/KAhPCjj4n8oV6OSp2l9vTN7proBb3gkAg4Y4YmlMoS2XZc1CvbYK9sApI9rm14Y55Yh4s8wOSVYDJ2enPDkIDm7QsyTvJCiMQkHzIibMJ7aTeld2/2fRKShUoTN4kKBIVoQoECmLMYRd8cOVc6R6NI7QyGo4DYBKvhj1iG12mzLHemR3rboKkTaVJAOCauTVzCyzxvgu2kXZbtouy7qwVyjlRxV3EX+w7Zlz2XJUdca6kP9FRwY4RVLJZ+9mD9hKQA26pKUg+EslmrV3iKydlJsiYVpnhKQ5WwJLAnGgS3GnKMuKerHrOyu2q0kInNMBcPgoVArSo56isObR2nsyQxWVvgEAlXLgoc48ssvbmUtZRLIQBugs6ycAyjhTgRE9jt09EwTAq6sAEFamoRS8VGvIHPpGmNsnyUwmeWvD0qVtq0zmEqQZf/wBk0lI5hNFGmjiJ/wCyJ0wvNtCmzTKSlGeN6pb84VSO3MuahCQFTJ+N2QDMBYVILCmNIPk7cnrLpsi0tiVLSnhVJqAfhGsvG4ysTStiSpSnuXle8olRPK8Sx1aJu+qysPZDjA4tyOX4xwsWmYn+6l11UojowAOWcBzdkzVKIXPVRjdSlCQoO+ID66MW5w5ykfLDYijkf9NdOPTnDalJUDVHEKAxGJY5tV3r5wJJ2Glt5cxb+8tbHNNAQGozHQ4ROdmy0KC0y0GmaQSORNac/wAwkgtybr54brqOFcBgGx8c4g/WFEglJIfdUoXeWp18+MGlIJBRuqZwBgeGhpUczEMpaS7sRUKSRhUeGXlAECZOIUaOXSAwpiDm1X8YmUkGoURyLekbWru2vF0jBXA0D66RCuRvGoSOIcdG+cIoklnkEyw+KwHzZgzeMBWY3bZOHvSpCn5KnA/CGcpeWhWPvk/lCwr/AP6FKAyP6JpHrMHhCMxnD2Bof9CiPKA7cSlUpT4FaTyUC33kjxglU2jivsK6fPxjLaDdT9cEvqHUPEp8TCNKpRoRkW/D4eEcBN4LQMKgcAWI+6ryiaeT8R0GHWnjA6lstTUdIUOhUPQgdIA7UO+lFJoZiDXRRGPMKr0MbsVpvolTDQn2gMlFgodFgp8YGshJUtJDEKfop1FuqiOhhJsvtdZSm0KRMC5YmqKCAQ99IUoBwMJneF9FBoQWeTRKklz3aiBrd9pP3VAdI5m2qWhO+sAu7PXAZY6RS7Z20KnuFrzAtwJrrRz0hNtPtCbgqASd3hk/nEy2+F9vyvFr7Uyw/dlyDiQw4trV9IrK9poALboLlhQVLnxirWSacyXMSHH8an8BGk6cvOSpx4Pf7Zlu4ZRyAPxhdbdpqmYIYgG65YORi/zjAirRR3UeZMCrtOVQXcc4qzCHqtnbartDVq+NRC9dqLu9THO1bOoHvJYvXvaTpxGr6esIlbRILEEHQiD8mppFx5O520gmqieccHaiSNycxagSmpOjkNrCOba71HpxAjpMxIwFR8/PKOfPreo0xx2LmzpqSSZK1fXF4Hm1GiSy2+WS027L+kwe6cKYu7HDnAki1LoxLeVYLsewBNlzFKUBdSSCSGJBBbqDSM/ySZbqtXXBtbe0qJX7OWgTElIulKiwUSdalJDUoQXGUConmWkd+lI0lpqtWhUcU/OFIX2LaZloCUrSAFMrcAIyBCmc8snEFbI2sTPCbrXykXlByApQF4ali8R/VboW/rwbbBTLKkzFlSWAUAARgTukuVKYgjEDCD7Vsn9bld5IkpmspSCDMKUlWNATvUGDhnarw72fsGzhS0rAmLJvJUsJIIrRIa6mrnnEyNqMhVnoLmAFGAzDYEY8ecdOHT/uZXP4eZWzbFqSruikSCmgTcukNlUQoXtaaFgqJU1auX8Y9dm7Vlzpfdz0oWpOIWkF9SOePOK2rs1Y5q1SzekqVWWpKnHFBSrxBBGYyguH2vvnbrXIDYfawOC91WVSGNGKSBRTu2Wukep9n+3SVgd616jqoAoMKqGXPDDBjHjtt7FTUTAJK0LN5gQbhfFIrQPkX4RFYdrzbNMCJ6FpCXFXSpL4EUy8xGdxyx8Fxl5fTSZgxSbwU2GY/EfOMatEsKTQ1FUq/Hl+MeQdlv0id3uk3kEuUEsQxYlPumj04Uj1LZm15VoQFylOPpDNL5kReOW/8s8sdMWCpNCAtLEjI644pOL8NRHCLXdxDVYguSHxHOr8RqIntMpyLv7xL3TkoZpPA+RbkRJigsmhIO6oZg5Y4KSSw1BEaIamTEpJLkJSrHC6S33S+OD5xLOTeZSd1eeh/LHxgeVailV0730SGoQzAn0OPGJUJuNjcJupxdJrQ+THUDWoGSlPUVAouWfA8yMRrh7sDWkXCwSmYk1TeN1n0JNQdMtBmdNkuQoUXnhUtTxah4NA8xF+ou5uFKIbiGIx01HGHAITQpPFZ+/WE9rU1tspH05U9HhcmN4JMNlGocZt4v5bwhX2gBE+wLFGtCkH7cpafVhB7EMhKDBOiQnjXXwHjElsF2WlRqEqlmugmJ8CxiC3Sd4MSFZN88W8ILXL7xCkKbeSpBfi4f7whG6tArlT4N8C8LVquzJZOYUiut0KHTcWOsatm3pSEpUs7y0AlAqXYgjh7RHQQptHapBSN1QIKS7jIh9aqBUPtRO4clIO2HakXl2eSpYKQEz1hwxqe7QfeZRvHLDE0pdmWkJuJYAJLAanH/cvEO27ahM1fdghF5VCSo1zKjUkuVE5kkwjVaVIJDsRQsx8Ix3+22smpo+O2U7pBzw4M34xDaNpKmXMg5ArjStPCFdmtyUJXmSCASHIq71gaTat5ncIDDmcfUw5lYLrwukq0XX1ORxrBSEu7qCYpsnaKrySThygiZtNSiAHfAN81yi51VaOrTagks76QLMtgbTR47PZRZZSpqQWcCpbmco62psJCJcu5NvTVFlD6DnCtCOZiMssryqQuVa5qXUkgpGemmOPWNWq2y7Qi6tkqGCsxoA5c8RWFMy2kEp0JgOfMq71+fGImWXgrY7npMpRSoMR58REiLYn6XkB8IiXbDNATMPsghJZyNAf4eXnAV2Hpn3G39oB8m4c8NY6tG0SvcwTiWf8Q+UKrjmDbLdSConIsBi/gzfOMTcIuZ1oyiLoOda8fhxhzYpsqWsKUSWYOCQUsfol684B2dZlWhS30e9ocAOPLhAxSUkpOILGK7O7ynv7fD0fYe01TJaly1OlyCDVQ+u9SDq/4R3tMlaEzUY/ND09Yo/ZrbX6vPBL92vdWOBz6R6EhOIHszNGYHI9cYvpdOYb0M+pc9bJLWkkBScWxGnwIwiK37OWpKVgsxx45Ec4ejZ11RCg1+nAK+AMZY7GpyguUlw1TXMcK1HGNLEbVeeuYurVFFD58RxeCpe05q5ZQtIXusbwe8NQ+B+Iiyf2LdUDUg44VBr0UGfpDKbsBIIUkAPvJLbpLeQOYPCFqluPKJuzRgL0tbUKXKVdMQfEcIK2R2qn2WYCFFwakHEaYVHAx6Na+zSFi8BdL4e6oFsuIbwhBaOxiZylIKbswaa4joRUdYf49n3Lx2T/AEkSbUlKJikomVY4JcFtd1/DxEWq1JqVhJcYgfSA/wBQHjhHz8OxVpQs93VSNCx5jpHrf6PNoWhUnu7QFBSQ6Cp33SxSSQHaho9Dwid3G6pWTzFkUEqAViFYnTRXiWL9cDHMuaDeQoNkRrTEfL01EZOlXd8ez9IcNRwGfCBzIC6g+1gQ+I9noRQ8hwbRDVmtdLtXc3SRixrwyqB8YPVZhMY3rvEAV488oUmSmaLqmSbz4MpJSA7EEcHyYvhSJrLtIoBROQxSaEYEeNDqHLHnD18AQuWWAOoHPfb/AKYT9rFNZpc3OVOkTeQ7xLnwJh1Ld+FfVRgLtLYjNsVoljHulgdEgjzEG9cgeZRrV9R4Jfh+cQW+0lEpSkioBPQNX4xrZtu72zy1/wDySkKP2khR+eBiudtdtd2kSnZWB5AD1S0TnxweM5U9NoMwqWtTEmr0gS37UCN2XixdWenhEU+cX9oXfnGEVp2gkXvpYgeQjHLfhuX2ld4lRzaBFLFYy0zSSdIhSl4mRNrS5hKW0jUiYHcBTZktjngGA4R0JT0GJPSGO0iCZYFEy0swDB3qW1ICXMVxIWrQBXDbYNuuKJxYCulfXGFYs5JN3DJz5cYN2HYiuYUKWJabpJJwLYAcX+MJWO98LTaJ5UlSkUD6Py6R1ItYmOlQqVDAgH54Qk2ftlSd0pdsW/PGGs2XLmELSplYhg5BGvIx0d00vFB2k2ElaLyGM6uH02LYfSUBjh1ir7P2aZswS1KEurG8C46R6HbrWb4li6kM7BIcOBQE/wAWUKp6b1tVu1SlAxAIOgxD5xlcZxpNHbO7J2RDPLVMvVeYMLrUyBcvzfSDpewpBSLsmUk0xS/P2qGgFKNWCbKhKgAWUoKcOzOl3FBRQd4LlWaWoDdDU+ifsqB0bGKmPyi0BP2FZlJJMpGBxugpcmpLUTxww4xXtt9kZUtaSxAwUlJ9k4hzpiHGcXRExIQyUPdZjupBN4ht44gZeEVrtBtNMiahKUXpa01CSwNX5Y1zhXCTk5d8INn7LUpB7uWyRXIPUh+IcEPCjb2xFkd4EHjxDP4gRcdh7XSpahLJKSXTfoA+JYY0PB2Eam7eluoruFKgwLKSGD3kvn7Ipxd9CZyw8sNXTyydZlB3SQ2oMX/9H22ROQbMsstIdBzIFQOafRtIbrtcpTIKApRN5LKZ7zBwCMCkgjUEGscKTZgouJaFoCWN4IXlUFhXIjEU1glk52jtWgJE+XdU19FDTqG4YN4RxLkhQLBljE+in+awik7XQgumeUqKaErSoVNQ5cBi+PR6mC0bduEKM6QrO6++QRUbobFxgKZCK7oXbTiUe8Fwhikluf4Fng2xzBduZYp4HTka/LQPZVImS0zUEkGoIxb3TqQfMcYaWvZYF1cv2TizcwRwPq0XEUGtIlkzDWUpgsZpyc8qdOUbtliqFpS6k0p9IZdRiOUHKsTpdnGC08Dn4fNIhsskpIlqcigQpzUBix/iDU5cDB4CD9QTMHeS/aABpn+ObDpyPsM1KgC4SXGADg5dW8Q4gVcvuF3g4Qr2h7qqV5P68omnoZV664PtAePqxHPgYAbWev1hi2B0I4HLqIC7sS1KSzS11z3SdNAceBeJpS80l2qDgGOR4PiPwiWZPdL9CFY8Un58jCAMySpyUstDO2YxBjuSske6cwQVeGHz1jTEEJdiA8pb4j3VennGCzpmVYpajDENkWORf5EMncxQOR5Hh+R841IWXqzKYfdYv5xlo1oW8PZLc6GNIW4fiCNGUPzUYAS9mbSJezwlX9wZklWJO5MUitPdunDA848/29af1mYpSgdBUghovVnkj9Yt1nOE25aEjXvEXVjouUk9Y89232ctveTEygLiWLggKIUVAGuGBicpvLdaY3gmtRCN1CUleNahIzJ0hFtPaCe8JzzbgfOGdp7KWwJVuXACQqrqNHLnOleUb2d2USUyyo1UWIORD3h4+kRZviHtXUrKk4FzHSXIAaPTZfYhAlXqMaDQ1p408Ir21LOiQoS5Ke8nEsAnInDrn+QhXHRy7IbOgSheWkqUxuB8CcyM+URqlkuouTjXx+EPJPZdRdEz2lISQct4HDVmjiy2V5d9QqKKHFJuqHiHiJh7qrlxrEvQm8NBSrenzlGTmus5d6g4flBS5aTKpS7upGLuKnnTkIil7PKXSqpPoafhGfOda8dPH7oKZK3mBZnBJ4Yw72dtiXKaqphbexPy2sC7UlmcgrogoDFIz5ZvnCGymr1pjF41nvV4PLaqYq0XpSVhNFJJyHHrhDad2nUpfeKuFeJYNepgeIhJL22uopVgwxph5RBaZxUSSwLB24AB+cRP7r5a5am8Zdxaz2jdJQAAkhycFEtm2NM+ESSu0iSGIVXVRNUaHJxlFLC6Aevw4cIIRPANHGLVqKfhTCK7rGeovNqt++O6UlaFMoFqXsVY1vBsMiIY2OypnJdYdIehS4yJqSLjOTiMGbCPP5G1lBwCGIwIBAq9OMEjtApLtq7CuGTnJnalPR92xrR/2pmJkJCUoWLyQEzJdEqDnxDBPURX1bNCqkqL8vDDjEn/AIiWtu9UtSCp65lm5PhQYRatk2qQtjLWEPilTU3icS281XT7ta4kv0Vm/aoLStAeWpV4BhVieF4MTRwx1hGu3kk7o1rXTrr4xe9sbON4qUFJcupdVJJJqrUVanGKxtHs0sqdBRXEFwxo+XE+Biv18psy9NdlrZJFoSLQgKlrZLm9ul6E3TUfkY9b2T2fsiSuSuRKvlzLWQ7jSpxHoeBjymV2NWqWSFovAgXQaM2N7Igtk2NQzRf9jW1YkIE4gT5JBSrFKmdjQVcJIPI6xp07j4RZkuWy7GJYMsi6kvd4EkqI4MSW6Q0kpKDdVgcC1C9WI4+rxzICZstKxS8OoIy5jXg8YFXwpKqKSWJHRlDhgeHONGdSTVKQp2dvFSdOf56x0uQJiM2LEKGI0UOIPpxjtKr4uGik+GHocR10jjZ5Z04BzTQnEcnr1gDcpRWkhQF8UWMjoR/CofNIHsjyyEEvTcJxYfRVqQ/gREtqkFKwtNSKNkUnFPOtOmpiVVlCk4uKFJ00PqIRhCvuVOaIUaP9HUU+c4MnJcuAeIxcVpzGWuERWchaVyplSKHwcKHT0gOzzTKJlLwSNwh+bcwMNQOFXoh02QGHu5EZcRxDvyJgcpLl1XVZnJWih0iaVbHAoQkkA/wqyVyL148zEU2wJUolYL/WaubVwNPOARqUsMAK3VFI+yth91oileywqRu9UrdPkkH7UcoJSpaQdFDmQ3qgH7UaSneWlyxCVDUEgjyup8YYLdoSe7tllmj+8E2ST/EUiYjlVDDnBU8BM6WSmiu8lZHEd6hm07tSa+9Avawn9VVNHtSFS54/5agVDndCxE3aBYTKVNTXuiick6hCgpXPdf8Am4wejZa5CdMz93A6HCK5b9gywVEboTMCqPRMwYgad4/8sPtpdoJMpP7SYlJYEjFVQzsKhjrkYqdo7VrtkwpschUzdZZU10AFwTkGdTOc+EK2RUxpd297Rm8mySXK0sDdcOssGAGNGpxME9lOzBk350+s4mpcG6kijHByboJ5jAGJti9ie7nrtNoWmZMBUyWcJVQlRJxLGlM30h9PILOWChdVrvAgY6Fx1eFjPd8i31AMyyjeDBhgeCnIpgwN4dIpfaST3KJpBBExYN1vZJSAuvEjzMXSYokJLMapVo4dn4BV4DgqPOdpSu8YqmKWkArW2VQVEdCT9mI6l9KwnIvYuyrklMyZVyTd0Tr1Y+IiW1ySB9RTH6pwPQt/KYtkyxJBZKQUqFNKDDqluiYSfqxQtSVV3W55DrUA8zCs1wN7ILTYy1HvUwLZkN406wgEllhWCVOK5c+tIvf6nSv0aE5kFq82KFdIrfaTZBlrvEbq8xrmIzymuVS74LLfYlIZTbp8j8v4GIETIs2yCJ0kp/vJbNrQ7qvgeusGL2HInSe9uXV53S2HtDTj4aw+3ZeKp4WNfKOrw1hzbOyQCSqUpSiPotVmenHJtRxgfZ/Z4TElRWU3faDCg97GoDgng+kTrnS+dbAKmjKM/WK6Dyiyq7GykkgrXeI3XYcnpq6eY4wVZ9hSLoKJe+kgKCiSyhkXpdUd1+KTnFTp1Hcqf9ovRRKgBQFjX4REZ4xS6af78BSPTbAiUzXUC8HokAEEMQdCx6P4RTUoSShQdCwQOlFJOigz834Rf4i71Jsvaq0SwyZhZTuFB6Eg1cEHAF8adIZ/+ObUoEBCOdw1xq5OJ/CB7TKuKKXdsxnxiIqhzD7LuST+3tpDpcJNXZIFTjqBSlNBpEFl7XTe8lmatS0BSb6So7wBdhkOUL9q2d98ZUMLkmFcdDb6e2ZbEbi0EGVOukEYBRwPAH2Txuwxt1lZlDBmUMynhxB9TrHkH6KO1Ic2Ged1bmUTkcSnriOuoj2GxTyoFC6zEYn3hg/UY8Y13ubZo5q7oCxUoxbNJqW1yUBwI4Hc5IvX8lAOQc8iPIvyjCWUQCxxHqRx18dI6lgYFrpwGIGoHDPqYA7BK0kH2hRTZ6KHA4+MD2KbcUUn2VFnwuq04BWI484nKCCCn2khiPeScvnOMnSkkPilYbOoyfjk/KEA1plETARiHAGud3mDUczE1pkCekMz/RPEMQ/VvKNAFToNVAAvV1DAKHGjHQh845MoIN8Z4mtD7zaHOGEVlmOCGrgtJyyw+aHlE5VcopKlj6JAvFtDxFK5xDtCz7wtCKKFJgyIwfi2B4chDGzWgKSCHrjz0MMlfmrqgvkpNMffTjmyfOJVJ+erj4/zcIEmTL8q8A5YLpqmpHL6PjBgYhNaKSz80uD6+MM2LSlQUlY3VpII5pIUPJ4WdnZN+yolzKlKFyJgJxKP2J8bgP2oYomsQ+dSOLMrwNOpgaxqIm2hAGJROAz30hCvvylH7UL6BJZEFdklklTpSUTK5odKidaoBrqIk2HYO4BAo95wAwq2mdUnpDDYkq7abVLVktM0Jyaal34i+hYgqdJxGbFPJqDrdKK8IZ7L5yDfIq6k3ho6CEL5uky4EWkEhx7TorQBw6eRoRzCYNtc+6lMy6XlqCyOFUTRyCSTzSI5tUpwq7j7Q03d9PRyRBQFmB1LQWeYAoHQghJ8CJZ6mPMuzqP/ADiZaxS8tChzStJHzwj0iaXCFYAEuToQx+B8IpWy9m9/bytA3AvvCoUbeLCuLkPyvaRhn/6jbp+LtYNgKJs/drquQoyVPmENcPIyykdYktcsJ3s01bF8j1Uk+MZNR3VtTkm1yyg6d7KcpPVBPgIJmWYi7jVJFNaN1/AxoyKpyDfoXCktgGwKk15Xx0EAbalASFJXgbrEjiAeo3odzZChLoziqRxBvJH1cR9Uwi7Wz3RJCaiZvAcAKf1eUZ9TjG1p053ZSF/ZzZY3lupLpIGDUYnkWAPQw2s4EtdxXsT68lgV/mFehiTZEm5IS1L2+k5BQLDoRung8LreL0sgbpBBS+KdAeRBSeUHTmsYOpd5UZKFwE+4wOvAj7p6KjuWAxUhIqp8Bm4IOoq3hrAlmtCpgClYkEL4sc+IJL8zB9llFONQosTxwL8wx8Y04qd6DUXL7v6UsOl8Sg4PqQxSfqnWIiolRKQ5IAY56evS8/0RDPaFiYJUlyqXWmJS28Bq6QFgapbON2WxOolNSlpiQPpJOKeu82tNYnYLpSipbKolW8HBDHAvzck/WXwg7aGxFEOkqOoJcuBQ8SwboCOL5NhStQKWuL30K4s7dXL8DqIMlWd5d5BZaRR8KGqSPEHRzqYfknn+1dlFUnvB7ctgsDApyUOGfXhFcKo9UXZEhQZO6aFJf2Ve0hXFJB8KY1877Q7FVZZxQqoIvIVkpJwPw5gw4RYqtNYRrRdUQcodEwFtGQ4vDLHlBlAis80pUFJJSpJBBGIIwMfQnZPtL+t2WXaU1moF2akYkhrw60UOkfOtnXWLh+j7tMbHaw6mkzSEr0Gh4M/geETjdFXvtsCVJStBxYgt4GIE1OgOQyIxHxHMRzYJndzDLcGVMdUo5alPWpHWOrVLCS+AoFfAjl6co0+kp0T3J1RQjx8sCI7vpBrgo46H8/XnAM0FJvh72BGo+ajwziabKSpNKpVp4gjyg0EtqQWcFlJqDhwL8DgehyjLPOC009nBQLuNQeIw6RzZphWm6SykDFqtkfJj+UQTx3R7wBkEATAK8ljlQHg3uwteglkzTLVcId/Z4jHxjmZIUk/syoJODfPz0iefIvpGtCDocjASbc1FBYIxYPXWmRx8YYLLLRavdvPngsD/AF3oKRRLe6acA95P/T0hdZLRfUKEOkpNPpAu3NJSrxhnZ7N3hIvMwIJwwdn5vFWBkuRfCiQySSBrj5OLp8Yitk8IWkhn9kk4sSQeYvJSep1gm2LoopDAAK8MerBoX26SSCQQ4IbSrM3C+EecI3M43LXJV7Qny1yVH+JP7ZHikzhzaC7RMdhqXdsFAKfxQ3hC7bQUbMqYkErkFM9A+ob7Dmm8iDps1Kkd4gulSRMRxZiDwdISPtQBD3A3qOMCDVwpIBHWh6cYWpN2WE/TlqMs80US/BSFIPUw2WQVBzTAniGKc80KJ6CE1oDWgvhPTy35VPvIUf5OEIyntTtBMuQUhyV7o6Mbw4tdHM8Ik7PWHupaAWKlb6mGIUkEpwwSyPvQsmo763hGKZRKjxKVaalTfyiLFZlZAYEEdSVNyvX5fICM8P2vc0y/WSAe1dnUqz30VXKKZqGzMty3UAjrB8opmoRMlqosJWjqHD8MQecTyk1UlnbAHQu3ne8BCfs8lUsT7LnZ1/s3/wDjW60c6lSekaMzJaAyasF0AOrfkB0ii7cR3lsuIe6k3U0wUouodFlsstIsXa239whKk43ryEjU3Vg8nCn5gRXNgylqPfYMpyrVftAcQVEPo8c3Wu9YR19DHUud/hYhZRdCchThTcUPBiOpgKRZbxUDip24lPtA9GXxZesOgAq6tLsap6hw/Nj1aO51iqSkB6KS2F8Bx0UHQebZRu5Sex7PZzQDB8gpnS/Ah0v7zdGSbLQpIAvAN0ceOPhxhhLs6VJZLhM1NDmC95PUEhuJOkQJWVIfBQJ6EHeTyoCDxEOBlikgs4YnxCsHHgDzpHCbH3UxITiC6QD9BRYoGl1bAaBUuC7DMBLFrqx4F28lV5KOkFWuSSl2eYkEpHvN7SOagacSk5PCs1RtqyyWWpGSwZks5iu+3JRCx9c+7EkmWb5p9YU8R5EcHyMZLRfQkoG+hpsni4co5KBUn7SYMlKSSmYmqFM1MQQCk4cx1AyioRfNsYJLcBxBpdV/SDqQDrCjtbsH9Zs1B+2kOU/xAuSnB8nA1pFkttlqVBgcGyPBXBn6coGlTFBQvA1DOcTQuC30049FHMQE8NUqAZtvqwFIsH6SezZslpvJ/dT3WhsAfpp4AEuBoQMoqDxllnfC5BEyXdNMDhE190xGlV8cRGpRgJ7Z+jztMLXZRIWf28kMk5kD2SOI+EX2w2oTZd4io3VDQjHpV+sfNuwNsqss+XORiggkajMeEe+bOtyVJRaJRBlzQLza68wXHjwjSczSTOTMY3C+77JOY/LCJpabq/4VZaHPzr1PCNWuWSAoVI8+HURqi04tocwR8QzQyaVKKZgIPQ+Y5GDAHGDgvl4g/hzgaVMJxxFCOWI5YEflE4nhJfJXrh54QqENg3Fd0TTGUTo1UniPMco4ttkSsi8VBnqFKHi2LRypaVFgqoLhwd1XXL8YKTNSRvG6RQjiPhgYe+dhUbC6ZqknFbzUaHBKgONfvRYLEyQ9GN6vAm9Xw8ortpLd1MAO7MCTymOk9HKDDibMIoa3WJAwxBLt1HWLvgNzpmBqcRzw83HnAMwEpIBqklBxype8LqoNnIvBQdn9lslDD7wEBmYFKp7MxD+V09SlSf5Yk3UiYCEvTFxTBQBbyUPGFvZpTSl2ZRrZpi5b/wD1qF6WeAum79iDLOlVE/SrXi5H9RfkYAKO62ilf0LXLKFfXl76epTeHWD2DORKvJZWLAHOqXST5PyIhVt1JElUwtfkqTM0BDC9/MgqTz5Q8IIVzBbiWqOoSn+UwPb7IFuFClfuuoZYMVQrv0c1vlVdlSCwWf3s11k40IdKHzSAx5vDWxSSoqGDgENiyjecfVWlZ+1GtjbMuyzL+nIUpCTqAAuVXQoUgfZMHhDFKkMBlyWwD/8AMZ9A8GtcHbvlEAXCtDdV43T0cA8ngHa8vurVZrRgmZ/5adyWXlE8li79qHBUCCWN1Qds6bpFM2YczEG0dnfrFnmSCd5aN1eikkFCuBvXTC+yIdpdlTPckqStO6A26piWZ/ZckjrEkjsyEpupVuLSCkjIsSKdCekMuzFtVOsyFr9ou+qVAstJ+qtKugEHolkLuk+ypwMlBT0OhCgRyUNYj8cl20vUyskt4hVs6xgylD2S5cPQFy46LCuhfODZlmBTVwSARrj6pWPEx1IRdnFJYiaCUj+JIr/Mi7T+AwWsbpON0vxLVPUpN76yTFaQCsTMUmlVVH0TU+W+3BKdRESJYMx2bvdMAtIPqApP2EwTNs5KiBQLTTgtGfkjohUYZBVgwJ3k/wAJBD82WEq4uYqFQiZACrrMOrMcfJ66CGSJajxOI4KDlJ5KF4faAyjoyu8SFAMcG0IVUdFgjizxi3YXCARr0PRiUK+0rSChBZbQETAALoO8M7t4lK08hMY/aIwTB6ZAE1UrBMwqWjgr2lpHMtNHG/kmF1ulpJ71mSHvjApBFyZh7pYvoFZwabMqYkALaahRSlRymIe4rkRiM0zFCAnaJeIo5qnRx7aRwIYgctICtDnod05hQLh+tORD4QdKtHeJvJF0q3gC25MSWUg8XiPaqEKT3oG6sb4fA59Rjyhgn25sFO0bEuQpkzBvSy1ErSKPolQPgoaR8/WuyqlrUhaSlaCUqScQRQiPo1CylYUDUbq3z91R/mY8SrQR5x+mjYYE2XbJYYThdm/4iXY8ykMeKeMR1MfZ43082RMIjqWuIo0FRhtZjLmOI9H/AEVdpglSrJNUyJlZb4A5p+0PMcY8wlrg6XMIUFJJBdwdDk0ay+0V9NbGnYylmqGY6pox6YeEdpWEzCg4LNNAcBy08OMVHsh2nNrkomMBMl7quKgKgD3VDD8ote0ECdLTMRQECtHFceBBoY1S6tCilTjPF+Hxx8YyYrFLs4cP6fPCI7NMVNFaKRRXPI8s/KJJBBdCvaGBbL8vwgDtMm8Cf7wCuNeP4wBPUlReYKtqGglE8oBpUZa/7j4R2uWFMWcGoasHglatH7ofXlf5iYdzMvrH0jIyLv8A3+g4kZcz/WIXSPYl/Xmeq4yMiVCEfvD9dXpLhT2g/e2H/i0+hjIyD3AfWn6PP/QuNzfn+UxkZE+gU7N/e2jlJ/yZkEHA/a/rjUZDvkNzPYV9ed/nCO7D7SOXwMZGQgU9lf3Vp/4y1f1iHEz96OQ/rjIyF8AJN/e2f/E//CbBtn9v7f8A+a4yMh+jcq9mV9cf5C4xOMvnN9VRkZCgdSP7z/GP+XKjVtx+dJsbjIokdq/dzvqTvSZG7Dgr/Elf5aIyMgng75dWP2p3/FTP6TEsn9yr/ET6mMjIPRFk72D/AIUv+hcV79JH/tMz/FR/XGRkPLwXt4gY1GRkcbVNJwgwYfPCMjI0xRXoX6KsbR/y/wCox6zs/wD9NM5zfWMjI3x8fym+Wtm/vD/hj1ju0f8AqJfI+hjcZDvkkdv9s8viIP2R+6HX1jIyJy8CP//Z"/>
          <p:cNvSpPr>
            <a:spLocks noChangeAspect="1" noChangeArrowheads="1"/>
          </p:cNvSpPr>
          <p:nvPr/>
        </p:nvSpPr>
        <p:spPr bwMode="auto">
          <a:xfrm>
            <a:off x="2951820" y="764704"/>
            <a:ext cx="2714625" cy="1685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611560" y="1772816"/>
            <a:ext cx="8229600" cy="221286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rak bahenní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hojnější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všežravec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užší </a:t>
            </a:r>
            <a:r>
              <a:rPr lang="cs-CZ" sz="2000" dirty="0" smtClean="0"/>
              <a:t>klepeta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www.mrk.cz/diskuse.php?id=621971</a:t>
            </a:r>
            <a:endParaRPr lang="cs-CZ" sz="2000" dirty="0" smtClean="0"/>
          </a:p>
          <a:p>
            <a:pPr lvl="1">
              <a:buFont typeface="Wingdings" pitchFamily="2" charset="2"/>
              <a:buChar char="§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3697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511256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rak poustevníček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mořský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měkký zadeček – schovává se do prázdných </a:t>
            </a:r>
            <a:r>
              <a:rPr lang="cs-CZ" sz="2000" dirty="0" smtClean="0"/>
              <a:t>ulit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cs.wikipedia.org/wiki/Rak_poustevn%C3%AD%C4%8Dek</a:t>
            </a: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u="sng" dirty="0" smtClean="0"/>
          </a:p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krab</a:t>
            </a:r>
            <a:endParaRPr lang="cs-CZ" sz="2000" u="sng" dirty="0"/>
          </a:p>
          <a:p>
            <a:pPr lvl="1">
              <a:buFont typeface="Wingdings" pitchFamily="2" charset="2"/>
              <a:buChar char="§"/>
            </a:pPr>
            <a:r>
              <a:rPr lang="cs-CZ" sz="2000" dirty="0"/>
              <a:t>kulaté tělo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/>
              <a:t>redukovaný zadeček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/>
              <a:t>lov pro </a:t>
            </a:r>
            <a:r>
              <a:rPr lang="cs-CZ" sz="2000" dirty="0" smtClean="0"/>
              <a:t>maso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www.naturfoto.cz/krab-fotografie-7380.html</a:t>
            </a:r>
            <a:endParaRPr lang="cs-CZ" sz="2000" dirty="0" smtClean="0"/>
          </a:p>
          <a:p>
            <a:pPr lvl="1">
              <a:buFont typeface="Wingdings" pitchFamily="2" charset="2"/>
              <a:buChar char="§"/>
            </a:pPr>
            <a:endParaRPr lang="cs-CZ" sz="2000" dirty="0"/>
          </a:p>
          <a:p>
            <a:pPr>
              <a:buFont typeface="Wingdings" pitchFamily="2" charset="2"/>
              <a:buChar char="§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8726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32187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humr evropský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mořský korýš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pravé klepeto zpravidla větší, se zuby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i="1" dirty="0" smtClean="0"/>
              <a:t>žije až 100 let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i="1" dirty="0" smtClean="0"/>
              <a:t>autonomie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i="1" dirty="0" smtClean="0"/>
              <a:t>rekord: délka </a:t>
            </a:r>
            <a:r>
              <a:rPr lang="pt-BR" sz="2000" i="1" dirty="0" smtClean="0"/>
              <a:t>126 cm</a:t>
            </a:r>
            <a:r>
              <a:rPr lang="cs-CZ" sz="2000" i="1" dirty="0" smtClean="0"/>
              <a:t>, váha </a:t>
            </a:r>
            <a:r>
              <a:rPr lang="pt-BR" sz="2000" i="1" dirty="0" smtClean="0"/>
              <a:t>19 </a:t>
            </a:r>
            <a:r>
              <a:rPr lang="pt-BR" sz="2000" i="1" dirty="0" smtClean="0"/>
              <a:t>kg</a:t>
            </a:r>
            <a:endParaRPr lang="cs-CZ" sz="2000" i="1" dirty="0" smtClean="0"/>
          </a:p>
          <a:p>
            <a:pPr lvl="1">
              <a:buFont typeface="Wingdings" pitchFamily="2" charset="2"/>
              <a:buChar char="§"/>
            </a:pPr>
            <a:r>
              <a:rPr lang="cs-CZ" sz="2000" i="1" dirty="0">
                <a:hlinkClick r:id="rId2"/>
              </a:rPr>
              <a:t>http://</a:t>
            </a:r>
            <a:r>
              <a:rPr lang="cs-CZ" sz="2000" i="1" dirty="0" smtClean="0">
                <a:hlinkClick r:id="rId2"/>
              </a:rPr>
              <a:t>zabaci.cz/fauna-a-flora/128-humr-evropsky.html</a:t>
            </a:r>
            <a:endParaRPr lang="cs-CZ" sz="2000" i="1" dirty="0" smtClean="0"/>
          </a:p>
          <a:p>
            <a:pPr lvl="1">
              <a:buFont typeface="Wingdings" pitchFamily="2" charset="2"/>
              <a:buChar char="§"/>
            </a:pPr>
            <a:endParaRPr lang="cs-CZ" sz="2000" i="1" dirty="0" smtClean="0"/>
          </a:p>
          <a:p>
            <a:pPr lvl="1">
              <a:buFont typeface="Wingdings" pitchFamily="2" charset="2"/>
              <a:buChar char="§"/>
            </a:pP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4212074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395536" y="836712"/>
            <a:ext cx="8319868" cy="525658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langusty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mořští korýši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tykadla delší než tělo, bez klepet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schopnost regenerace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jako </a:t>
            </a:r>
            <a:r>
              <a:rPr lang="cs-CZ" sz="2000" dirty="0" smtClean="0"/>
              <a:t>potrava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web.quick.cz/mkorinek/ryby/zvirata/langusta.html</a:t>
            </a: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u="sng" dirty="0" smtClean="0"/>
          </a:p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krevety</a:t>
            </a:r>
            <a:endParaRPr lang="cs-CZ" sz="2000" u="sng" dirty="0"/>
          </a:p>
          <a:p>
            <a:pPr lvl="1">
              <a:buFont typeface="Wingdings" pitchFamily="2" charset="2"/>
              <a:buChar char="§"/>
            </a:pPr>
            <a:r>
              <a:rPr lang="cs-CZ" sz="2000" dirty="0"/>
              <a:t>mořští i sladkovodní korýši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/>
              <a:t>loveny jako potrava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i="1" dirty="0"/>
              <a:t>utíká směrem vzad boucháním </a:t>
            </a:r>
            <a:r>
              <a:rPr lang="cs-CZ" sz="2000" i="1" dirty="0" smtClean="0"/>
              <a:t>ploutvičky</a:t>
            </a:r>
          </a:p>
          <a:p>
            <a:pPr>
              <a:buFont typeface="Wingdings" pitchFamily="2" charset="2"/>
              <a:buChar char="§"/>
            </a:pPr>
            <a:endParaRPr lang="cs-CZ" sz="2000" u="sng" dirty="0" smtClean="0"/>
          </a:p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garnát</a:t>
            </a:r>
            <a:endParaRPr lang="cs-CZ" sz="2000" u="sng" dirty="0"/>
          </a:p>
          <a:p>
            <a:pPr lvl="1">
              <a:buFont typeface="Wingdings" pitchFamily="2" charset="2"/>
              <a:buChar char="§"/>
            </a:pPr>
            <a:r>
              <a:rPr lang="cs-CZ" sz="2000" dirty="0"/>
              <a:t>lov jako </a:t>
            </a:r>
            <a:r>
              <a:rPr lang="cs-CZ" sz="2000" dirty="0" smtClean="0"/>
              <a:t>potrava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12074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Další korýši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49309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žábronožky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u dna, plavou hřbetem dolů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i="1" dirty="0" smtClean="0"/>
              <a:t>v dočasných tůních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i="1" dirty="0" smtClean="0"/>
              <a:t>odolná </a:t>
            </a:r>
            <a:r>
              <a:rPr lang="cs-CZ" sz="2000" i="1" dirty="0" smtClean="0"/>
              <a:t>vajíčka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www.hlasek.com/branchipus_stagnalis_ak6831.html</a:t>
            </a:r>
            <a:endParaRPr lang="cs-CZ" sz="2000" dirty="0" smtClean="0"/>
          </a:p>
          <a:p>
            <a:pPr lvl="1"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u="sng" dirty="0"/>
              <a:t>listonoh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/>
              <a:t>dravý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/>
              <a:t>v dočasných loužích</a:t>
            </a:r>
          </a:p>
          <a:p>
            <a:pPr lvl="1">
              <a:buFont typeface="Wingdings" pitchFamily="2" charset="2"/>
              <a:buChar char="§"/>
            </a:pPr>
            <a:endParaRPr lang="cs-CZ" sz="2000" dirty="0"/>
          </a:p>
          <a:p>
            <a:pPr>
              <a:buFont typeface="Wingdings" pitchFamily="2" charset="2"/>
              <a:buChar char="§"/>
            </a:pPr>
            <a:r>
              <a:rPr lang="cs-CZ" sz="2000" u="sng" dirty="0"/>
              <a:t>buchanky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/>
              <a:t>součást planktonu</a:t>
            </a:r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 lvl="1">
              <a:buFont typeface="Wingdings" pitchFamily="2" charset="2"/>
              <a:buChar char="§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6084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460851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perloočky</a:t>
            </a:r>
            <a:endParaRPr lang="cs-CZ" sz="2000" dirty="0" smtClean="0"/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stojatá voda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v planktonu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i="1" dirty="0" smtClean="0"/>
              <a:t>trhavý pohyb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i="1" dirty="0" smtClean="0"/>
              <a:t>potrava pro </a:t>
            </a:r>
            <a:r>
              <a:rPr lang="cs-CZ" sz="2000" i="1" dirty="0" smtClean="0"/>
              <a:t>rybičky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www.zuova.cz/sluzby/kontaktni-testy-toxicity4.jpg</a:t>
            </a:r>
            <a:endParaRPr lang="cs-CZ" sz="2000" dirty="0" smtClean="0"/>
          </a:p>
          <a:p>
            <a:pPr lvl="1">
              <a:buFont typeface="Wingdings" pitchFamily="2" charset="2"/>
              <a:buChar char="§"/>
            </a:pPr>
            <a:endParaRPr lang="cs-CZ" sz="2000" dirty="0"/>
          </a:p>
          <a:p>
            <a:pPr>
              <a:buFont typeface="Wingdings" pitchFamily="2" charset="2"/>
              <a:buChar char="§"/>
            </a:pPr>
            <a:r>
              <a:rPr lang="cs-CZ" sz="2000" u="sng" dirty="0" smtClean="0"/>
              <a:t>plankton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vodní společenstvo mikroskopických organismů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 smtClean="0"/>
              <a:t>potrava pro vodní </a:t>
            </a:r>
            <a:r>
              <a:rPr lang="cs-CZ" sz="2000" dirty="0" smtClean="0"/>
              <a:t>živočichy</a:t>
            </a:r>
          </a:p>
          <a:p>
            <a:pPr lvl="1">
              <a:buFont typeface="Wingdings" pitchFamily="2" charset="2"/>
              <a:buChar char="§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43623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1" indent="-342900">
              <a:buFont typeface="Wingdings" pitchFamily="2" charset="2"/>
              <a:buChar char="§"/>
            </a:pPr>
            <a:r>
              <a:rPr lang="cs-CZ" sz="2000" dirty="0" smtClean="0"/>
              <a:t>svlékání kraba: </a:t>
            </a:r>
            <a:r>
              <a:rPr lang="cs-CZ" sz="2000" dirty="0" smtClean="0">
                <a:hlinkClick r:id="rId2"/>
              </a:rPr>
              <a:t>http://www.stream.cz/uservideo/486480-krab-svleka-starou-skorapku-uzasny-casosber</a:t>
            </a:r>
            <a:r>
              <a:rPr lang="cs-CZ" sz="2000" dirty="0" smtClean="0"/>
              <a:t> </a:t>
            </a:r>
          </a:p>
          <a:p>
            <a:pPr>
              <a:buFont typeface="Wingdings" pitchFamily="2" charset="2"/>
              <a:buChar char="§"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Citace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548880"/>
          </a:xfrm>
        </p:spPr>
        <p:txBody>
          <a:bodyPr>
            <a:normAutofit/>
          </a:bodyPr>
          <a:lstStyle/>
          <a:p>
            <a:endParaRPr lang="cs-CZ" sz="19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Ilustrace: archiv autora</a:t>
            </a:r>
          </a:p>
          <a:p>
            <a:pPr>
              <a:buNone/>
            </a:pPr>
            <a:endParaRPr lang="cs-CZ" sz="19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>
                <a:latin typeface="Verdana" pitchFamily="34" charset="0"/>
                <a:ea typeface="Verdana" pitchFamily="34" charset="0"/>
                <a:cs typeface="Verdana" pitchFamily="34" charset="0"/>
              </a:rPr>
              <a:t>vlastní </a:t>
            </a:r>
            <a:r>
              <a:rPr lang="cs-CZ" sz="19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tvorba </a:t>
            </a:r>
            <a:endParaRPr lang="cs-CZ" sz="19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900" dirty="0"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>
              <a:buNone/>
            </a:pPr>
            <a:r>
              <a:rPr lang="cs-CZ" sz="1900" dirty="0"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>
              <a:buNone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572122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</TotalTime>
  <Words>291</Words>
  <Application>Microsoft Office PowerPoint</Application>
  <PresentationFormat>Předvádění na obrazovce (4:3)</PresentationFormat>
  <Paragraphs>142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 </vt:lpstr>
      <vt:lpstr>Anotace </vt:lpstr>
      <vt:lpstr>Třída: Korýši</vt:lpstr>
      <vt:lpstr>Stavba těla</vt:lpstr>
      <vt:lpstr>Rakovci</vt:lpstr>
      <vt:lpstr>Všichni raci jsou u nás zákonem chránění!</vt:lpstr>
      <vt:lpstr>Prezentace aplikace PowerPoint</vt:lpstr>
      <vt:lpstr>Prezentace aplikace PowerPoint</vt:lpstr>
      <vt:lpstr>Prezentace aplikace PowerPoint</vt:lpstr>
      <vt:lpstr>Prezentace aplikace PowerPoint</vt:lpstr>
      <vt:lpstr>Další korýši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Vyvřelé (magmatické) horniny</dc:title>
  <dc:creator>Romy</dc:creator>
  <cp:lastModifiedBy>Romy</cp:lastModifiedBy>
  <cp:revision>33</cp:revision>
  <dcterms:created xsi:type="dcterms:W3CDTF">2012-01-22T14:16:47Z</dcterms:created>
  <dcterms:modified xsi:type="dcterms:W3CDTF">2012-05-27T15:51:45Z</dcterms:modified>
</cp:coreProperties>
</file>