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3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743323" y="3721473"/>
            <a:ext cx="5120640" cy="1581150"/>
          </a:xfrm>
        </p:spPr>
        <p:txBody>
          <a:bodyPr>
            <a:normAutofit/>
          </a:bodyPr>
          <a:lstStyle>
            <a:lvl1pPr marL="0" indent="0" algn="l">
              <a:buNone/>
              <a:defRPr sz="2400" b="0" i="0" cap="none" spc="12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E3CF6BCF-09B6-4175-9170-2B4B74968E25}" type="datetimeFigureOut">
              <a:rPr lang="cs-CZ" smtClean="0"/>
              <a:t>6.1.2013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91475" y="6429375"/>
            <a:ext cx="876300" cy="292100"/>
          </a:xfrm>
        </p:spPr>
        <p:txBody>
          <a:bodyPr/>
          <a:lstStyle/>
          <a:p>
            <a:fld id="{FAF65412-B75F-4058-868A-4EF3E8304A2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3739896" y="1417320"/>
            <a:ext cx="5120640" cy="2304288"/>
          </a:xfrm>
        </p:spPr>
        <p:txBody>
          <a:bodyPr>
            <a:normAutofit/>
          </a:bodyPr>
          <a:lstStyle>
            <a:lvl1pPr>
              <a:defRPr sz="40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8"/>
          <p:cNvSpPr>
            <a:spLocks noChangeAspect="1" noEditPoints="1"/>
          </p:cNvSpPr>
          <p:nvPr/>
        </p:nvSpPr>
        <p:spPr bwMode="auto">
          <a:xfrm>
            <a:off x="5489634" y="0"/>
            <a:ext cx="3393768" cy="6858000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2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CF6BCF-09B6-4175-9170-2B4B74968E25}" type="datetimeFigureOut">
              <a:rPr lang="cs-CZ" smtClean="0"/>
              <a:t>6.1.2013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65412-B75F-4058-868A-4EF3E8304A27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Title Placeholder 1"/>
          <p:cNvSpPr>
            <a:spLocks noGrp="1"/>
          </p:cNvSpPr>
          <p:nvPr>
            <p:ph type="title"/>
          </p:nvPr>
        </p:nvSpPr>
        <p:spPr>
          <a:xfrm>
            <a:off x="276225" y="228600"/>
            <a:ext cx="8591550" cy="1066801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274320" y="1298448"/>
            <a:ext cx="8595360" cy="493776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E3CF6BCF-09B6-4175-9170-2B4B74968E25}" type="datetimeFigureOut">
              <a:rPr lang="cs-CZ" smtClean="0"/>
              <a:t>6.1.2013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65412-B75F-4058-868A-4EF3E8304A27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Subtitle 2"/>
          <p:cNvSpPr>
            <a:spLocks noGrp="1"/>
          </p:cNvSpPr>
          <p:nvPr>
            <p:ph type="subTitle" idx="1"/>
          </p:nvPr>
        </p:nvSpPr>
        <p:spPr>
          <a:xfrm>
            <a:off x="3743324" y="1400174"/>
            <a:ext cx="5120640" cy="1476375"/>
          </a:xfrm>
        </p:spPr>
        <p:txBody>
          <a:bodyPr anchor="b" anchorCtr="0">
            <a:normAutofit/>
          </a:bodyPr>
          <a:lstStyle>
            <a:lvl1pPr marL="0" indent="0" algn="l">
              <a:buNone/>
              <a:defRPr sz="2400" b="0" i="0" cap="none" spc="12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Freeform 7"/>
          <p:cNvSpPr>
            <a:spLocks noChangeAspect="1" noEditPoints="1"/>
          </p:cNvSpPr>
          <p:nvPr/>
        </p:nvSpPr>
        <p:spPr bwMode="auto">
          <a:xfrm>
            <a:off x="34289" y="136641"/>
            <a:ext cx="3326149" cy="6721359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733800" y="2895599"/>
            <a:ext cx="5129543" cy="2667001"/>
          </a:xfrm>
        </p:spPr>
        <p:txBody>
          <a:bodyPr anchor="t">
            <a:normAutofit/>
          </a:bodyPr>
          <a:lstStyle>
            <a:lvl1pPr>
              <a:defRPr kumimoji="0" lang="en-US" sz="40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CF6BCF-09B6-4175-9170-2B4B74968E25}" type="datetimeFigureOut">
              <a:rPr lang="cs-CZ" smtClean="0"/>
              <a:t>6.1.2013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65412-B75F-4058-868A-4EF3E8304A2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3"/>
          </p:nvPr>
        </p:nvSpPr>
        <p:spPr>
          <a:xfrm>
            <a:off x="276225" y="1298448"/>
            <a:ext cx="4251960" cy="493776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Content Placeholder 11"/>
          <p:cNvSpPr>
            <a:spLocks noGrp="1"/>
          </p:cNvSpPr>
          <p:nvPr>
            <p:ph sz="quarter" idx="14"/>
          </p:nvPr>
        </p:nvSpPr>
        <p:spPr>
          <a:xfrm>
            <a:off x="4615815" y="1298448"/>
            <a:ext cx="4251960" cy="493776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CF6BCF-09B6-4175-9170-2B4B74968E25}" type="datetimeFigureOut">
              <a:rPr lang="cs-CZ" smtClean="0"/>
              <a:t>6.1.2013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65412-B75F-4058-868A-4EF3E8304A27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Content Placeholder 11"/>
          <p:cNvSpPr>
            <a:spLocks noGrp="1"/>
          </p:cNvSpPr>
          <p:nvPr>
            <p:ph sz="quarter" idx="13"/>
          </p:nvPr>
        </p:nvSpPr>
        <p:spPr>
          <a:xfrm>
            <a:off x="276225" y="1810512"/>
            <a:ext cx="4251960" cy="442569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11"/>
          <p:cNvSpPr>
            <a:spLocks noGrp="1"/>
          </p:cNvSpPr>
          <p:nvPr>
            <p:ph sz="quarter" idx="14"/>
          </p:nvPr>
        </p:nvSpPr>
        <p:spPr>
          <a:xfrm>
            <a:off x="4615815" y="1810512"/>
            <a:ext cx="4251960" cy="442569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2"/>
          </p:nvPr>
        </p:nvSpPr>
        <p:spPr>
          <a:xfrm>
            <a:off x="276225" y="1298448"/>
            <a:ext cx="4248150" cy="509587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 b="0" i="0" spc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5"/>
          </p:nvPr>
        </p:nvSpPr>
        <p:spPr>
          <a:xfrm>
            <a:off x="4615815" y="1298448"/>
            <a:ext cx="4248150" cy="509587"/>
          </a:xfrm>
        </p:spPr>
        <p:txBody>
          <a:bodyPr anchor="ctr">
            <a:normAutofit/>
          </a:bodyPr>
          <a:lstStyle>
            <a:lvl1pPr marL="0" indent="0">
              <a:buNone/>
              <a:defRPr sz="2000" b="0" i="0" spc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E3CF6BCF-09B6-4175-9170-2B4B74968E25}" type="datetimeFigureOut">
              <a:rPr lang="cs-CZ" smtClean="0"/>
              <a:t>6.1.2013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65412-B75F-4058-868A-4EF3E8304A27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CF6BCF-09B6-4175-9170-2B4B74968E25}" type="datetimeFigureOut">
              <a:rPr lang="cs-CZ" smtClean="0"/>
              <a:t>6.1.2013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65412-B75F-4058-868A-4EF3E8304A2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-1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E3CF6BCF-09B6-4175-9170-2B4B74968E25}" type="datetimeFigureOut">
              <a:rPr lang="cs-CZ" smtClean="0"/>
              <a:t>6.1.2013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65412-B75F-4058-868A-4EF3E8304A2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2834640" cy="1298448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>
              <a:defRPr sz="2400">
                <a:solidFill>
                  <a:schemeClr val="bg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Content Placeholder 11"/>
          <p:cNvSpPr>
            <a:spLocks noGrp="1"/>
          </p:cNvSpPr>
          <p:nvPr>
            <p:ph sz="quarter" idx="14"/>
          </p:nvPr>
        </p:nvSpPr>
        <p:spPr>
          <a:xfrm>
            <a:off x="3775935" y="533400"/>
            <a:ext cx="5063266" cy="57028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276224" y="1539240"/>
            <a:ext cx="2834640" cy="4709160"/>
          </a:xfrm>
        </p:spPr>
        <p:txBody>
          <a:bodyPr>
            <a:normAutofit/>
          </a:bodyPr>
          <a:lstStyle>
            <a:lvl1pPr marL="0" indent="0">
              <a:buNone/>
              <a:defRPr lang="en-US" sz="1600" b="0" i="0" kern="1200" cap="none" spc="30" baseline="0" dirty="0" smtClean="0">
                <a:solidFill>
                  <a:schemeClr val="bg2"/>
                </a:solidFill>
                <a:latin typeface="+mn-lt"/>
                <a:ea typeface="+mn-ea"/>
                <a:cs typeface="Tahoma" pitchFamily="34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0" y="-1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409950" y="0"/>
            <a:ext cx="5734050" cy="6858000"/>
          </a:xfrm>
        </p:spPr>
        <p:txBody>
          <a:bodyPr anchor="ctr" anchorCtr="0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E3CF6BCF-09B6-4175-9170-2B4B74968E25}" type="datetimeFigureOut">
              <a:rPr lang="cs-CZ" smtClean="0"/>
              <a:t>6.1.2013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65412-B75F-4058-868A-4EF3E8304A27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Title Placeholder 1"/>
          <p:cNvSpPr>
            <a:spLocks noGrp="1"/>
          </p:cNvSpPr>
          <p:nvPr>
            <p:ph type="title"/>
          </p:nvPr>
        </p:nvSpPr>
        <p:spPr>
          <a:xfrm>
            <a:off x="276224" y="228600"/>
            <a:ext cx="2834640" cy="1295399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>
              <a:defRPr sz="2400">
                <a:solidFill>
                  <a:schemeClr val="bg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274320" y="1536192"/>
            <a:ext cx="2834640" cy="4712208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chemeClr val="bg2"/>
                </a:solidFill>
              </a:defRPr>
            </a:lvl1pPr>
            <a:lvl2pPr marL="171450" indent="1588">
              <a:buNone/>
              <a:defRPr>
                <a:solidFill>
                  <a:schemeClr val="bg2"/>
                </a:solidFill>
              </a:defRPr>
            </a:lvl2pPr>
            <a:lvl3pPr marL="344488" indent="6350">
              <a:buNone/>
              <a:defRPr>
                <a:solidFill>
                  <a:schemeClr val="bg2"/>
                </a:solidFill>
              </a:defRPr>
            </a:lvl3pPr>
            <a:lvl4pPr marL="515938" indent="3175">
              <a:buNone/>
              <a:defRPr>
                <a:solidFill>
                  <a:schemeClr val="bg2"/>
                </a:solidFill>
              </a:defRPr>
            </a:lvl4pPr>
            <a:lvl5pPr marL="688975" indent="-1588">
              <a:buNone/>
              <a:defRPr>
                <a:solidFill>
                  <a:schemeClr val="bg2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CF6BCF-09B6-4175-9170-2B4B74968E25}" type="datetimeFigureOut">
              <a:rPr lang="cs-CZ" smtClean="0"/>
              <a:t>6.1.2013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65412-B75F-4058-868A-4EF3E8304A2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CF6BCF-09B6-4175-9170-2B4B74968E25}" type="datetimeFigureOut">
              <a:rPr lang="cs-CZ" smtClean="0"/>
              <a:t>6.1.2013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65412-B75F-4058-868A-4EF3E8304A2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6225" y="1295400"/>
            <a:ext cx="8591550" cy="49339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6225" y="6429375"/>
            <a:ext cx="21336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50" b="1">
                <a:solidFill>
                  <a:schemeClr val="tx2"/>
                </a:solidFill>
              </a:defRPr>
            </a:lvl1pPr>
          </a:lstStyle>
          <a:p>
            <a:fld id="{E3CF6BCF-09B6-4175-9170-2B4B74968E25}" type="datetimeFigureOut">
              <a:rPr lang="cs-CZ" smtClean="0"/>
              <a:t>6.1.2013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743324" y="6429375"/>
            <a:ext cx="4086225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50" b="1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91475" y="6429375"/>
            <a:ext cx="8763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600" b="1">
                <a:solidFill>
                  <a:schemeClr val="tx2"/>
                </a:solidFill>
              </a:defRPr>
            </a:lvl1pPr>
          </a:lstStyle>
          <a:p>
            <a:fld id="{FAF65412-B75F-4058-868A-4EF3E8304A2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31" r:id="rId1"/>
    <p:sldLayoutId id="2147483832" r:id="rId2"/>
    <p:sldLayoutId id="2147483833" r:id="rId3"/>
    <p:sldLayoutId id="2147483834" r:id="rId4"/>
    <p:sldLayoutId id="2147483835" r:id="rId5"/>
    <p:sldLayoutId id="2147483836" r:id="rId6"/>
    <p:sldLayoutId id="2147483837" r:id="rId7"/>
    <p:sldLayoutId id="2147483838" r:id="rId8"/>
    <p:sldLayoutId id="2147483839" r:id="rId9"/>
    <p:sldLayoutId id="2147483840" r:id="rId10"/>
    <p:sldLayoutId id="2147483841" r:id="rId11"/>
  </p:sldLayoutIdLst>
  <p:txStyles>
    <p:titleStyle>
      <a:lvl1pPr algn="l" defTabSz="914400" rtl="0" eaLnBrk="1" latinLnBrk="0" hangingPunct="1">
        <a:spcBef>
          <a:spcPts val="400"/>
        </a:spcBef>
        <a:buNone/>
        <a:defRPr sz="3600" b="0" kern="1200" cap="none" spc="0" baseline="0">
          <a:solidFill>
            <a:schemeClr val="tx2"/>
          </a:solidFill>
          <a:latin typeface="+mj-lt"/>
          <a:ea typeface="+mj-ea"/>
          <a:cs typeface="Tunga" pitchFamily="2"/>
        </a:defRPr>
      </a:lvl1pPr>
    </p:titleStyle>
    <p:bodyStyle>
      <a:lvl1pPr marL="171450" indent="-173736" algn="l" defTabSz="914400" rtl="0" eaLnBrk="1" latinLnBrk="0" hangingPunct="1">
        <a:spcBef>
          <a:spcPts val="600"/>
        </a:spcBef>
        <a:spcAft>
          <a:spcPts val="0"/>
        </a:spcAft>
        <a:buClr>
          <a:schemeClr val="accent1"/>
        </a:buClr>
        <a:buFont typeface="Arial" pitchFamily="34" charset="0"/>
        <a:buChar char="•"/>
        <a:defRPr sz="2200" b="0" i="0" kern="1200" cap="none" spc="30" baseline="0">
          <a:solidFill>
            <a:schemeClr val="tx2"/>
          </a:solidFill>
          <a:latin typeface="+mn-lt"/>
          <a:ea typeface="+mn-ea"/>
          <a:cs typeface="Tahoma" pitchFamily="34" charset="0"/>
        </a:defRPr>
      </a:lvl1pPr>
      <a:lvl2pPr marL="34448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Tahoma" pitchFamily="34" charset="0"/>
        </a:defRPr>
      </a:lvl2pPr>
      <a:lvl3pPr marL="51593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Tahoma" pitchFamily="34" charset="0"/>
        </a:defRPr>
      </a:lvl3pPr>
      <a:lvl4pPr marL="688975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Tahoma" pitchFamily="34" charset="0"/>
        </a:defRPr>
      </a:lvl4pPr>
      <a:lvl5pPr marL="860425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Tahoma" pitchFamily="34" charset="0"/>
        </a:defRPr>
      </a:lvl5pPr>
      <a:lvl6pPr marL="105156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23444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41732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160020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Zástupný symbol pro text 2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>
          <a:xfrm>
            <a:off x="3733800" y="2895599"/>
            <a:ext cx="5129543" cy="3962401"/>
          </a:xfrm>
        </p:spPr>
        <p:txBody>
          <a:bodyPr>
            <a:noAutofit/>
          </a:bodyPr>
          <a:lstStyle/>
          <a:p>
            <a:pPr algn="ctr"/>
            <a:r>
              <a:rPr lang="cs-CZ" sz="1600" dirty="0">
                <a:latin typeface="Arial" pitchFamily="34" charset="0"/>
                <a:cs typeface="Arial" pitchFamily="34" charset="0"/>
              </a:rPr>
              <a:t>projekt v rámci vzdělávacího programu</a:t>
            </a:r>
            <a:br>
              <a:rPr lang="cs-CZ" sz="1600" dirty="0">
                <a:latin typeface="Arial" pitchFamily="34" charset="0"/>
                <a:cs typeface="Arial" pitchFamily="34" charset="0"/>
              </a:rPr>
            </a:br>
            <a:r>
              <a:rPr lang="cs-CZ" sz="1600" dirty="0">
                <a:latin typeface="Arial" pitchFamily="34" charset="0"/>
                <a:cs typeface="Arial" pitchFamily="34" charset="0"/>
              </a:rPr>
              <a:t>VZDĚLÁNÍ PRO KONKURENCESCHOPNOST</a:t>
            </a:r>
            <a:br>
              <a:rPr lang="cs-CZ" sz="1600" dirty="0">
                <a:latin typeface="Arial" pitchFamily="34" charset="0"/>
                <a:cs typeface="Arial" pitchFamily="34" charset="0"/>
              </a:rPr>
            </a:br>
            <a:r>
              <a:rPr lang="cs-CZ" sz="1600" dirty="0"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>
                <a:latin typeface="Arial" pitchFamily="34" charset="0"/>
                <a:cs typeface="Arial" pitchFamily="34" charset="0"/>
              </a:rPr>
            </a:br>
            <a:r>
              <a:rPr lang="cs-CZ" sz="1600" dirty="0">
                <a:latin typeface="Arial" pitchFamily="34" charset="0"/>
                <a:cs typeface="Arial" pitchFamily="34" charset="0"/>
              </a:rPr>
              <a:t>ŠABLONA ČÍSLO: III/2</a:t>
            </a:r>
            <a:br>
              <a:rPr lang="cs-CZ" sz="1600" dirty="0">
                <a:latin typeface="Arial" pitchFamily="34" charset="0"/>
                <a:cs typeface="Arial" pitchFamily="34" charset="0"/>
              </a:rPr>
            </a:br>
            <a:r>
              <a:rPr lang="cs-CZ" sz="1600" dirty="0">
                <a:latin typeface="Arial" pitchFamily="34" charset="0"/>
                <a:cs typeface="Arial" pitchFamily="34" charset="0"/>
              </a:rPr>
              <a:t>NÁZEV:  INOVACE A ZKVALITNĚNÍ VÝUKY PROSTŘEDNICTVÍM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ICT</a:t>
            </a:r>
            <a:br>
              <a:rPr lang="cs-CZ" sz="1600" dirty="0" smtClean="0">
                <a:latin typeface="Arial" pitchFamily="34" charset="0"/>
                <a:cs typeface="Arial" pitchFamily="34" charset="0"/>
              </a:rPr>
            </a:br>
            <a:r>
              <a:rPr lang="cs-CZ" sz="1600" dirty="0"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latin typeface="Arial" pitchFamily="34" charset="0"/>
                <a:cs typeface="Arial" pitchFamily="34" charset="0"/>
              </a:rPr>
              <a:t>PŘEDMĚT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: MATEMATIKA</a:t>
            </a:r>
            <a:br>
              <a:rPr lang="cs-CZ" sz="1600" dirty="0">
                <a:latin typeface="Arial" pitchFamily="34" charset="0"/>
                <a:cs typeface="Arial" pitchFamily="34" charset="0"/>
              </a:rPr>
            </a:br>
            <a:r>
              <a:rPr lang="cs-CZ" sz="1600" dirty="0">
                <a:latin typeface="Arial" pitchFamily="34" charset="0"/>
                <a:cs typeface="Arial" pitchFamily="34" charset="0"/>
              </a:rPr>
              <a:t>ROČNÍK:  V.</a:t>
            </a:r>
            <a:br>
              <a:rPr lang="cs-CZ" sz="1600" dirty="0">
                <a:latin typeface="Arial" pitchFamily="34" charset="0"/>
                <a:cs typeface="Arial" pitchFamily="34" charset="0"/>
              </a:rPr>
            </a:br>
            <a:r>
              <a:rPr lang="cs-CZ" sz="1600" dirty="0">
                <a:latin typeface="Arial" pitchFamily="34" charset="0"/>
                <a:cs typeface="Arial" pitchFamily="34" charset="0"/>
              </a:rPr>
              <a:t>TÉMA: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průměrná rychlost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>
                <a:latin typeface="Arial" pitchFamily="34" charset="0"/>
                <a:cs typeface="Arial" pitchFamily="34" charset="0"/>
              </a:rPr>
            </a:br>
            <a:r>
              <a:rPr lang="cs-CZ" sz="1600" dirty="0">
                <a:latin typeface="Arial" pitchFamily="34" charset="0"/>
                <a:cs typeface="Arial" pitchFamily="34" charset="0"/>
              </a:rPr>
              <a:t>AUTOR: MGR. EVA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JANOUŠKOVÁ</a:t>
            </a:r>
            <a:br>
              <a:rPr lang="cs-CZ" sz="1600" dirty="0" smtClean="0"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latin typeface="Arial" pitchFamily="34" charset="0"/>
                <a:cs typeface="Arial" pitchFamily="34" charset="0"/>
              </a:rPr>
              <a:t>DATUM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VYTVOŘENÍ: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6.1.2013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>
                <a:latin typeface="Arial" pitchFamily="34" charset="0"/>
                <a:cs typeface="Arial" pitchFamily="34" charset="0"/>
              </a:rPr>
            </a:br>
            <a:r>
              <a:rPr lang="cs-CZ" sz="1600" dirty="0"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>
                <a:latin typeface="Arial" pitchFamily="34" charset="0"/>
                <a:cs typeface="Arial" pitchFamily="34" charset="0"/>
              </a:rPr>
            </a:br>
            <a:r>
              <a:rPr lang="cs-CZ" sz="1600" dirty="0"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>
                <a:latin typeface="Arial" pitchFamily="34" charset="0"/>
                <a:cs typeface="Arial" pitchFamily="34" charset="0"/>
              </a:rPr>
            </a:br>
            <a:r>
              <a:rPr lang="cs-CZ" sz="1600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   </a:t>
            </a:r>
            <a:r>
              <a:rPr lang="cs-CZ" sz="16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 VY_32_INOVACE_28 </a:t>
            </a:r>
            <a:r>
              <a:rPr lang="cs-CZ" sz="1600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_EJ</a:t>
            </a:r>
            <a:br>
              <a:rPr lang="cs-CZ" sz="1600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</a:br>
            <a:endParaRPr lang="cs-CZ" sz="1600" dirty="0"/>
          </a:p>
        </p:txBody>
      </p:sp>
      <p:pic>
        <p:nvPicPr>
          <p:cNvPr id="2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1412777"/>
            <a:ext cx="5184576" cy="14401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60744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342900" indent="-342900" algn="just">
              <a:buFont typeface="Wingdings" pitchFamily="2" charset="2"/>
              <a:buChar char="v"/>
            </a:pPr>
            <a:endParaRPr lang="cs-CZ" dirty="0" smtClean="0"/>
          </a:p>
          <a:p>
            <a:pPr marL="342900" indent="-342900" algn="just">
              <a:buFont typeface="Wingdings" pitchFamily="2" charset="2"/>
              <a:buChar char="v"/>
            </a:pPr>
            <a:r>
              <a:rPr lang="cs-CZ" dirty="0" smtClean="0"/>
              <a:t>prezentace </a:t>
            </a:r>
            <a:r>
              <a:rPr lang="cs-CZ" dirty="0"/>
              <a:t>je vytvořena jako doplňující materiál k učivu </a:t>
            </a:r>
            <a:r>
              <a:rPr lang="cs-CZ" dirty="0" smtClean="0"/>
              <a:t>průměrná rychlost </a:t>
            </a:r>
            <a:r>
              <a:rPr lang="cs-CZ" dirty="0"/>
              <a:t>pro 5. ročník</a:t>
            </a:r>
          </a:p>
          <a:p>
            <a:pPr marL="342900" indent="-342900" algn="just">
              <a:buFont typeface="Wingdings" pitchFamily="2" charset="2"/>
              <a:buChar char="v"/>
            </a:pPr>
            <a:endParaRPr lang="cs-CZ" dirty="0" smtClean="0"/>
          </a:p>
          <a:p>
            <a:pPr marL="342900" indent="-342900" algn="just">
              <a:buFont typeface="Wingdings" pitchFamily="2" charset="2"/>
              <a:buChar char="v"/>
            </a:pPr>
            <a:r>
              <a:rPr lang="cs-CZ" dirty="0" smtClean="0"/>
              <a:t>žáci si prostřednictvím prezentace připomenou základní kroky a postupy</a:t>
            </a:r>
            <a:endParaRPr lang="cs-CZ" dirty="0"/>
          </a:p>
          <a:p>
            <a:pPr marL="342900" indent="-342900" algn="just">
              <a:buFont typeface="Wingdings" pitchFamily="2" charset="2"/>
              <a:buChar char="v"/>
            </a:pPr>
            <a:endParaRPr lang="cs-CZ" dirty="0" smtClean="0"/>
          </a:p>
          <a:p>
            <a:pPr marL="342900" indent="-342900" algn="just">
              <a:buFont typeface="Wingdings" pitchFamily="2" charset="2"/>
              <a:buChar char="v"/>
            </a:pPr>
            <a:r>
              <a:rPr lang="cs-CZ" dirty="0"/>
              <a:t>p</a:t>
            </a:r>
            <a:r>
              <a:rPr lang="cs-CZ" dirty="0" smtClean="0"/>
              <a:t>rocvičují ve slovních úlohách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457274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342900" indent="-342900">
              <a:buFont typeface="Wingdings" pitchFamily="2" charset="2"/>
              <a:buChar char="v"/>
            </a:pPr>
            <a:r>
              <a:rPr lang="cs-CZ" dirty="0"/>
              <a:t> </a:t>
            </a:r>
            <a:r>
              <a:rPr lang="cs-CZ" dirty="0" smtClean="0"/>
              <a:t>průměrná rychlost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KLÍČOVÁ SLOVA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26263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>
                <a:latin typeface="Arial" pitchFamily="34" charset="0"/>
                <a:cs typeface="Arial" pitchFamily="34" charset="0"/>
              </a:rPr>
              <a:t>PRŮMĚRNÁ RYCHLOST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592994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>
                <a:latin typeface="Arial" pitchFamily="34" charset="0"/>
                <a:cs typeface="Arial" pitchFamily="34" charset="0"/>
              </a:rPr>
              <a:t>DEFINICE</a:t>
            </a:r>
            <a:endParaRPr lang="cs-CZ" sz="4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0" indent="0" algn="just">
              <a:buNone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0" indent="0" algn="just">
              <a:buNone/>
            </a:pPr>
            <a:endParaRPr lang="cs-CZ" sz="2800" dirty="0">
              <a:latin typeface="Arial" pitchFamily="34" charset="0"/>
              <a:cs typeface="Arial" pitchFamily="34" charset="0"/>
            </a:endParaRPr>
          </a:p>
          <a:p>
            <a:pPr marL="0" indent="0" algn="just">
              <a:buNone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0" indent="0" algn="just">
              <a:buNone/>
            </a:pPr>
            <a:r>
              <a:rPr lang="cs-CZ" sz="28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,,Průměrnou rychlost vypočítáme tak, že celkovou dráhu či vzdálenost vydělíme celkovým časem.“</a:t>
            </a:r>
            <a:endParaRPr lang="cs-CZ" sz="28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690638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Řidič ujel za 4 hodiny 240 km. Jakou jel průměrnou rychlostí?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240 : 4 = 60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Řidič jel průměrnou rychlostí 60 km za hodinu.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marL="0" indent="0" algn="just">
              <a:buNone/>
            </a:pPr>
            <a:r>
              <a:rPr lang="cs-CZ" dirty="0" smtClean="0"/>
              <a:t>Zdeněk uběhl 80 metrů za 20 sekund. Jakou průměrnou rychlostí běžel?</a:t>
            </a:r>
          </a:p>
          <a:p>
            <a:pPr marL="0" indent="0" algn="just">
              <a:buNone/>
            </a:pPr>
            <a:endParaRPr lang="cs-CZ" dirty="0"/>
          </a:p>
          <a:p>
            <a:pPr marL="0" indent="0" algn="just">
              <a:buNone/>
            </a:pPr>
            <a:r>
              <a:rPr lang="cs-CZ" dirty="0" smtClean="0"/>
              <a:t>80 : 20 = 4</a:t>
            </a:r>
          </a:p>
          <a:p>
            <a:pPr marL="0" indent="0" algn="just">
              <a:buNone/>
            </a:pPr>
            <a:endParaRPr lang="cs-CZ" dirty="0"/>
          </a:p>
          <a:p>
            <a:pPr marL="0" indent="0" algn="just">
              <a:buNone/>
            </a:pPr>
            <a:r>
              <a:rPr lang="cs-CZ" dirty="0" smtClean="0"/>
              <a:t>Zdeněk běžel průměrnou rychlostí 4 metry za sekundu.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735810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 k procvičení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Rodina Novákova ušla za 8 hodin vzdálenost 32 km. Jaká byla jejich průměrná rychlost?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Cyklista ujel za 4 hodiny 84 km. Jakou jel průměrnou rychlostí?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71668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/>
              <a:t>Rodina Novákova ušla za </a:t>
            </a:r>
            <a:r>
              <a:rPr lang="cs-CZ" dirty="0" smtClean="0"/>
              <a:t>8 </a:t>
            </a:r>
            <a:r>
              <a:rPr lang="cs-CZ" dirty="0"/>
              <a:t>hodin vzdálenost 32 km. Jaká byla jejich průměrná rychlost?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32 : 8 = 4 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Jejich průměrná rychlost byla 4 km za hodinu.</a:t>
            </a:r>
            <a:endParaRPr lang="cs-CZ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Cyklista ujel za 4 hodiny </a:t>
            </a:r>
            <a:r>
              <a:rPr lang="cs-CZ" dirty="0" smtClean="0"/>
              <a:t>84 </a:t>
            </a:r>
            <a:r>
              <a:rPr lang="cs-CZ" dirty="0"/>
              <a:t>km. Jakou jel průměrnou rychlostí?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84 : 4 =21     21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04                </a:t>
            </a:r>
            <a:r>
              <a:rPr lang="cs-CZ" u="sng" dirty="0" smtClean="0">
                <a:solidFill>
                  <a:srgbClr val="FF0000"/>
                </a:solidFill>
              </a:rPr>
              <a:t>. </a:t>
            </a:r>
            <a:r>
              <a:rPr lang="cs-CZ" u="sng" dirty="0">
                <a:solidFill>
                  <a:srgbClr val="FF0000"/>
                </a:solidFill>
              </a:rPr>
              <a:t>4</a:t>
            </a:r>
            <a:endParaRPr lang="cs-CZ" u="sng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0                84</a:t>
            </a:r>
          </a:p>
          <a:p>
            <a:pPr marL="0" indent="0"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Cyklista jel průměrnou rychlostí 21 km za hodinu.</a:t>
            </a:r>
            <a:endParaRPr lang="cs-CZ" dirty="0">
              <a:solidFill>
                <a:srgbClr val="FF0000"/>
              </a:solidFill>
            </a:endParaRPr>
          </a:p>
        </p:txBody>
      </p:sp>
      <p:cxnSp>
        <p:nvCxnSpPr>
          <p:cNvPr id="5" name="Pravoúhlá spojnice 4"/>
          <p:cNvCxnSpPr/>
          <p:nvPr/>
        </p:nvCxnSpPr>
        <p:spPr>
          <a:xfrm rot="5400000">
            <a:off x="323528" y="4465476"/>
            <a:ext cx="216024" cy="216024"/>
          </a:xfrm>
          <a:prstGeom prst="bentConnector3">
            <a:avLst/>
          </a:prstGeom>
          <a:ln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25796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 </a:t>
            </a:r>
            <a:r>
              <a:rPr lang="cs-CZ" smtClean="0"/>
              <a:t>vlastní tvorba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57591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ho">
  <a:themeElements>
    <a:clrScheme name="SOHO">
      <a:dk1>
        <a:srgbClr val="2E2224"/>
      </a:dk1>
      <a:lt1>
        <a:sysClr val="window" lastClr="FFFFFF"/>
      </a:lt1>
      <a:dk2>
        <a:srgbClr val="48231E"/>
      </a:dk2>
      <a:lt2>
        <a:srgbClr val="CBD8DD"/>
      </a:lt2>
      <a:accent1>
        <a:srgbClr val="61625E"/>
      </a:accent1>
      <a:accent2>
        <a:srgbClr val="964D2C"/>
      </a:accent2>
      <a:accent3>
        <a:srgbClr val="66553E"/>
      </a:accent3>
      <a:accent4>
        <a:srgbClr val="848058"/>
      </a:accent4>
      <a:accent5>
        <a:srgbClr val="AFA14B"/>
      </a:accent5>
      <a:accent6>
        <a:srgbClr val="AD7D4D"/>
      </a:accent6>
      <a:hlink>
        <a:srgbClr val="FFDE66"/>
      </a:hlink>
      <a:folHlink>
        <a:srgbClr val="C0AEBC"/>
      </a:folHlink>
    </a:clrScheme>
    <a:fontScheme name="SOHO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OHO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7000"/>
                <a:satMod val="150000"/>
              </a:schemeClr>
            </a:gs>
            <a:gs pos="30000">
              <a:schemeClr val="phClr">
                <a:shade val="94000"/>
                <a:satMod val="130000"/>
              </a:schemeClr>
            </a:gs>
            <a:gs pos="45000">
              <a:schemeClr val="phClr">
                <a:shade val="100000"/>
                <a:satMod val="120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4000"/>
                <a:satMod val="130000"/>
              </a:schemeClr>
            </a:gs>
            <a:gs pos="100000">
              <a:schemeClr val="phClr">
                <a:shade val="67000"/>
                <a:satMod val="150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2700000" algn="br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2700000" algn="br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2700000" algn="br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700000"/>
            </a:lightRig>
          </a:scene3d>
          <a:sp3d contourW="19050">
            <a:bevelT w="31750" h="38100"/>
            <a:contourClr>
              <a:schemeClr val="phClr">
                <a:shade val="15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4000"/>
                <a:satMod val="210000"/>
              </a:schemeClr>
            </a:gs>
            <a:gs pos="40000">
              <a:schemeClr val="phClr">
                <a:tint val="72000"/>
                <a:shade val="99000"/>
                <a:satMod val="200000"/>
              </a:schemeClr>
            </a:gs>
            <a:gs pos="100000">
              <a:schemeClr val="phClr">
                <a:tint val="100000"/>
                <a:shade val="30000"/>
                <a:alpha val="100000"/>
                <a:satMod val="175000"/>
                <a:lumMod val="100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86000"/>
                <a:alpha val="90000"/>
              </a:schemeClr>
              <a:schemeClr val="phClr">
                <a:shade val="49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TC101790493[[fn=Malé pracoviště, domácnost (SoHo)]]</Template>
  <TotalTime>113</TotalTime>
  <Words>214</Words>
  <Application>Microsoft Office PowerPoint</Application>
  <PresentationFormat>Předvádění na obrazovce (4:3)</PresentationFormat>
  <Paragraphs>49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Soho</vt:lpstr>
      <vt:lpstr>projekt v rámci vzdělávacího programu VZDĚLÁNÍ PRO KONKURENCESCHOPNOST  ŠABLONA ČÍSLO: III/2 NÁZEV:  INOVACE A ZKVALITNĚNÍ VÝUKY PROSTŘEDNICTVÍM ICT  PŘEDMĚT: MATEMATIKA ROČNÍK:  V. TÉMA: průměrná rychlost AUTOR: MGR. EVA JANOUŠKOVÁ DATUM VYTVOŘENÍ: 6.1.2013         VY_32_INOVACE_28 _EJ </vt:lpstr>
      <vt:lpstr>ANOTACE</vt:lpstr>
      <vt:lpstr>KLÍČOVÁ SLOVA</vt:lpstr>
      <vt:lpstr>PRŮMĚRNÁ RYCHLOST</vt:lpstr>
      <vt:lpstr>DEFINICE</vt:lpstr>
      <vt:lpstr>Příklady</vt:lpstr>
      <vt:lpstr>Příklady k procvičení</vt:lpstr>
      <vt:lpstr>Řešení</vt:lpstr>
      <vt:lpstr>ZDROJ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projekt v rámci vzdělávacího programu VZDĚLÁNÍ PRO KONKURENCESCHOPNOST  ŠABLONA ČÍSLO: III/2 NÁZEV:  INOVACE A ZKVALITNĚNÍ VÝUKY PROSTŘEDNICTVÍM ICT  PŘEDMĚT: MATEMATIKA ROČNÍK:  V. TÉMA: průměrná rychlost AUTOR: MGR. EVA JANOUŠKOVÁ DATUM VYTVOŘENÍ: 6.1.2013         VY_32_INOVACE_28 _EJ</dc:title>
  <dc:creator>pc</dc:creator>
  <cp:lastModifiedBy>pc</cp:lastModifiedBy>
  <cp:revision>5</cp:revision>
  <dcterms:created xsi:type="dcterms:W3CDTF">2013-01-06T16:25:55Z</dcterms:created>
  <dcterms:modified xsi:type="dcterms:W3CDTF">2013-01-06T18:18:57Z</dcterms:modified>
</cp:coreProperties>
</file>