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2" r:id="rId4"/>
    <p:sldId id="274" r:id="rId5"/>
    <p:sldId id="273" r:id="rId6"/>
    <p:sldId id="276" r:id="rId7"/>
    <p:sldId id="275" r:id="rId8"/>
    <p:sldId id="281" r:id="rId9"/>
    <p:sldId id="279" r:id="rId10"/>
    <p:sldId id="280" r:id="rId11"/>
    <p:sldId id="284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A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368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4000"/>
            <a:duotone>
              <a:prstClr val="black"/>
              <a:schemeClr val="accent5">
                <a:tint val="45000"/>
                <a:satMod val="400000"/>
              </a:schemeClr>
            </a:duotone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zabaci.cz/fauna-a-flora/98-zralok-kladivoun.html" TargetMode="External"/><Relationship Id="rId2" Type="http://schemas.openxmlformats.org/officeDocument/2006/relationships/hyperlink" Target="http://zralociii.ic.cz/zralokobrovsky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svetparyb.ic.cz/piloun%20obecny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lucy-f1.blog.cz/0908/zralok-tygri" TargetMode="External"/><Relationship Id="rId2" Type="http://schemas.openxmlformats.org/officeDocument/2006/relationships/hyperlink" Target="http://www.paladix.cz/clanky/proc-neni-digitalni-filtr-stejny-jako-opticky.html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22.homepage.villanova.edu/stephen.garvin/manta_ray.htm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prirodopis.zsvelhartice.cz/slozka/paryby/chimery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VII.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PARYBY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9. 9. 2012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VY_32_INOVACE_41_RH </a:t>
            </a:r>
            <a:endParaRPr lang="cs-CZ" sz="2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Anotace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21750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Prezentace je vytvořena jako doplněk k učivu 7. ročníku Paryby.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V rámci prezentace se žáci:</a:t>
            </a:r>
          </a:p>
          <a:p>
            <a:pPr lvl="1"/>
            <a:r>
              <a:rPr lang="cs-CZ" sz="1200" dirty="0" smtClean="0">
                <a:solidFill>
                  <a:schemeClr val="bg1"/>
                </a:solidFill>
              </a:rPr>
              <a:t>seznámí s charakteristikou paryb, jejich výskytem a klasifikací</a:t>
            </a:r>
          </a:p>
          <a:p>
            <a:pPr lvl="1"/>
            <a:r>
              <a:rPr lang="cs-CZ" sz="1200" dirty="0" smtClean="0">
                <a:solidFill>
                  <a:schemeClr val="bg1"/>
                </a:solidFill>
              </a:rPr>
              <a:t>naučí se poznávat zástupce paryb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Prezentace obsahuje</a:t>
            </a:r>
          </a:p>
          <a:p>
            <a:pPr lvl="1"/>
            <a:r>
              <a:rPr lang="cs-CZ" sz="1200" dirty="0" smtClean="0">
                <a:solidFill>
                  <a:schemeClr val="bg1"/>
                </a:solidFill>
              </a:rPr>
              <a:t>hypertextové odkazy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Speciální vzdělávací potřeby</a:t>
            </a:r>
          </a:p>
          <a:p>
            <a:pPr lvl="1"/>
            <a:r>
              <a:rPr lang="cs-CZ" sz="1200" dirty="0" smtClean="0">
                <a:solidFill>
                  <a:schemeClr val="bg1"/>
                </a:solidFill>
              </a:rPr>
              <a:t>žádné</a:t>
            </a:r>
          </a:p>
          <a:p>
            <a:pPr>
              <a:buNone/>
            </a:pPr>
            <a:r>
              <a:rPr lang="cs-CZ" sz="1200" dirty="0" smtClean="0">
                <a:solidFill>
                  <a:schemeClr val="bg1"/>
                </a:solidFill>
              </a:rPr>
              <a:t> 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Délka aktivity  </a:t>
            </a:r>
          </a:p>
          <a:p>
            <a:pPr lvl="1"/>
            <a:r>
              <a:rPr lang="cs-CZ" sz="1200" dirty="0" smtClean="0">
                <a:solidFill>
                  <a:schemeClr val="bg1"/>
                </a:solidFill>
              </a:rPr>
              <a:t>20 minut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Zkušenosti z pilotáže</a:t>
            </a:r>
          </a:p>
          <a:p>
            <a:pPr lvl="1"/>
            <a:r>
              <a:rPr lang="cs-CZ" sz="1200" dirty="0">
                <a:solidFill>
                  <a:schemeClr val="bg1"/>
                </a:solidFill>
              </a:rPr>
              <a:t>žák umí </a:t>
            </a:r>
            <a:r>
              <a:rPr lang="cs-CZ" sz="1200" dirty="0" smtClean="0">
                <a:solidFill>
                  <a:schemeClr val="bg1"/>
                </a:solidFill>
              </a:rPr>
              <a:t>charakterizovat třídu paryb</a:t>
            </a:r>
            <a:endParaRPr lang="cs-CZ" sz="1200" dirty="0">
              <a:solidFill>
                <a:schemeClr val="bg1"/>
              </a:solidFill>
            </a:endParaRPr>
          </a:p>
          <a:p>
            <a:pPr lvl="1"/>
            <a:r>
              <a:rPr lang="cs-CZ" sz="1200" dirty="0" smtClean="0">
                <a:solidFill>
                  <a:schemeClr val="bg1"/>
                </a:solidFill>
              </a:rPr>
              <a:t>žák rozlišuje žraloky a rejnoky</a:t>
            </a:r>
          </a:p>
          <a:p>
            <a:pPr lvl="1"/>
            <a:r>
              <a:rPr lang="cs-CZ" sz="1200" dirty="0">
                <a:solidFill>
                  <a:schemeClr val="bg1"/>
                </a:solidFill>
              </a:rPr>
              <a:t>ž</a:t>
            </a:r>
            <a:r>
              <a:rPr lang="cs-CZ" sz="1200" dirty="0" smtClean="0">
                <a:solidFill>
                  <a:schemeClr val="bg1"/>
                </a:solidFill>
              </a:rPr>
              <a:t>áky zaujali především žraloci</a:t>
            </a:r>
          </a:p>
          <a:p>
            <a:endParaRPr lang="cs-CZ" sz="16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00108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Třída: Paryby</a:t>
            </a:r>
            <a:endParaRPr lang="cs-CZ" sz="36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786058"/>
            <a:ext cx="6400800" cy="22860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charakteristika třídy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řád: Žraloci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řád: Rejnoci</a:t>
            </a:r>
          </a:p>
          <a:p>
            <a:pPr>
              <a:buFont typeface="Wingdings" pitchFamily="2" charset="2"/>
              <a:buChar char="q"/>
            </a:pPr>
            <a:r>
              <a:rPr lang="cs-CZ" sz="18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8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Podtřída: Chiméry</a:t>
            </a:r>
          </a:p>
        </p:txBody>
      </p:sp>
    </p:spTree>
    <p:extLst>
      <p:ext uri="{BB962C8B-B14F-4D97-AF65-F5344CB8AC3E}">
        <p14:creationId xmlns:p14="http://schemas.microsoft.com/office/powerpoint/2010/main" val="12762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Charakteristika paryb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996952"/>
            <a:ext cx="7200800" cy="26642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mořští obratlovci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chrupavčitá kostra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dýchají žábrami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párové ploutve mohou srůstat v ploutevní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lem (rejnoci)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3858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Řád: Žraloci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dravci teplých moří </a:t>
            </a:r>
            <a:r>
              <a:rPr lang="cs-CZ" sz="2000" i="1" dirty="0" smtClean="0"/>
              <a:t>(zcela výjimečně sladkovodní)</a:t>
            </a:r>
            <a:endParaRPr lang="cs-CZ" sz="2400" i="1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b="1" dirty="0" smtClean="0"/>
              <a:t>velikost</a:t>
            </a:r>
            <a:r>
              <a:rPr lang="cs-CZ" sz="2400" dirty="0" smtClean="0"/>
              <a:t> 0,5 až 18 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svislá nesouměrná </a:t>
            </a:r>
            <a:r>
              <a:rPr lang="cs-CZ" sz="2400" b="1" dirty="0" smtClean="0"/>
              <a:t>ocasní ploutev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b="1" dirty="0" smtClean="0"/>
              <a:t>kůže</a:t>
            </a:r>
            <a:r>
              <a:rPr lang="cs-CZ" sz="2400" dirty="0" smtClean="0"/>
              <a:t> krytá drobnými ostrými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šupinami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b="1" dirty="0" smtClean="0"/>
              <a:t>čelisti</a:t>
            </a:r>
            <a:r>
              <a:rPr lang="cs-CZ" sz="2400" dirty="0" smtClean="0"/>
              <a:t> – několik řad zubů, dorůstají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b="1" dirty="0" smtClean="0"/>
              <a:t>ústní otvor </a:t>
            </a:r>
            <a:r>
              <a:rPr lang="cs-CZ" sz="2400" dirty="0" smtClean="0"/>
              <a:t>vespod hlavy, široký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bez plynového měchýře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b="1" dirty="0" smtClean="0"/>
              <a:t>oplození</a:t>
            </a:r>
            <a:r>
              <a:rPr lang="cs-CZ" sz="2400" dirty="0" smtClean="0"/>
              <a:t> vnitřní – živorodí nebo vejcorodí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b="1" dirty="0" smtClean="0"/>
              <a:t>žábry</a:t>
            </a:r>
            <a:r>
              <a:rPr lang="cs-CZ" sz="2400" dirty="0" smtClean="0"/>
              <a:t> nejsou kryty skřelemi</a:t>
            </a:r>
            <a:endParaRPr lang="cs-CZ" sz="2400" dirty="0"/>
          </a:p>
        </p:txBody>
      </p:sp>
      <p:pic>
        <p:nvPicPr>
          <p:cNvPr id="1026" name="Picture 2" descr="D:\Škola\DUM\Obr. 030402.rybi ploutve_zmensen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6872"/>
            <a:ext cx="2016224" cy="22906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042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72728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/>
              <a:t>žralok obrovský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až 18 m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živí se planktonem</a:t>
            </a:r>
          </a:p>
          <a:p>
            <a:pPr marL="800100" lvl="1" indent="-34290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http://zralociii.ic.cz/zralokobrovsky.html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7742" y="3068960"/>
            <a:ext cx="751684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/>
              <a:t> žralok </a:t>
            </a:r>
            <a:r>
              <a:rPr lang="cs-CZ" b="1" dirty="0" smtClean="0"/>
              <a:t>kladivoun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b="1" dirty="0"/>
              <a:t>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3"/>
              </a:rPr>
              <a:t>http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3"/>
              </a:rPr>
              <a:t>://zabaci.cz/fauna-a-flora/98-zralok-kladivoun.html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4509120"/>
            <a:ext cx="7488832" cy="149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/>
              <a:t>piloun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pohyb jako žralok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žábry na břiše </a:t>
            </a:r>
            <a:r>
              <a:rPr lang="cs-CZ" dirty="0" smtClean="0"/>
              <a:t>jako rejnok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4"/>
              </a:rPr>
              <a:t>http://svetparyb.ic.cz/piloun%20obecny.html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13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2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/>
              <a:t>ostroun obecný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podle trnů na začátku hřbetní ploutve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916832"/>
            <a:ext cx="70567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 máčka skvrnitá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malý žralok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loven pro maso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http://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www.paladix.cz/clanky/proc-neni-digitalni-filtr-stejny-jako-opticky.html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49589" y="3861048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/>
              <a:t> žralok bílý</a:t>
            </a:r>
          </a:p>
        </p:txBody>
      </p:sp>
      <p:sp>
        <p:nvSpPr>
          <p:cNvPr id="6" name="Obdélník 5"/>
          <p:cNvSpPr/>
          <p:nvPr/>
        </p:nvSpPr>
        <p:spPr>
          <a:xfrm>
            <a:off x="881850" y="4653136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>
                <a:solidFill>
                  <a:schemeClr val="bg1"/>
                </a:solidFill>
              </a:rPr>
              <a:t> žralok </a:t>
            </a:r>
            <a:r>
              <a:rPr lang="cs-CZ" b="1" dirty="0" smtClean="0">
                <a:solidFill>
                  <a:schemeClr val="bg1"/>
                </a:solidFill>
              </a:rPr>
              <a:t>tygří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3"/>
              </a:rPr>
              <a:t>http://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3"/>
              </a:rPr>
              <a:t>lucy-f1.blog.cz/0908/zralok-tygri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8924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Megalodon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252028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údajně vyhynulý obrovský žralok (19 – 25 m)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žil před 16 – 1,6 miliony let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zuby 10 až 15 cm, šířka čelistí až 180 cm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sevření čelistí – 20 tun na 3 cm</a:t>
            </a:r>
            <a:r>
              <a:rPr lang="cs-CZ" sz="2000" baseline="30000" dirty="0" smtClean="0"/>
              <a:t>2</a:t>
            </a:r>
            <a:r>
              <a:rPr lang="cs-CZ" sz="20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žil ve velkých hloubkách, kde je méně kyslíku, proto spotřeboval i méně potravy, pokud byl u hladiny, byl neustále hladový a agresivní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8800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Řád: Rejnoci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29809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 tělo shora zploštělé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párové ploutve srostlé v postranní lem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ocas -&gt; bičovitý výběžek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hřbetní a ocasní ploutve zakrnělé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draví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 </a:t>
            </a:r>
            <a:r>
              <a:rPr lang="cs-CZ" sz="2400" dirty="0" smtClean="0"/>
              <a:t>žijí u dna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24450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0818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/>
              <a:t>manta atlantská </a:t>
            </a:r>
            <a:r>
              <a:rPr lang="cs-CZ" dirty="0" smtClean="0"/>
              <a:t>(rejnok obrovský)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šířka až 7 m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plankton a drobné ryby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://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www22.homepage.villanova.edu/stephen.garvin/manta_ray.htm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8911" y="2852936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/>
              <a:t>trnucha obecná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u kořene ocasu </a:t>
            </a:r>
            <a:r>
              <a:rPr lang="cs-CZ" dirty="0" smtClean="0"/>
              <a:t>má trn </a:t>
            </a:r>
            <a:r>
              <a:rPr lang="cs-CZ" dirty="0"/>
              <a:t>s jedovou žlázou</a:t>
            </a:r>
          </a:p>
        </p:txBody>
      </p:sp>
      <p:sp>
        <p:nvSpPr>
          <p:cNvPr id="5" name="Obdélník 4"/>
          <p:cNvSpPr/>
          <p:nvPr/>
        </p:nvSpPr>
        <p:spPr>
          <a:xfrm>
            <a:off x="563901" y="4077072"/>
            <a:ext cx="24481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/>
              <a:t> rejnok ostnatý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8911" y="4941168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/>
              <a:t> parejnok elektrický</a:t>
            </a:r>
          </a:p>
          <a:p>
            <a:pPr marL="742950" lvl="1" indent="-285750">
              <a:buFont typeface="Wingdings" pitchFamily="2" charset="2"/>
              <a:buChar char="Ø"/>
            </a:pPr>
            <a:r>
              <a:rPr lang="cs-CZ" dirty="0"/>
              <a:t> schopen vytvářet elektrické výboje až 300 V, </a:t>
            </a:r>
          </a:p>
          <a:p>
            <a:pPr lvl="1"/>
            <a:r>
              <a:rPr lang="cs-CZ" dirty="0"/>
              <a:t>     ty slouží k obraně nebo omráčení kořisti</a:t>
            </a:r>
          </a:p>
        </p:txBody>
      </p:sp>
    </p:spTree>
    <p:extLst>
      <p:ext uri="{BB962C8B-B14F-4D97-AF65-F5344CB8AC3E}">
        <p14:creationId xmlns:p14="http://schemas.microsoft.com/office/powerpoint/2010/main" val="2523111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Chiméry - zajímavost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979880" cy="44644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patří mezi paryby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bizarní tvar těla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pohlavní dimorfismus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mořští, v hloubce až 200 m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velká hlava, protáhlé tělo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bičovitá ocasní ploutev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4 páry žaber, kryty nepravým kožovitým víčkem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zuby ploché destičkovité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2 hřbetní ploutve</a:t>
            </a:r>
          </a:p>
          <a:p>
            <a:pPr>
              <a:buFont typeface="Wingdings" pitchFamily="2" charset="2"/>
              <a:buChar char="Ø"/>
            </a:pPr>
            <a:endParaRPr lang="cs-CZ" sz="2000" dirty="0"/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</a:t>
            </a:r>
            <a:r>
              <a:rPr lang="cs-CZ" sz="2000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://prirodopis.zsvelhartice.cz/slozka/paryby/chimery.html</a:t>
            </a:r>
            <a:endParaRPr lang="cs-CZ" sz="2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83604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48880"/>
            <a:ext cx="6912768" cy="2548880"/>
          </a:xfrm>
        </p:spPr>
        <p:txBody>
          <a:bodyPr>
            <a:normAutofit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Ilustrace: archiv autora</a:t>
            </a:r>
          </a:p>
          <a:p>
            <a:pPr>
              <a:buNone/>
            </a:pP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vlastní </a:t>
            </a: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tvorba </a:t>
            </a:r>
          </a:p>
          <a:p>
            <a:pPr>
              <a:buFont typeface="Wingdings" pitchFamily="2" charset="2"/>
              <a:buChar char="Ø"/>
            </a:pP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9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internetové odkazy</a:t>
            </a:r>
            <a:endParaRPr lang="cs-CZ" sz="19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1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1">
      <a:dk1>
        <a:sysClr val="windowText" lastClr="000000"/>
      </a:dk1>
      <a:lt1>
        <a:srgbClr val="00000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410</Words>
  <Application>Microsoft Office PowerPoint</Application>
  <PresentationFormat>Předvádění na obrazovce (4:3)</PresentationFormat>
  <Paragraphs>129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</vt:lpstr>
      <vt:lpstr>Anotace </vt:lpstr>
      <vt:lpstr>Třída: Paryby</vt:lpstr>
      <vt:lpstr>Charakteristika paryb</vt:lpstr>
      <vt:lpstr>Řád: Žraloci</vt:lpstr>
      <vt:lpstr>Prezentace aplikace PowerPoint</vt:lpstr>
      <vt:lpstr>Prezentace aplikace PowerPoint</vt:lpstr>
      <vt:lpstr>Megalodon</vt:lpstr>
      <vt:lpstr>Řád: Rejnoci</vt:lpstr>
      <vt:lpstr>Prezentace aplikace PowerPoint</vt:lpstr>
      <vt:lpstr>Chiméry - zajímavost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38</cp:revision>
  <dcterms:created xsi:type="dcterms:W3CDTF">2011-10-26T13:40:16Z</dcterms:created>
  <dcterms:modified xsi:type="dcterms:W3CDTF">2013-05-16T21:21:13Z</dcterms:modified>
</cp:coreProperties>
</file>