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4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80E42C7-B2A8-49E9-BF83-A3D5697A78E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0D0F1D9-D6C7-4D8F-AF09-EB137228318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projekt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v rámci vzdělávacího programu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VZDĚLÁNÍ PRO KONKURENCESCHOPNOST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ŠABLONA ČÍSLO: III/2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NÁZEV:  INOVACE A ZKVALITNĚNÍ VÝUKY PROSTŘEDNICTVÍM ICT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ROČNÍK:  V.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TÉMA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: DESETINNÁ ČÍSLA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AUTOR: MGR. EVA JANOUŠKOVÁ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5.2.2013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VY_32_INOVACE_32 </a:t>
            </a:r>
            <a:r>
              <a:rPr lang="cs-CZ" sz="32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  <a:br>
              <a:rPr lang="cs-CZ" sz="32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01" y="332656"/>
            <a:ext cx="792088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341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dirty="0" smtClean="0">
                <a:latin typeface="Baskerville Old Face" pitchFamily="18" charset="0"/>
              </a:rPr>
              <a:t>ANOTACE</a:t>
            </a:r>
            <a:endParaRPr lang="cs-CZ" sz="8000" dirty="0">
              <a:latin typeface="Baskerville Old Fac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4419080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itchFamily="2" charset="2"/>
              <a:buChar char="v"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doplňující materiál k učivu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desetinná čísla </a:t>
            </a: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 5. ročník</a:t>
            </a:r>
          </a:p>
          <a:p>
            <a:pPr marL="342900" indent="-342900" algn="just">
              <a:buFont typeface="Wingdings" pitchFamily="2" charset="2"/>
              <a:buChar char="v"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žáci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prostřednictvím prezentace seznámí s pojmem desetinný zlomek, se zápisem a četbou desetinných zlomků, naučí se rozlišovat zlomek desetinný od ostatních zlomků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Wingdings" pitchFamily="2" charset="2"/>
              <a:buChar char="v"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rocvičují v připravených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cvičeních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cs-CZ" sz="2800" dirty="0">
              <a:solidFill>
                <a:srgbClr val="FFC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35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KLÍČOVÁ SLOVA</a:t>
            </a:r>
            <a:endParaRPr lang="cs-CZ" sz="6000" dirty="0">
              <a:latin typeface="Baskerville Old Face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97764" indent="-342900">
              <a:buFont typeface="Courier New" pitchFamily="49" charset="0"/>
              <a:buChar char="o"/>
            </a:pPr>
            <a:r>
              <a:rPr lang="cs-CZ" dirty="0"/>
              <a:t>d</a:t>
            </a:r>
            <a:r>
              <a:rPr lang="cs-CZ" dirty="0" smtClean="0"/>
              <a:t>esetinný zlomek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23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latin typeface="Baskerville Old Face" pitchFamily="18" charset="0"/>
              </a:rPr>
              <a:t>DESETINNÝ ZLOMEK</a:t>
            </a:r>
            <a:endParaRPr lang="cs-CZ" sz="6000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16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desetinný zlomek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to zlomky, které mají ve jmenovateli 10, 100, 1000, atd.</a:t>
            </a:r>
          </a:p>
          <a:p>
            <a:pPr marL="64008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např.  </a:t>
            </a:r>
            <a:r>
              <a:rPr lang="cs-CZ" u="sng" dirty="0" smtClean="0"/>
              <a:t>1 </a:t>
            </a:r>
            <a:r>
              <a:rPr lang="cs-CZ" dirty="0" smtClean="0"/>
              <a:t>                </a:t>
            </a:r>
            <a:r>
              <a:rPr lang="cs-CZ" dirty="0" smtClean="0"/>
              <a:t> </a:t>
            </a:r>
            <a:r>
              <a:rPr lang="cs-CZ" u="sng" dirty="0" smtClean="0"/>
              <a:t>  </a:t>
            </a:r>
            <a:r>
              <a:rPr lang="cs-CZ" u="sng" dirty="0" smtClean="0"/>
              <a:t>3   </a:t>
            </a:r>
            <a:r>
              <a:rPr lang="cs-CZ" dirty="0" smtClean="0"/>
              <a:t>             </a:t>
            </a:r>
            <a:endParaRPr lang="cs-CZ" u="sng" dirty="0" smtClean="0"/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100                10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74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desetinné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u="sng" dirty="0" smtClean="0"/>
              <a:t>1  </a:t>
            </a:r>
            <a:r>
              <a:rPr lang="cs-CZ" dirty="0" smtClean="0"/>
              <a:t>              </a:t>
            </a:r>
            <a:r>
              <a:rPr lang="cs-CZ" u="sng" dirty="0" smtClean="0"/>
              <a:t>   5  </a:t>
            </a:r>
            <a:r>
              <a:rPr lang="cs-CZ" dirty="0" smtClean="0"/>
              <a:t>                          </a:t>
            </a:r>
            <a:r>
              <a:rPr lang="cs-CZ" u="sng" dirty="0" smtClean="0"/>
              <a:t>  7</a:t>
            </a:r>
          </a:p>
          <a:p>
            <a:pPr marL="64008" indent="0">
              <a:buNone/>
            </a:pPr>
            <a:r>
              <a:rPr lang="cs-CZ" dirty="0" smtClean="0"/>
              <a:t>15                10                            8</a:t>
            </a:r>
          </a:p>
          <a:p>
            <a:pPr marL="64008" indent="0">
              <a:buNone/>
            </a:pPr>
            <a:r>
              <a:rPr lang="cs-CZ" dirty="0" smtClean="0"/>
              <a:t>         </a:t>
            </a:r>
            <a:r>
              <a:rPr lang="cs-CZ" u="sng" dirty="0" smtClean="0"/>
              <a:t>3  </a:t>
            </a:r>
            <a:r>
              <a:rPr lang="cs-CZ" dirty="0" smtClean="0"/>
              <a:t>                     </a:t>
            </a:r>
            <a:r>
              <a:rPr lang="cs-CZ" u="sng" dirty="0" smtClean="0"/>
              <a:t>  6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100                     9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            </a:t>
            </a:r>
            <a:r>
              <a:rPr lang="cs-CZ" u="sng" dirty="0" smtClean="0"/>
              <a:t>15 </a:t>
            </a:r>
            <a:r>
              <a:rPr lang="cs-CZ" dirty="0" smtClean="0"/>
              <a:t>                </a:t>
            </a:r>
            <a:r>
              <a:rPr lang="cs-CZ" u="sng" dirty="0" smtClean="0"/>
              <a:t>  20  </a:t>
            </a:r>
            <a:r>
              <a:rPr lang="cs-CZ" dirty="0" smtClean="0"/>
              <a:t>              </a:t>
            </a:r>
            <a:r>
              <a:rPr lang="cs-CZ" u="sng" dirty="0" smtClean="0"/>
              <a:t>  8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6                    10               100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71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u="sng" dirty="0"/>
              <a:t>1  </a:t>
            </a:r>
            <a:r>
              <a:rPr lang="cs-CZ" dirty="0"/>
              <a:t>           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   5  </a:t>
            </a:r>
            <a:r>
              <a:rPr lang="cs-CZ" dirty="0" smtClean="0"/>
              <a:t>                          </a:t>
            </a:r>
            <a:r>
              <a:rPr lang="cs-CZ" u="sng" dirty="0" smtClean="0"/>
              <a:t>  7</a:t>
            </a:r>
            <a:endParaRPr lang="cs-CZ" u="sng" dirty="0"/>
          </a:p>
          <a:p>
            <a:pPr marL="64008" indent="0">
              <a:buNone/>
            </a:pPr>
            <a:r>
              <a:rPr lang="cs-CZ" dirty="0"/>
              <a:t>15              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10</a:t>
            </a:r>
            <a:r>
              <a:rPr lang="cs-CZ" dirty="0"/>
              <a:t>                  </a:t>
            </a:r>
            <a:r>
              <a:rPr lang="cs-CZ" dirty="0" smtClean="0"/>
              <a:t>          </a:t>
            </a:r>
            <a:r>
              <a:rPr lang="cs-CZ" dirty="0"/>
              <a:t>8</a:t>
            </a:r>
          </a:p>
          <a:p>
            <a:pPr marL="64008" indent="0">
              <a:buNone/>
            </a:pPr>
            <a:r>
              <a:rPr lang="cs-CZ" dirty="0"/>
              <a:t>         </a:t>
            </a:r>
            <a:r>
              <a:rPr lang="cs-CZ" u="sng" dirty="0">
                <a:solidFill>
                  <a:schemeClr val="accent1">
                    <a:lumMod val="75000"/>
                  </a:schemeClr>
                </a:solidFill>
              </a:rPr>
              <a:t>3  </a:t>
            </a:r>
            <a:r>
              <a:rPr lang="cs-CZ" dirty="0"/>
              <a:t>                     </a:t>
            </a:r>
            <a:r>
              <a:rPr lang="cs-CZ" u="sng" dirty="0"/>
              <a:t>  6</a:t>
            </a:r>
          </a:p>
          <a:p>
            <a:pPr marL="64008" indent="0">
              <a:buNone/>
            </a:pPr>
            <a:r>
              <a:rPr lang="cs-CZ" dirty="0"/>
              <a:t>      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100</a:t>
            </a:r>
            <a:r>
              <a:rPr lang="cs-CZ" dirty="0"/>
              <a:t>                     9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/>
              <a:t>            </a:t>
            </a:r>
            <a:r>
              <a:rPr lang="cs-CZ" u="sng" dirty="0"/>
              <a:t>15 </a:t>
            </a:r>
            <a:r>
              <a:rPr lang="cs-CZ" dirty="0"/>
              <a:t>                </a:t>
            </a:r>
            <a:r>
              <a:rPr lang="cs-CZ" u="sng" dirty="0">
                <a:solidFill>
                  <a:schemeClr val="accent1">
                    <a:lumMod val="75000"/>
                  </a:schemeClr>
                </a:solidFill>
              </a:rPr>
              <a:t>  20  </a:t>
            </a:r>
            <a:r>
              <a:rPr lang="cs-CZ" dirty="0"/>
              <a:t>              </a:t>
            </a:r>
            <a:r>
              <a:rPr lang="cs-CZ" u="sng" dirty="0">
                <a:solidFill>
                  <a:schemeClr val="accent1">
                    <a:lumMod val="75000"/>
                  </a:schemeClr>
                </a:solidFill>
              </a:rPr>
              <a:t>  8</a:t>
            </a:r>
          </a:p>
          <a:p>
            <a:pPr marL="64008" indent="0">
              <a:buNone/>
            </a:pPr>
            <a:r>
              <a:rPr lang="cs-CZ" dirty="0"/>
              <a:t>             6                  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10</a:t>
            </a:r>
            <a:r>
              <a:rPr lang="cs-CZ" dirty="0"/>
              <a:t>             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100</a:t>
            </a:r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61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Znázorni desetinné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u="sng" dirty="0" smtClean="0"/>
              <a:t>      23   </a:t>
            </a:r>
            <a:r>
              <a:rPr lang="cs-CZ" dirty="0" smtClean="0"/>
              <a:t>              </a:t>
            </a:r>
            <a:r>
              <a:rPr lang="cs-CZ" u="sng" dirty="0" smtClean="0"/>
              <a:t>   16     </a:t>
            </a:r>
            <a:r>
              <a:rPr lang="cs-CZ" dirty="0" smtClean="0"/>
              <a:t>                    </a:t>
            </a:r>
            <a:r>
              <a:rPr lang="cs-CZ" u="sng" dirty="0" smtClean="0"/>
              <a:t>    32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10                      10                           10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u="sng" dirty="0" smtClean="0"/>
              <a:t>200 </a:t>
            </a:r>
            <a:r>
              <a:rPr lang="cs-CZ" dirty="0" smtClean="0"/>
              <a:t>           </a:t>
            </a:r>
            <a:r>
              <a:rPr lang="cs-CZ" u="sng" dirty="0" smtClean="0"/>
              <a:t> 136 </a:t>
            </a:r>
            <a:r>
              <a:rPr lang="cs-CZ" dirty="0" smtClean="0"/>
              <a:t>            </a:t>
            </a:r>
            <a:r>
              <a:rPr lang="cs-CZ" u="sng" dirty="0" smtClean="0"/>
              <a:t> 210 </a:t>
            </a:r>
            <a:r>
              <a:rPr lang="cs-CZ" dirty="0" smtClean="0"/>
              <a:t>               </a:t>
            </a:r>
            <a:r>
              <a:rPr lang="cs-CZ" u="sng" dirty="0" smtClean="0"/>
              <a:t> 420</a:t>
            </a:r>
          </a:p>
          <a:p>
            <a:pPr marL="64008" indent="0">
              <a:buNone/>
            </a:pPr>
            <a:r>
              <a:rPr lang="cs-CZ" dirty="0" smtClean="0"/>
              <a:t>100             100              100                  100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31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39903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72000"/>
          </a:xfrm>
        </p:spPr>
        <p:txBody>
          <a:bodyPr/>
          <a:lstStyle/>
          <a:p>
            <a:pPr marL="64008" indent="0">
              <a:buNone/>
            </a:pPr>
            <a:r>
              <a:rPr lang="cs-CZ" dirty="0" smtClean="0"/>
              <a:t>           </a:t>
            </a:r>
            <a:endParaRPr lang="cs-CZ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845941"/>
              </p:ext>
            </p:extLst>
          </p:nvPr>
        </p:nvGraphicFramePr>
        <p:xfrm>
          <a:off x="323528" y="2204864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226586"/>
              </p:ext>
            </p:extLst>
          </p:nvPr>
        </p:nvGraphicFramePr>
        <p:xfrm>
          <a:off x="2411760" y="2204864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618042"/>
              </p:ext>
            </p:extLst>
          </p:nvPr>
        </p:nvGraphicFramePr>
        <p:xfrm>
          <a:off x="4427984" y="2564904"/>
          <a:ext cx="42484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9454948"/>
              </p:ext>
            </p:extLst>
          </p:nvPr>
        </p:nvGraphicFramePr>
        <p:xfrm>
          <a:off x="4427984" y="3140968"/>
          <a:ext cx="43204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8597873"/>
              </p:ext>
            </p:extLst>
          </p:nvPr>
        </p:nvGraphicFramePr>
        <p:xfrm>
          <a:off x="4427984" y="3789040"/>
          <a:ext cx="43204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475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1882775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0295269"/>
              </p:ext>
            </p:extLst>
          </p:nvPr>
        </p:nvGraphicFramePr>
        <p:xfrm>
          <a:off x="2483768" y="206084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461814"/>
              </p:ext>
            </p:extLst>
          </p:nvPr>
        </p:nvGraphicFramePr>
        <p:xfrm>
          <a:off x="2555776" y="278092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8712277"/>
              </p:ext>
            </p:extLst>
          </p:nvPr>
        </p:nvGraphicFramePr>
        <p:xfrm>
          <a:off x="2555776" y="350100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65821"/>
              </p:ext>
            </p:extLst>
          </p:nvPr>
        </p:nvGraphicFramePr>
        <p:xfrm>
          <a:off x="2555776" y="407707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040603"/>
              </p:ext>
            </p:extLst>
          </p:nvPr>
        </p:nvGraphicFramePr>
        <p:xfrm>
          <a:off x="2627784" y="472514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67372"/>
              </p:ext>
            </p:extLst>
          </p:nvPr>
        </p:nvGraphicFramePr>
        <p:xfrm>
          <a:off x="2627784" y="5373216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85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92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8229600" cy="4572000"/>
          </a:xfrm>
        </p:spPr>
        <p:txBody>
          <a:bodyPr/>
          <a:lstStyle/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1882775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57200" y="1882775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0434583"/>
              </p:ext>
            </p:extLst>
          </p:nvPr>
        </p:nvGraphicFramePr>
        <p:xfrm>
          <a:off x="457200" y="1882775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</a:t>
                      </a:r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396219"/>
              </p:ext>
            </p:extLst>
          </p:nvPr>
        </p:nvGraphicFramePr>
        <p:xfrm>
          <a:off x="2483768" y="1916832"/>
          <a:ext cx="1728192" cy="3769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772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9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983048"/>
              </p:ext>
            </p:extLst>
          </p:nvPr>
        </p:nvGraphicFramePr>
        <p:xfrm>
          <a:off x="4355976" y="1916832"/>
          <a:ext cx="187220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</a:t>
                      </a:r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546664"/>
              </p:ext>
            </p:extLst>
          </p:nvPr>
        </p:nvGraphicFramePr>
        <p:xfrm>
          <a:off x="6372200" y="2348880"/>
          <a:ext cx="24719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193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61221"/>
              </p:ext>
            </p:extLst>
          </p:nvPr>
        </p:nvGraphicFramePr>
        <p:xfrm>
          <a:off x="6444208" y="2996952"/>
          <a:ext cx="24482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890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9283906"/>
              </p:ext>
            </p:extLst>
          </p:nvPr>
        </p:nvGraphicFramePr>
        <p:xfrm>
          <a:off x="683568" y="2060848"/>
          <a:ext cx="259229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"/>
                <a:gridCol w="230426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</a:tblGrid>
              <a:tr h="2232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603306"/>
              </p:ext>
            </p:extLst>
          </p:nvPr>
        </p:nvGraphicFramePr>
        <p:xfrm>
          <a:off x="3635896" y="2132856"/>
          <a:ext cx="2736304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302434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403243"/>
              </a:tblGrid>
              <a:tr h="2232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910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1882775"/>
          <a:ext cx="259229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</a:tblGrid>
              <a:tr h="2232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8782576"/>
              </p:ext>
            </p:extLst>
          </p:nvPr>
        </p:nvGraphicFramePr>
        <p:xfrm>
          <a:off x="3275856" y="2132856"/>
          <a:ext cx="528025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8025"/>
                <a:gridCol w="528025"/>
                <a:gridCol w="528025"/>
                <a:gridCol w="528025"/>
                <a:gridCol w="528025"/>
                <a:gridCol w="528025"/>
                <a:gridCol w="528025"/>
                <a:gridCol w="528025"/>
                <a:gridCol w="528025"/>
                <a:gridCol w="52802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634986"/>
              </p:ext>
            </p:extLst>
          </p:nvPr>
        </p:nvGraphicFramePr>
        <p:xfrm>
          <a:off x="3347864" y="3429000"/>
          <a:ext cx="525658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6097"/>
                <a:gridCol w="876097"/>
                <a:gridCol w="876097"/>
                <a:gridCol w="876097"/>
                <a:gridCol w="876097"/>
                <a:gridCol w="87609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130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1882775"/>
          <a:ext cx="259229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</a:tblGrid>
              <a:tr h="2232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201046"/>
              </p:ext>
            </p:extLst>
          </p:nvPr>
        </p:nvGraphicFramePr>
        <p:xfrm>
          <a:off x="3275856" y="1916832"/>
          <a:ext cx="259229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  <a:gridCol w="259229"/>
              </a:tblGrid>
              <a:tr h="2232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322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4392253"/>
              </p:ext>
            </p:extLst>
          </p:nvPr>
        </p:nvGraphicFramePr>
        <p:xfrm>
          <a:off x="6012160" y="2492896"/>
          <a:ext cx="297599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872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7362793"/>
              </p:ext>
            </p:extLst>
          </p:nvPr>
        </p:nvGraphicFramePr>
        <p:xfrm>
          <a:off x="107504" y="116632"/>
          <a:ext cx="2151256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736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7908996"/>
              </p:ext>
            </p:extLst>
          </p:nvPr>
        </p:nvGraphicFramePr>
        <p:xfrm>
          <a:off x="2339752" y="116632"/>
          <a:ext cx="2151256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736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366994"/>
              </p:ext>
            </p:extLst>
          </p:nvPr>
        </p:nvGraphicFramePr>
        <p:xfrm>
          <a:off x="4644008" y="116632"/>
          <a:ext cx="2151256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736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388703"/>
              </p:ext>
            </p:extLst>
          </p:nvPr>
        </p:nvGraphicFramePr>
        <p:xfrm>
          <a:off x="6876256" y="116632"/>
          <a:ext cx="2151256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736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55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5552236"/>
              </p:ext>
            </p:extLst>
          </p:nvPr>
        </p:nvGraphicFramePr>
        <p:xfrm>
          <a:off x="1547664" y="450912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907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k</a:t>
            </a:r>
            <a:r>
              <a:rPr lang="cs-CZ" dirty="0" smtClean="0"/>
              <a:t>aždý desetinný zlomek se dá zapsat jako desetinné číslo</a:t>
            </a:r>
          </a:p>
          <a:p>
            <a:pPr marL="64008" indent="0" algn="just">
              <a:buNone/>
            </a:pPr>
            <a:endParaRPr lang="cs-CZ" dirty="0"/>
          </a:p>
          <a:p>
            <a:pPr marL="64008" indent="0" algn="just">
              <a:buNone/>
            </a:pPr>
            <a:r>
              <a:rPr lang="cs-CZ" dirty="0"/>
              <a:t>n</a:t>
            </a:r>
            <a:r>
              <a:rPr lang="cs-CZ" dirty="0" smtClean="0"/>
              <a:t>apř.           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íšeme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čteme</a:t>
            </a:r>
          </a:p>
          <a:p>
            <a:pPr marL="64008" indent="0" algn="just">
              <a:buNone/>
            </a:pPr>
            <a:r>
              <a:rPr lang="cs-CZ" dirty="0" smtClean="0"/>
              <a:t>     </a:t>
            </a:r>
            <a:r>
              <a:rPr lang="cs-CZ" u="sng" dirty="0" smtClean="0"/>
              <a:t>1   </a:t>
            </a:r>
            <a:r>
              <a:rPr lang="cs-CZ" dirty="0" smtClean="0"/>
              <a:t>    =         0,1             nula celá jedna     </a:t>
            </a:r>
          </a:p>
          <a:p>
            <a:pPr marL="6400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10                                        desetina</a:t>
            </a:r>
          </a:p>
          <a:p>
            <a:pPr marL="6400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u="sng" dirty="0" smtClean="0"/>
              <a:t>15   </a:t>
            </a:r>
            <a:r>
              <a:rPr lang="cs-CZ" dirty="0" smtClean="0"/>
              <a:t> =         1,5             jedna celá pět</a:t>
            </a:r>
          </a:p>
          <a:p>
            <a:pPr marL="6400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10                                       desetin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26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                 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píšeme 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čteme</a:t>
            </a:r>
          </a:p>
          <a:p>
            <a:pPr marL="64008" indent="0">
              <a:buNone/>
            </a:pPr>
            <a:r>
              <a:rPr lang="cs-CZ" u="sng" dirty="0" smtClean="0"/>
              <a:t>17  </a:t>
            </a:r>
            <a:r>
              <a:rPr lang="cs-CZ" dirty="0" smtClean="0"/>
              <a:t>      =          0, 17              nula celá </a:t>
            </a:r>
          </a:p>
          <a:p>
            <a:pPr marL="64008" indent="0">
              <a:buNone/>
            </a:pPr>
            <a:r>
              <a:rPr lang="cs-CZ" dirty="0" smtClean="0"/>
              <a:t>100                                     sedmnáct setin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u="sng" dirty="0" smtClean="0"/>
              <a:t>215   </a:t>
            </a:r>
            <a:r>
              <a:rPr lang="cs-CZ" dirty="0" smtClean="0"/>
              <a:t>  =         2, 15                 dvě celé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100                                     patnáct setin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14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54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87</TotalTime>
  <Words>210</Words>
  <Application>Microsoft Office PowerPoint</Application>
  <PresentationFormat>Předvádění na obrazovce (4:3)</PresentationFormat>
  <Paragraphs>60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Prezentace aplikace PowerPoint</vt:lpstr>
      <vt:lpstr>ANOTACE</vt:lpstr>
      <vt:lpstr>KLÍČOVÁ SLOVA</vt:lpstr>
      <vt:lpstr>DESETINNÝ ZLOMEK</vt:lpstr>
      <vt:lpstr>Pojem desetinný zlomek</vt:lpstr>
      <vt:lpstr>Najdi desetinné zlomky</vt:lpstr>
      <vt:lpstr>Řešení</vt:lpstr>
      <vt:lpstr>Znázorni desetinné zlomky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10</cp:revision>
  <dcterms:created xsi:type="dcterms:W3CDTF">2013-02-05T19:02:13Z</dcterms:created>
  <dcterms:modified xsi:type="dcterms:W3CDTF">2013-04-17T11:24:21Z</dcterms:modified>
</cp:coreProperties>
</file>