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AB93B97-3658-4876-AB64-5373985F256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1E266F8-4FBD-483E-BDF9-F776B4E6A8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488831" cy="2736304"/>
          </a:xfrm>
        </p:spPr>
        <p:txBody>
          <a:bodyPr>
            <a:normAutofit fontScale="55000" lnSpcReduction="2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projekt v rámci vzdělávacího programu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VZDĚLÁNÍ PRO KONKURENCESCHOPNOST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ŠABLONA ČÍSLO: III/2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NÁZEV:  INOVACE A ZKVALITNĚNÍ VÝUKY PROSTŘEDNICTVÍM ICT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PŘEDMĚT: MATEMATIKA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ROČNÍK:  V.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TÉMA: DESETINNÁ ČÍSLA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AUTOR: MGR. EVA JANOUŠKOVÁ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DATUM VYTVOŘENÍ: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7.2.2013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VY_32_INOVACE_33 </a:t>
            </a:r>
            <a: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_EJ</a:t>
            </a:r>
            <a:b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471" y="1052736"/>
            <a:ext cx="691276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706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dirty="0">
                <a:latin typeface="Curlz MT" pitchFamily="82" charset="0"/>
              </a:rPr>
              <a:t>p</a:t>
            </a:r>
            <a:r>
              <a:rPr lang="cs-CZ" dirty="0" smtClean="0">
                <a:latin typeface="Curlz MT" pitchFamily="82" charset="0"/>
              </a:rPr>
              <a:t>rezentace je vytvořena jako doplňující materiál k učivu desetinná čísla pro 5. ročník 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Curlz MT" pitchFamily="82" charset="0"/>
              </a:rPr>
              <a:t> žáci se prostřednictvím prezentace seznamují s pojmem desetinné číslo, zápisem desetinného čísla, jak desetinné číslo správně číst</a:t>
            </a:r>
          </a:p>
          <a:p>
            <a:pPr algn="just">
              <a:lnSpc>
                <a:spcPct val="150000"/>
              </a:lnSpc>
            </a:pPr>
            <a:r>
              <a:rPr lang="cs-CZ" dirty="0">
                <a:latin typeface="Curlz MT" pitchFamily="82" charset="0"/>
              </a:rPr>
              <a:t> </a:t>
            </a:r>
            <a:r>
              <a:rPr lang="cs-CZ" dirty="0" smtClean="0">
                <a:latin typeface="Curlz MT" pitchFamily="82" charset="0"/>
              </a:rPr>
              <a:t>na připravených úkolech získané vědomosti procvičují</a:t>
            </a:r>
            <a:endParaRPr lang="cs-CZ" dirty="0">
              <a:latin typeface="Curlz MT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itchFamily="82" charset="0"/>
              </a:rPr>
              <a:t>ANOTACE</a:t>
            </a:r>
            <a:endParaRPr lang="cs-CZ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997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</a:pPr>
            <a:r>
              <a:rPr lang="cs-CZ" dirty="0">
                <a:latin typeface="Curlz MT" pitchFamily="82" charset="0"/>
              </a:rPr>
              <a:t>d</a:t>
            </a:r>
            <a:r>
              <a:rPr lang="cs-CZ" dirty="0" smtClean="0">
                <a:latin typeface="Curlz MT" pitchFamily="82" charset="0"/>
              </a:rPr>
              <a:t>esetinné číslo</a:t>
            </a:r>
          </a:p>
          <a:p>
            <a:pPr algn="just">
              <a:lnSpc>
                <a:spcPct val="200000"/>
              </a:lnSpc>
            </a:pPr>
            <a:r>
              <a:rPr lang="cs-CZ" dirty="0">
                <a:latin typeface="Curlz MT" pitchFamily="82" charset="0"/>
              </a:rPr>
              <a:t>c</a:t>
            </a:r>
            <a:r>
              <a:rPr lang="cs-CZ" dirty="0" smtClean="0">
                <a:latin typeface="Curlz MT" pitchFamily="82" charset="0"/>
              </a:rPr>
              <a:t>elá část</a:t>
            </a:r>
          </a:p>
          <a:p>
            <a:pPr algn="just">
              <a:lnSpc>
                <a:spcPct val="200000"/>
              </a:lnSpc>
            </a:pPr>
            <a:r>
              <a:rPr lang="cs-CZ" dirty="0">
                <a:latin typeface="Curlz MT" pitchFamily="82" charset="0"/>
              </a:rPr>
              <a:t>d</a:t>
            </a:r>
            <a:r>
              <a:rPr lang="cs-CZ" dirty="0" smtClean="0">
                <a:latin typeface="Curlz MT" pitchFamily="82" charset="0"/>
              </a:rPr>
              <a:t>esetinná část</a:t>
            </a:r>
          </a:p>
          <a:p>
            <a:pPr algn="just">
              <a:lnSpc>
                <a:spcPct val="200000"/>
              </a:lnSpc>
            </a:pPr>
            <a:r>
              <a:rPr lang="cs-CZ" dirty="0">
                <a:latin typeface="Curlz MT" pitchFamily="82" charset="0"/>
              </a:rPr>
              <a:t>d</a:t>
            </a:r>
            <a:r>
              <a:rPr lang="cs-CZ" dirty="0" smtClean="0">
                <a:latin typeface="Curlz MT" pitchFamily="82" charset="0"/>
              </a:rPr>
              <a:t>esetinná čárka</a:t>
            </a:r>
            <a:endParaRPr lang="cs-CZ" dirty="0">
              <a:latin typeface="Curlz MT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itchFamily="82" charset="0"/>
              </a:rPr>
              <a:t>Klíčová slova</a:t>
            </a:r>
            <a:endParaRPr lang="cs-CZ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8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/>
              <a:t> </a:t>
            </a:r>
            <a:r>
              <a:rPr lang="cs-CZ" sz="6000" dirty="0" smtClean="0"/>
              <a:t> </a:t>
            </a:r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4, 26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Curlz MT" pitchFamily="82" charset="0"/>
              </a:rPr>
              <a:t>      </a:t>
            </a:r>
            <a:r>
              <a:rPr lang="cs-CZ" sz="2800" dirty="0" smtClean="0">
                <a:solidFill>
                  <a:schemeClr val="accent5"/>
                </a:solidFill>
                <a:latin typeface="Curlz MT" pitchFamily="82" charset="0"/>
              </a:rPr>
              <a:t>celá část                              desetinná část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Curlz MT" pitchFamily="82" charset="0"/>
              </a:rPr>
              <a:t>                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5">
                    <a:lumMod val="75000"/>
                  </a:schemeClr>
                </a:solidFill>
                <a:latin typeface="Curlz MT" pitchFamily="82" charset="0"/>
              </a:rPr>
              <a:t>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Curlz MT" pitchFamily="82" charset="0"/>
              </a:rPr>
              <a:t>                        </a:t>
            </a:r>
            <a:r>
              <a:rPr lang="cs-CZ" sz="2800" dirty="0" smtClean="0">
                <a:solidFill>
                  <a:schemeClr val="accent5"/>
                </a:solidFill>
                <a:latin typeface="Curlz MT" pitchFamily="82" charset="0"/>
              </a:rPr>
              <a:t>desetinná čárka</a:t>
            </a:r>
            <a:endParaRPr lang="cs-CZ" sz="2800" dirty="0">
              <a:solidFill>
                <a:schemeClr val="accent5"/>
              </a:solidFill>
              <a:latin typeface="Curlz MT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itchFamily="82" charset="0"/>
              </a:rPr>
              <a:t>Desetinná čísla</a:t>
            </a:r>
            <a:endParaRPr lang="cs-CZ" dirty="0">
              <a:latin typeface="Curlz MT" pitchFamily="82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627784" y="3933056"/>
            <a:ext cx="1512168" cy="504056"/>
          </a:xfrm>
          <a:prstGeom prst="straightConnector1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427984" y="4185084"/>
            <a:ext cx="0" cy="972108"/>
          </a:xfrm>
          <a:prstGeom prst="straightConnector1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508104" y="3789040"/>
            <a:ext cx="1008112" cy="504056"/>
          </a:xfrm>
          <a:prstGeom prst="straightConnector1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20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708919"/>
            <a:ext cx="8496943" cy="3960441"/>
          </a:xfrm>
        </p:spPr>
        <p:txBody>
          <a:bodyPr>
            <a:normAutofit fontScale="4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cs-CZ" dirty="0" smtClean="0"/>
              <a:t> </a:t>
            </a:r>
            <a:r>
              <a:rPr lang="cs-CZ" sz="4200" dirty="0" smtClean="0"/>
              <a:t>na prvním místě vpravo za desetinnou čárkou jsou </a:t>
            </a:r>
            <a:r>
              <a:rPr lang="cs-CZ" sz="4200" dirty="0" smtClean="0">
                <a:solidFill>
                  <a:schemeClr val="accent5"/>
                </a:solidFill>
              </a:rPr>
              <a:t>desetiny </a:t>
            </a:r>
            <a:endParaRPr lang="cs-CZ" sz="4200" dirty="0">
              <a:solidFill>
                <a:schemeClr val="tx1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cs-CZ" sz="4200" dirty="0" smtClean="0">
                <a:solidFill>
                  <a:schemeClr val="tx1"/>
                </a:solidFill>
              </a:rPr>
              <a:t> čísla mají </a:t>
            </a:r>
            <a:r>
              <a:rPr lang="cs-CZ" sz="4200" dirty="0" smtClean="0">
                <a:solidFill>
                  <a:schemeClr val="accent5"/>
                </a:solidFill>
              </a:rPr>
              <a:t>jedno</a:t>
            </a:r>
            <a:r>
              <a:rPr lang="cs-CZ" sz="4200" dirty="0" smtClean="0">
                <a:solidFill>
                  <a:schemeClr val="tx1"/>
                </a:solidFill>
              </a:rPr>
              <a:t> desetinné místo</a:t>
            </a:r>
            <a:endParaRPr lang="cs-CZ" sz="4200" dirty="0" smtClean="0">
              <a:solidFill>
                <a:schemeClr val="accent5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r>
              <a:rPr lang="cs-CZ" sz="4200" dirty="0" smtClean="0">
                <a:solidFill>
                  <a:schemeClr val="accent5"/>
                </a:solidFill>
              </a:rPr>
              <a:t> 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cs-CZ" sz="4200" dirty="0" smtClean="0">
                <a:solidFill>
                  <a:schemeClr val="accent5"/>
                </a:solidFill>
              </a:rPr>
              <a:t>např</a:t>
            </a:r>
            <a:r>
              <a:rPr lang="cs-CZ" sz="4200" dirty="0">
                <a:solidFill>
                  <a:schemeClr val="accent5"/>
                </a:solidFill>
              </a:rPr>
              <a:t>. </a:t>
            </a:r>
            <a:r>
              <a:rPr lang="cs-CZ" sz="4200" dirty="0" smtClean="0">
                <a:solidFill>
                  <a:schemeClr val="accent5"/>
                </a:solidFill>
              </a:rPr>
              <a:t> </a:t>
            </a:r>
            <a:r>
              <a:rPr lang="cs-CZ" sz="4200" dirty="0" smtClean="0">
                <a:solidFill>
                  <a:schemeClr val="tx1"/>
                </a:solidFill>
              </a:rPr>
              <a:t>2 </a:t>
            </a:r>
            <a:r>
              <a:rPr lang="cs-CZ" sz="4200" dirty="0">
                <a:solidFill>
                  <a:schemeClr val="tx1"/>
                </a:solidFill>
              </a:rPr>
              <a:t>, </a:t>
            </a:r>
            <a:r>
              <a:rPr lang="cs-CZ" sz="4200" dirty="0">
                <a:solidFill>
                  <a:schemeClr val="accent5"/>
                </a:solidFill>
              </a:rPr>
              <a:t>6</a:t>
            </a:r>
            <a:r>
              <a:rPr lang="cs-CZ" sz="4200" dirty="0">
                <a:solidFill>
                  <a:schemeClr val="tx1"/>
                </a:solidFill>
              </a:rPr>
              <a:t> </a:t>
            </a:r>
            <a:r>
              <a:rPr lang="cs-CZ" sz="4200" dirty="0" smtClean="0">
                <a:solidFill>
                  <a:schemeClr val="tx1"/>
                </a:solidFill>
              </a:rPr>
              <a:t> -   </a:t>
            </a:r>
            <a:r>
              <a:rPr lang="cs-CZ" sz="4200" dirty="0">
                <a:solidFill>
                  <a:schemeClr val="tx1"/>
                </a:solidFill>
              </a:rPr>
              <a:t>dvě celé šest desetin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cs-CZ" sz="4200" dirty="0" smtClean="0">
              <a:solidFill>
                <a:schemeClr val="accent5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cs-CZ" sz="4200" dirty="0" smtClean="0">
                <a:solidFill>
                  <a:schemeClr val="tx1"/>
                </a:solidFill>
              </a:rPr>
              <a:t>na druhém místě vpravo za desetinnou čárkou jsou </a:t>
            </a:r>
            <a:r>
              <a:rPr lang="cs-CZ" sz="4200" dirty="0" smtClean="0">
                <a:solidFill>
                  <a:schemeClr val="accent5"/>
                </a:solidFill>
              </a:rPr>
              <a:t>setiny </a:t>
            </a:r>
            <a:endParaRPr lang="cs-CZ" sz="4200" dirty="0">
              <a:solidFill>
                <a:schemeClr val="tx1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cs-CZ" sz="4200" dirty="0" smtClean="0">
                <a:solidFill>
                  <a:schemeClr val="tx1"/>
                </a:solidFill>
              </a:rPr>
              <a:t> čísla mají </a:t>
            </a:r>
            <a:r>
              <a:rPr lang="cs-CZ" sz="4200" dirty="0" smtClean="0">
                <a:solidFill>
                  <a:schemeClr val="accent5"/>
                </a:solidFill>
              </a:rPr>
              <a:t>dvě</a:t>
            </a:r>
            <a:r>
              <a:rPr lang="cs-CZ" sz="4200" dirty="0" smtClean="0">
                <a:solidFill>
                  <a:schemeClr val="tx1"/>
                </a:solidFill>
              </a:rPr>
              <a:t> desetinná místa</a:t>
            </a:r>
            <a:endParaRPr lang="cs-CZ" sz="4200" dirty="0" smtClean="0">
              <a:solidFill>
                <a:schemeClr val="accent5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cs-CZ" sz="4200" dirty="0" smtClean="0">
              <a:solidFill>
                <a:schemeClr val="accent5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r>
              <a:rPr lang="cs-CZ" sz="4200" dirty="0" smtClean="0">
                <a:solidFill>
                  <a:schemeClr val="accent5"/>
                </a:solidFill>
              </a:rPr>
              <a:t> např. </a:t>
            </a:r>
            <a:r>
              <a:rPr lang="cs-CZ" sz="4200" dirty="0" smtClean="0">
                <a:solidFill>
                  <a:schemeClr val="tx1"/>
                </a:solidFill>
              </a:rPr>
              <a:t>8, </a:t>
            </a:r>
            <a:r>
              <a:rPr lang="cs-CZ" sz="4200" dirty="0" smtClean="0">
                <a:solidFill>
                  <a:schemeClr val="accent5"/>
                </a:solidFill>
              </a:rPr>
              <a:t>35  </a:t>
            </a:r>
            <a:r>
              <a:rPr lang="cs-CZ" sz="4200" dirty="0" smtClean="0">
                <a:solidFill>
                  <a:schemeClr val="tx1"/>
                </a:solidFill>
              </a:rPr>
              <a:t>- osm celých třicet pět setin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cs-CZ" sz="34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Curlz MT" pitchFamily="82" charset="0"/>
              </a:rPr>
              <a:t>Obecně o desetinných číslech</a:t>
            </a:r>
            <a:endParaRPr lang="cs-CZ" sz="4000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294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připíšeme-li za poslední desetinné  místo libovolný počet nul, desetinné číslo se nezmění 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err="1" smtClean="0"/>
              <a:t>např</a:t>
            </a:r>
            <a:r>
              <a:rPr lang="cs-CZ" dirty="0" smtClean="0"/>
              <a:t> . 0,6 = 0,60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0                                                     0,6 = 0,60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- pokud je na posledním desetinném místě nula, můžeme ji v zápisu vynechat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např.  1,20 </a:t>
            </a:r>
            <a:r>
              <a:rPr lang="cs-CZ" smtClean="0"/>
              <a:t>= 1,2       8, 00 = 8, 0 = 8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4005064"/>
            <a:ext cx="5040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331640" y="3789040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51720" y="3789040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843808" y="3789040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63888" y="3789040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283968" y="3789040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148064" y="3645024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40152" y="3645024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872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itchFamily="82" charset="0"/>
              </a:rPr>
              <a:t>Procvič si</a:t>
            </a:r>
            <a:endParaRPr lang="cs-CZ" dirty="0">
              <a:latin typeface="Curlz MT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Přečti tato desetinná čísla</a:t>
            </a:r>
          </a:p>
          <a:p>
            <a:pPr marL="0" indent="0" algn="ctr">
              <a:buNone/>
            </a:pPr>
            <a:r>
              <a:rPr lang="cs-CZ" dirty="0" smtClean="0"/>
              <a:t>4,7</a:t>
            </a:r>
          </a:p>
          <a:p>
            <a:pPr marL="0" indent="0" algn="ctr">
              <a:buNone/>
            </a:pPr>
            <a:r>
              <a:rPr lang="cs-CZ" dirty="0" smtClean="0"/>
              <a:t>5,23</a:t>
            </a:r>
          </a:p>
          <a:p>
            <a:pPr marL="0" indent="0" algn="ctr">
              <a:buNone/>
            </a:pPr>
            <a:r>
              <a:rPr lang="cs-CZ" dirty="0" smtClean="0"/>
              <a:t>0,1</a:t>
            </a:r>
          </a:p>
          <a:p>
            <a:pPr marL="0" indent="0" algn="ctr">
              <a:buNone/>
            </a:pPr>
            <a:r>
              <a:rPr lang="cs-CZ" dirty="0" smtClean="0"/>
              <a:t>2,18</a:t>
            </a:r>
          </a:p>
          <a:p>
            <a:pPr marL="0" indent="0" algn="ctr">
              <a:buNone/>
            </a:pPr>
            <a:r>
              <a:rPr lang="cs-CZ" dirty="0" smtClean="0"/>
              <a:t>3,6</a:t>
            </a:r>
          </a:p>
          <a:p>
            <a:pPr marL="0" indent="0" algn="ctr">
              <a:buNone/>
            </a:pPr>
            <a:r>
              <a:rPr lang="cs-CZ" dirty="0" smtClean="0"/>
              <a:t>9,15</a:t>
            </a:r>
          </a:p>
          <a:p>
            <a:pPr marL="0" indent="0" algn="ctr">
              <a:buNone/>
            </a:pPr>
            <a:r>
              <a:rPr lang="cs-CZ" dirty="0" smtClean="0"/>
              <a:t>10,3</a:t>
            </a:r>
          </a:p>
          <a:p>
            <a:pPr marL="0" indent="0" algn="ctr">
              <a:buNone/>
            </a:pPr>
            <a:r>
              <a:rPr lang="cs-CZ" dirty="0" smtClean="0"/>
              <a:t>1,2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Zapiš tato desetinná čísla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41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4,7 – čtyři celé sedm desetin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5,23 – pět celých dvacet tři setin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0,1 – žádná celá jedna desetina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2,18 – dvě celé osmnáct setin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3,6 – tři celé šest desetin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9,15 – devět celých patnáct setin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10,3 – </a:t>
            </a:r>
            <a:r>
              <a:rPr lang="cs-CZ" dirty="0" smtClean="0"/>
              <a:t>deset celých tři desetiny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1,2 – </a:t>
            </a:r>
            <a:r>
              <a:rPr lang="cs-CZ" dirty="0" smtClean="0"/>
              <a:t>jedna celá dvě desetiny</a:t>
            </a:r>
            <a:endParaRPr lang="cs-CZ" dirty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itchFamily="82" charset="0"/>
              </a:rPr>
              <a:t>Řešení</a:t>
            </a:r>
            <a:endParaRPr lang="cs-CZ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921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nula celá dvacet devět setin –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sm celých tři desetiny –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ět celých šest desetin –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atnáct celých třicet setin – </a:t>
            </a:r>
          </a:p>
          <a:p>
            <a:pPr marL="0" indent="0">
              <a:buNone/>
            </a:pPr>
            <a:r>
              <a:rPr lang="cs-CZ" dirty="0" smtClean="0"/>
              <a:t> jedna celá dvanáct setin –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vacet tři celých devět desetin –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řináct celých  pět setin –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vě celé dvacet čtyři setin –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ula celá  dvě desetiny -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itchFamily="82" charset="0"/>
              </a:rPr>
              <a:t>Zapiš desetinné číslo</a:t>
            </a:r>
            <a:endParaRPr lang="cs-CZ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64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nula celá dvacet devět setin </a:t>
            </a:r>
            <a:r>
              <a:rPr lang="cs-CZ" dirty="0" smtClean="0"/>
              <a:t>– 0,29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osm celých tři desetiny </a:t>
            </a:r>
            <a:r>
              <a:rPr lang="cs-CZ" dirty="0" smtClean="0"/>
              <a:t>– 8,3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pět celých šest desetin – </a:t>
            </a:r>
            <a:r>
              <a:rPr lang="cs-CZ" dirty="0" smtClean="0"/>
              <a:t>5,6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patnáct celých třicet setin – </a:t>
            </a:r>
            <a:r>
              <a:rPr lang="cs-CZ" dirty="0" smtClean="0"/>
              <a:t> 15,30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jedna celá dvanáct setin </a:t>
            </a:r>
            <a:r>
              <a:rPr lang="cs-CZ" dirty="0" smtClean="0"/>
              <a:t>– 1,12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dvacet tři celých devět desetin </a:t>
            </a:r>
            <a:r>
              <a:rPr lang="cs-CZ" dirty="0" smtClean="0"/>
              <a:t>– 23,9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třináct celých  pět setin </a:t>
            </a:r>
            <a:r>
              <a:rPr lang="cs-CZ" dirty="0" smtClean="0"/>
              <a:t>– 13,05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dvě celé dvacet čtyři setin </a:t>
            </a:r>
            <a:r>
              <a:rPr lang="cs-CZ" dirty="0" smtClean="0"/>
              <a:t>– 2, 24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nula celá  dvě desetiny </a:t>
            </a:r>
            <a:r>
              <a:rPr lang="cs-CZ" dirty="0" smtClean="0"/>
              <a:t>– 0,2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itchFamily="82" charset="0"/>
              </a:rPr>
              <a:t>Řešení</a:t>
            </a:r>
            <a:endParaRPr lang="cs-CZ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10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0,6 _____________________</a:t>
            </a:r>
          </a:p>
          <a:p>
            <a:pPr marL="0" indent="0">
              <a:buNone/>
            </a:pPr>
            <a:r>
              <a:rPr lang="cs-CZ" dirty="0" smtClean="0"/>
              <a:t>4,56 ____________________</a:t>
            </a:r>
          </a:p>
          <a:p>
            <a:pPr marL="0" indent="0">
              <a:buNone/>
            </a:pPr>
            <a:r>
              <a:rPr lang="cs-CZ" dirty="0" smtClean="0"/>
              <a:t>8, 12 ____________________</a:t>
            </a:r>
          </a:p>
          <a:p>
            <a:pPr marL="0" indent="0">
              <a:buNone/>
            </a:pPr>
            <a:r>
              <a:rPr lang="cs-CZ" dirty="0" smtClean="0"/>
              <a:t>0,02 _____________________</a:t>
            </a:r>
          </a:p>
          <a:p>
            <a:pPr marL="0" indent="0">
              <a:buNone/>
            </a:pPr>
            <a:r>
              <a:rPr lang="cs-CZ" dirty="0" smtClean="0"/>
              <a:t>6,15 _____________________</a:t>
            </a:r>
          </a:p>
          <a:p>
            <a:pPr marL="0" indent="0">
              <a:buNone/>
            </a:pPr>
            <a:r>
              <a:rPr lang="cs-CZ" dirty="0" smtClean="0"/>
              <a:t>7, 4 _____________________</a:t>
            </a:r>
          </a:p>
          <a:p>
            <a:pPr marL="0" indent="0">
              <a:buNone/>
            </a:pPr>
            <a:r>
              <a:rPr lang="cs-CZ" dirty="0" smtClean="0"/>
              <a:t>15, 04 __________________</a:t>
            </a:r>
          </a:p>
          <a:p>
            <a:pPr marL="0" indent="0">
              <a:buNone/>
            </a:pPr>
            <a:r>
              <a:rPr lang="cs-CZ" dirty="0" smtClean="0"/>
              <a:t>1, 22 ____________________</a:t>
            </a:r>
          </a:p>
          <a:p>
            <a:pPr marL="0" indent="0">
              <a:buNone/>
            </a:pPr>
            <a:r>
              <a:rPr lang="cs-CZ" dirty="0" smtClean="0"/>
              <a:t>2, 8 _____________________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latin typeface="Curlz MT" pitchFamily="82" charset="0"/>
              </a:rPr>
              <a:t>Přečti a zapiš desetinná čísla do tabulky</a:t>
            </a:r>
            <a:endParaRPr lang="cs-CZ" sz="3600" dirty="0">
              <a:latin typeface="Curlz MT" pitchFamily="82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200263"/>
              </p:ext>
            </p:extLst>
          </p:nvPr>
        </p:nvGraphicFramePr>
        <p:xfrm>
          <a:off x="4499990" y="1628800"/>
          <a:ext cx="4644010" cy="4312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8802"/>
                <a:gridCol w="928802"/>
                <a:gridCol w="928802"/>
                <a:gridCol w="928802"/>
                <a:gridCol w="928802"/>
              </a:tblGrid>
              <a:tr h="40804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desítky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jednotky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  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desetiny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setiny</a:t>
                      </a:r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438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8444753" cy="38778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0,6 – </a:t>
            </a:r>
            <a:r>
              <a:rPr lang="cs-CZ" sz="1400" dirty="0" smtClean="0"/>
              <a:t>nula celá šest desetin</a:t>
            </a:r>
            <a:endParaRPr lang="cs-CZ" sz="1400" dirty="0"/>
          </a:p>
          <a:p>
            <a:pPr marL="0" indent="0">
              <a:buNone/>
            </a:pPr>
            <a:r>
              <a:rPr lang="cs-CZ" dirty="0" smtClean="0"/>
              <a:t>4,56 – </a:t>
            </a:r>
            <a:r>
              <a:rPr lang="cs-CZ" sz="1400" dirty="0" smtClean="0"/>
              <a:t>čtyři celé padesát šest setin</a:t>
            </a:r>
            <a:endParaRPr lang="cs-CZ" sz="1400" dirty="0"/>
          </a:p>
          <a:p>
            <a:pPr marL="0" indent="0">
              <a:buNone/>
            </a:pPr>
            <a:r>
              <a:rPr lang="cs-CZ" dirty="0"/>
              <a:t>8, 12 </a:t>
            </a:r>
            <a:r>
              <a:rPr lang="cs-CZ" dirty="0" smtClean="0"/>
              <a:t>– </a:t>
            </a:r>
            <a:r>
              <a:rPr lang="cs-CZ" sz="1400" dirty="0" smtClean="0"/>
              <a:t>osm celých dvanáct setin</a:t>
            </a:r>
            <a:endParaRPr lang="cs-CZ" sz="1400" dirty="0"/>
          </a:p>
          <a:p>
            <a:pPr marL="0" indent="0">
              <a:buNone/>
            </a:pPr>
            <a:r>
              <a:rPr lang="cs-CZ" dirty="0"/>
              <a:t>0,02 </a:t>
            </a:r>
            <a:r>
              <a:rPr lang="cs-CZ" dirty="0" smtClean="0"/>
              <a:t>– </a:t>
            </a:r>
            <a:r>
              <a:rPr lang="cs-CZ" sz="1400" dirty="0" smtClean="0"/>
              <a:t>nula celá dvě setiny</a:t>
            </a:r>
            <a:endParaRPr lang="cs-CZ" sz="1400" dirty="0"/>
          </a:p>
          <a:p>
            <a:pPr marL="0" indent="0">
              <a:buNone/>
            </a:pPr>
            <a:r>
              <a:rPr lang="cs-CZ" dirty="0"/>
              <a:t>6,15 </a:t>
            </a:r>
            <a:r>
              <a:rPr lang="cs-CZ" dirty="0" smtClean="0"/>
              <a:t>– </a:t>
            </a:r>
            <a:r>
              <a:rPr lang="cs-CZ" sz="1400" dirty="0" smtClean="0"/>
              <a:t>šest celých patnáct setin</a:t>
            </a:r>
            <a:endParaRPr lang="cs-CZ" sz="1400" dirty="0"/>
          </a:p>
          <a:p>
            <a:pPr marL="0" indent="0">
              <a:buNone/>
            </a:pPr>
            <a:r>
              <a:rPr lang="cs-CZ" dirty="0"/>
              <a:t>7, 4 </a:t>
            </a:r>
            <a:r>
              <a:rPr lang="cs-CZ" dirty="0" smtClean="0"/>
              <a:t>– </a:t>
            </a:r>
            <a:r>
              <a:rPr lang="cs-CZ" sz="1400" dirty="0" smtClean="0"/>
              <a:t>sedm celých  čtyři desetiny</a:t>
            </a:r>
            <a:endParaRPr lang="cs-CZ" sz="1400" dirty="0"/>
          </a:p>
          <a:p>
            <a:pPr marL="0" indent="0">
              <a:buNone/>
            </a:pPr>
            <a:r>
              <a:rPr lang="cs-CZ" dirty="0"/>
              <a:t>15, </a:t>
            </a:r>
            <a:r>
              <a:rPr lang="cs-CZ" dirty="0" smtClean="0"/>
              <a:t>04 - </a:t>
            </a:r>
            <a:r>
              <a:rPr lang="cs-CZ" sz="1400" dirty="0" smtClean="0"/>
              <a:t>patnáct celých čtyři setiny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1, 22 </a:t>
            </a:r>
            <a:r>
              <a:rPr lang="cs-CZ" dirty="0" smtClean="0"/>
              <a:t>– </a:t>
            </a:r>
            <a:r>
              <a:rPr lang="cs-CZ" sz="1400" dirty="0" smtClean="0"/>
              <a:t>jedna celá dvacet dva setin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2, </a:t>
            </a:r>
            <a:r>
              <a:rPr lang="cs-CZ" dirty="0" smtClean="0"/>
              <a:t>8 – </a:t>
            </a:r>
            <a:r>
              <a:rPr lang="cs-CZ" sz="1400" dirty="0" smtClean="0"/>
              <a:t>dvě celé osm desetin</a:t>
            </a:r>
            <a:endParaRPr lang="cs-CZ" sz="1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itchFamily="82" charset="0"/>
              </a:rPr>
              <a:t>Řešení</a:t>
            </a:r>
            <a:endParaRPr lang="cs-CZ" dirty="0">
              <a:latin typeface="Curlz MT" pitchFamily="82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2325548"/>
              </p:ext>
            </p:extLst>
          </p:nvPr>
        </p:nvGraphicFramePr>
        <p:xfrm>
          <a:off x="4513488" y="1556792"/>
          <a:ext cx="4644010" cy="4312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8802"/>
                <a:gridCol w="928802"/>
                <a:gridCol w="928802"/>
                <a:gridCol w="928802"/>
                <a:gridCol w="928802"/>
              </a:tblGrid>
              <a:tr h="40804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desítky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jednotky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  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desetiny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setiny</a:t>
                      </a:r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08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5493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 </a:t>
            </a:r>
            <a:r>
              <a:rPr lang="cs-CZ" sz="3600" dirty="0" smtClean="0">
                <a:latin typeface="Curlz MT" pitchFamily="82" charset="0"/>
              </a:rPr>
              <a:t>vlastní tvorba</a:t>
            </a:r>
            <a:endParaRPr lang="cs-CZ" sz="3600" dirty="0">
              <a:latin typeface="Curlz MT" pitchFamily="82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Curlz MT" pitchFamily="82" charset="0"/>
              </a:rPr>
              <a:t>Zdroj</a:t>
            </a:r>
            <a:endParaRPr lang="cs-CZ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72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71</TotalTime>
  <Words>521</Words>
  <Application>Microsoft Office PowerPoint</Application>
  <PresentationFormat>Předvádění na obrazovce (4:3)</PresentationFormat>
  <Paragraphs>145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Tvrdý obal</vt:lpstr>
      <vt:lpstr>Prezentace aplikace PowerPoint</vt:lpstr>
      <vt:lpstr>ANOTACE</vt:lpstr>
      <vt:lpstr>Klíčová slova</vt:lpstr>
      <vt:lpstr>Desetinná čísla</vt:lpstr>
      <vt:lpstr>Obecně o desetinných číslech</vt:lpstr>
      <vt:lpstr>Prezentace aplikace PowerPoint</vt:lpstr>
      <vt:lpstr>Procvič si</vt:lpstr>
      <vt:lpstr>Řešení</vt:lpstr>
      <vt:lpstr>Zapiš desetinné číslo</vt:lpstr>
      <vt:lpstr>Řešení</vt:lpstr>
      <vt:lpstr>Přečti a zapiš desetinná čísla do tabulky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8</cp:revision>
  <dcterms:created xsi:type="dcterms:W3CDTF">2013-02-07T16:17:38Z</dcterms:created>
  <dcterms:modified xsi:type="dcterms:W3CDTF">2013-02-09T17:40:04Z</dcterms:modified>
</cp:coreProperties>
</file>