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ragonfly_eye_3811.jpg" TargetMode="External"/><Relationship Id="rId2" Type="http://schemas.openxmlformats.org/officeDocument/2006/relationships/hyperlink" Target="http://www.hmyz.net/tykadla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C_Gomphidae_wing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STAVBA TĚLA HMYZU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9.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10. 2012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VY_32_INOVACE_48_RH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165766"/>
          </a:xfrm>
        </p:spPr>
        <p:txBody>
          <a:bodyPr>
            <a:no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Prezentace je vytvořena jako doplněk k učivu 6. ročníku Stavba těla hmyzu.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seznámí s charakteristikou hmyzu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naučí se rozlišovat 3 základní části těla a popisovat je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hypertextové odkazy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internet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</a:rPr>
              <a:t>Délka aktivity  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20 minut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žáky zaujaly druhy tykadel a složené oko hmyzu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Hmyz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charakteristika třídy</a:t>
            </a:r>
            <a:endParaRPr lang="cs-CZ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hlava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hruď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zadeček</a:t>
            </a: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Charakteristika třídy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patří mezi členovce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tělo ze tří částí: hlava, hruď a zadeček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aktivně </a:t>
            </a:r>
            <a:r>
              <a:rPr lang="cs-CZ" sz="2800" b="1" dirty="0" smtClean="0">
                <a:solidFill>
                  <a:schemeClr val="bg1"/>
                </a:solidFill>
              </a:rPr>
              <a:t>létají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nejpočetnější</a:t>
            </a:r>
            <a:r>
              <a:rPr lang="cs-CZ" sz="2800" dirty="0" smtClean="0">
                <a:solidFill>
                  <a:schemeClr val="bg1"/>
                </a:solidFill>
              </a:rPr>
              <a:t> skupina organismů co do počtu druhů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lat. </a:t>
            </a:r>
            <a:r>
              <a:rPr lang="cs-CZ" sz="2800" dirty="0" err="1" smtClean="0">
                <a:solidFill>
                  <a:schemeClr val="bg1"/>
                </a:solidFill>
              </a:rPr>
              <a:t>Insecta</a:t>
            </a:r>
            <a:r>
              <a:rPr lang="cs-CZ" sz="2800" dirty="0" smtClean="0">
                <a:solidFill>
                  <a:schemeClr val="bg1"/>
                </a:solidFill>
              </a:rPr>
              <a:t> (= dělený do sekcí)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věda = </a:t>
            </a:r>
            <a:r>
              <a:rPr lang="cs-CZ" sz="2800" b="1" dirty="0" smtClean="0">
                <a:solidFill>
                  <a:schemeClr val="bg1"/>
                </a:solidFill>
              </a:rPr>
              <a:t>entomologie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pokožka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– kutikula z chitinu -&gt; vnější kostra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Hlava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 </a:t>
            </a:r>
            <a:r>
              <a:rPr lang="cs-CZ" sz="2800" dirty="0">
                <a:solidFill>
                  <a:schemeClr val="bg1"/>
                </a:solidFill>
              </a:rPr>
              <a:t>pár </a:t>
            </a:r>
            <a:r>
              <a:rPr lang="cs-CZ" sz="2800" b="1" dirty="0">
                <a:solidFill>
                  <a:schemeClr val="bg1"/>
                </a:solidFill>
              </a:rPr>
              <a:t>tykadel</a:t>
            </a:r>
            <a:r>
              <a:rPr lang="cs-CZ" sz="2800" dirty="0">
                <a:solidFill>
                  <a:schemeClr val="bg1"/>
                </a:solidFill>
              </a:rPr>
              <a:t> – článkovaná, různý tvar a </a:t>
            </a:r>
            <a:r>
              <a:rPr lang="cs-CZ" sz="2800" dirty="0" smtClean="0">
                <a:solidFill>
                  <a:schemeClr val="bg1"/>
                </a:solidFill>
              </a:rPr>
              <a:t>funkce 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www.hmyz.net/tykadla.htm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1 </a:t>
            </a:r>
            <a:r>
              <a:rPr lang="cs-CZ" sz="2800" dirty="0">
                <a:solidFill>
                  <a:schemeClr val="bg1"/>
                </a:solidFill>
              </a:rPr>
              <a:t>pár složených </a:t>
            </a:r>
            <a:r>
              <a:rPr lang="cs-CZ" sz="2800" b="1" dirty="0">
                <a:solidFill>
                  <a:schemeClr val="bg1"/>
                </a:solidFill>
              </a:rPr>
              <a:t>očí</a:t>
            </a:r>
            <a:r>
              <a:rPr lang="cs-CZ" sz="2800" dirty="0">
                <a:solidFill>
                  <a:schemeClr val="bg1"/>
                </a:solidFill>
              </a:rPr>
              <a:t> (výsledkem je mozaika)</a:t>
            </a: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cs.wikipedia.org/wiki/Soubor:Dragonfly_eye_3811.jpg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282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ústní </a:t>
            </a:r>
            <a:r>
              <a:rPr lang="cs-CZ" sz="2800" b="1" dirty="0">
                <a:solidFill>
                  <a:schemeClr val="bg1"/>
                </a:solidFill>
              </a:rPr>
              <a:t>ústrojí</a:t>
            </a:r>
            <a:r>
              <a:rPr lang="cs-CZ" sz="2800" dirty="0">
                <a:solidFill>
                  <a:schemeClr val="bg1"/>
                </a:solidFill>
              </a:rPr>
              <a:t> – podle přijímané potravy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kousací </a:t>
            </a:r>
            <a:r>
              <a:rPr lang="cs-CZ" sz="2800" dirty="0">
                <a:solidFill>
                  <a:schemeClr val="bg1"/>
                </a:solidFill>
              </a:rPr>
              <a:t>(střevlík)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bodavě </a:t>
            </a:r>
            <a:r>
              <a:rPr lang="cs-CZ" sz="2800" dirty="0">
                <a:solidFill>
                  <a:schemeClr val="bg1"/>
                </a:solidFill>
              </a:rPr>
              <a:t>sací (komár)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sací </a:t>
            </a:r>
            <a:r>
              <a:rPr lang="cs-CZ" sz="2800" dirty="0">
                <a:solidFill>
                  <a:schemeClr val="bg1"/>
                </a:solidFill>
              </a:rPr>
              <a:t>= sosák (motýl)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lízavě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sací (moucha)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lízací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(včela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části </a:t>
            </a:r>
            <a:r>
              <a:rPr lang="cs-CZ" sz="2800" b="1" dirty="0">
                <a:solidFill>
                  <a:schemeClr val="bg1"/>
                </a:solidFill>
              </a:rPr>
              <a:t>ústního ústrojí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horní </a:t>
            </a:r>
            <a:r>
              <a:rPr lang="cs-CZ" sz="2800" dirty="0">
                <a:solidFill>
                  <a:schemeClr val="bg1"/>
                </a:solidFill>
              </a:rPr>
              <a:t>pysk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dolní </a:t>
            </a:r>
            <a:r>
              <a:rPr lang="cs-CZ" sz="2800" dirty="0">
                <a:solidFill>
                  <a:schemeClr val="bg1"/>
                </a:solidFill>
              </a:rPr>
              <a:t>pysk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1 </a:t>
            </a:r>
            <a:r>
              <a:rPr lang="cs-CZ" sz="2800" dirty="0">
                <a:solidFill>
                  <a:schemeClr val="bg1"/>
                </a:solidFill>
              </a:rPr>
              <a:t>pár čelistí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1 </a:t>
            </a:r>
            <a:r>
              <a:rPr lang="cs-CZ" sz="2800" dirty="0">
                <a:solidFill>
                  <a:schemeClr val="bg1"/>
                </a:solidFill>
              </a:rPr>
              <a:t>pár </a:t>
            </a:r>
            <a:r>
              <a:rPr lang="cs-CZ" sz="2800" dirty="0" smtClean="0">
                <a:solidFill>
                  <a:schemeClr val="bg1"/>
                </a:solidFill>
              </a:rPr>
              <a:t>kusadel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4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Hruď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7010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 </a:t>
            </a:r>
            <a:r>
              <a:rPr lang="cs-CZ" sz="2800" dirty="0">
                <a:solidFill>
                  <a:schemeClr val="bg1"/>
                </a:solidFill>
              </a:rPr>
              <a:t>páry článkovaných </a:t>
            </a:r>
            <a:r>
              <a:rPr lang="cs-CZ" sz="2800" b="1" dirty="0">
                <a:solidFill>
                  <a:schemeClr val="bg1"/>
                </a:solidFill>
              </a:rPr>
              <a:t>končetin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2 </a:t>
            </a:r>
            <a:r>
              <a:rPr lang="cs-CZ" sz="2800" dirty="0">
                <a:solidFill>
                  <a:schemeClr val="bg1"/>
                </a:solidFill>
              </a:rPr>
              <a:t>páry blanitých </a:t>
            </a:r>
            <a:r>
              <a:rPr lang="cs-CZ" sz="2800" b="1" dirty="0">
                <a:solidFill>
                  <a:schemeClr val="bg1"/>
                </a:solidFill>
              </a:rPr>
              <a:t>křídel</a:t>
            </a:r>
            <a:r>
              <a:rPr lang="cs-CZ" sz="2800" dirty="0">
                <a:solidFill>
                  <a:schemeClr val="bg1"/>
                </a:solidFill>
              </a:rPr>
              <a:t> (žilnatina jako výztuha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cs.wikipedia.org/wiki/Soubor:IC_Gomphidae_wing.jpg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43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Zadeček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052936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CS otevřená (srdce)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trávicí </a:t>
            </a:r>
            <a:r>
              <a:rPr lang="cs-CZ" sz="2800" dirty="0">
                <a:solidFill>
                  <a:schemeClr val="bg1"/>
                </a:solidFill>
              </a:rPr>
              <a:t>trubice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VS </a:t>
            </a:r>
            <a:r>
              <a:rPr lang="cs-CZ" sz="2800" dirty="0">
                <a:solidFill>
                  <a:schemeClr val="bg1"/>
                </a:solidFill>
              </a:rPr>
              <a:t>malpighické trubice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NS </a:t>
            </a:r>
            <a:r>
              <a:rPr lang="cs-CZ" sz="2800" dirty="0">
                <a:solidFill>
                  <a:schemeClr val="bg1"/>
                </a:solidFill>
              </a:rPr>
              <a:t>gangliová žebříčkovitého typu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pohlavní </a:t>
            </a:r>
            <a:r>
              <a:rPr lang="cs-CZ" sz="2800" dirty="0">
                <a:solidFill>
                  <a:schemeClr val="bg1"/>
                </a:solidFill>
              </a:rPr>
              <a:t>orgány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43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4824"/>
          </a:xfrm>
        </p:spPr>
        <p:txBody>
          <a:bodyPr>
            <a:normAutofit lnSpcReduction="10000"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179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Anotace </vt:lpstr>
      <vt:lpstr>Hmyz</vt:lpstr>
      <vt:lpstr>Charakteristika třídy</vt:lpstr>
      <vt:lpstr>Hlava</vt:lpstr>
      <vt:lpstr>Prezentace aplikace PowerPoint</vt:lpstr>
      <vt:lpstr>Hruď</vt:lpstr>
      <vt:lpstr>Zadeček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27</cp:revision>
  <dcterms:created xsi:type="dcterms:W3CDTF">2011-10-26T13:40:16Z</dcterms:created>
  <dcterms:modified xsi:type="dcterms:W3CDTF">2013-05-16T21:16:54Z</dcterms:modified>
</cp:coreProperties>
</file>