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handoutMasterIdLst>
    <p:handoutMasterId r:id="rId14"/>
  </p:handoutMasterIdLst>
  <p:sldIdLst>
    <p:sldId id="282" r:id="rId2"/>
    <p:sldId id="283" r:id="rId3"/>
    <p:sldId id="284" r:id="rId4"/>
    <p:sldId id="267" r:id="rId5"/>
    <p:sldId id="274" r:id="rId6"/>
    <p:sldId id="273" r:id="rId7"/>
    <p:sldId id="278" r:id="rId8"/>
    <p:sldId id="277" r:id="rId9"/>
    <p:sldId id="275" r:id="rId10"/>
    <p:sldId id="276" r:id="rId11"/>
    <p:sldId id="280" r:id="rId12"/>
    <p:sldId id="281" r:id="rId13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06" y="-18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4021138" y="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1DD517-9AE3-49E5-8D5F-34EFEB674115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4021138" y="9721850"/>
            <a:ext cx="3076575" cy="5111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34E5EEF-B53B-470F-88DC-D88C8E5AA7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Obdélník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Obdélník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Obdélník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Obdélník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bdélník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Zaoblený obdélník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Zaoblený obdélník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Obdélník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6705600" y="4206240"/>
            <a:ext cx="960120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5410200" y="4205288"/>
            <a:ext cx="12954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2249424"/>
            <a:ext cx="4038600" cy="4525963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1143000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2244970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21225" y="2244970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381000" y="2708519"/>
            <a:ext cx="4041648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718304" y="2708519"/>
            <a:ext cx="4041775" cy="388620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datum 2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9848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6583680" y="612648"/>
            <a:ext cx="957264" cy="457200"/>
          </a:xfrm>
        </p:spPr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5257800" y="612648"/>
            <a:ext cx="132588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53496" y="1101970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353496" y="2010727"/>
            <a:ext cx="3383280" cy="4617720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152400" y="776287"/>
            <a:ext cx="5102352" cy="585216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1143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143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Obdélník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Obdélník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Obdélník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Obdélník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Obdélník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Zaoblený obdélník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Zaoblený obdélník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Obdélník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Obdélník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Obdélník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Obdélník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Obdélník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Obdélník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1143000"/>
            <a:ext cx="8229600" cy="10668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2249424"/>
            <a:ext cx="8229600" cy="432511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586536" y="612648"/>
            <a:ext cx="957264" cy="45720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fld id="{E20AF868-3EC7-46CA-A1B5-12435464BB3E}" type="datetimeFigureOut">
              <a:rPr lang="cs-CZ" smtClean="0"/>
              <a:pPr/>
              <a:t>14.3.2012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5257800" y="612648"/>
            <a:ext cx="1325880" cy="45720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800">
                <a:solidFill>
                  <a:schemeClr val="accent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F99AFB3D-CB80-4C5E-A34B-C78DE39DD5D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/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etc.usf.edu/clipar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Výukový materiál 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zpracovaný v rámci projektu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672" y="4725144"/>
            <a:ext cx="6136676" cy="1628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/>
          <a:srcRect l="7974" t="20881" r="7974" b="12529"/>
          <a:stretch>
            <a:fillRect/>
          </a:stretch>
        </p:blipFill>
        <p:spPr bwMode="auto">
          <a:xfrm>
            <a:off x="2411760" y="548680"/>
            <a:ext cx="4176464" cy="252690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</a:p>
          <a:p>
            <a:pPr>
              <a:buNone/>
            </a:pPr>
            <a:r>
              <a:rPr lang="cs-CZ" sz="2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Registrační číslo projektu: CZ 1.07/1.4.00/21.1886</a:t>
            </a:r>
          </a:p>
          <a:p>
            <a:pPr>
              <a:buNone/>
            </a:pPr>
            <a:endParaRPr lang="cs-CZ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Šablona: 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32</a:t>
            </a:r>
            <a:r>
              <a:rPr lang="cs-CZ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                        Sada: 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F6/04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</a:t>
            </a: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Předmět: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Fyzika    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Ročník: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6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.</a:t>
            </a:r>
          </a:p>
          <a:p>
            <a:pPr>
              <a:buNone/>
            </a:pPr>
            <a:endParaRPr lang="cs-CZ" sz="5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Jméno autora: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Ing. </a:t>
            </a:r>
            <a:r>
              <a:rPr lang="cs-CZ" dirty="0" err="1" smtClean="0">
                <a:latin typeface="Calibri" pitchFamily="34" charset="0"/>
                <a:cs typeface="Calibri" pitchFamily="34" charset="0"/>
              </a:rPr>
              <a:t>Puršová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 Jaroslava</a:t>
            </a:r>
          </a:p>
          <a:p>
            <a:pPr>
              <a:buNone/>
            </a:pPr>
            <a:endParaRPr lang="cs-CZ" sz="500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		Škola: 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>ZŠ Ústí nad Labem, Hluboká 150</a:t>
            </a:r>
          </a:p>
          <a:p>
            <a:pPr>
              <a:buNone/>
            </a:pPr>
            <a:endParaRPr lang="cs-CZ" sz="2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616624"/>
          </a:xfrm>
        </p:spPr>
        <p:txBody>
          <a:bodyPr anchor="t">
            <a:normAutofit/>
          </a:bodyPr>
          <a:lstStyle/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Název vzdělávacího 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materiálu:</a:t>
            </a:r>
          </a:p>
          <a:p>
            <a:pPr>
              <a:buNone/>
            </a:pPr>
            <a:endParaRPr lang="cs-CZ" sz="1100" u="sng" dirty="0" smtClean="0">
              <a:latin typeface="Calibri" pitchFamily="34" charset="0"/>
              <a:cs typeface="Calibri" pitchFamily="34" charset="0"/>
            </a:endParaRPr>
          </a:p>
          <a:p>
            <a:pPr algn="ctr">
              <a:buNone/>
            </a:pPr>
            <a:r>
              <a:rPr lang="cs-CZ" sz="4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</a:t>
            </a:r>
            <a:endParaRPr lang="cs-CZ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 </a:t>
            </a: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Téma </a:t>
            </a: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hodiny: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Chyby měření</a:t>
            </a:r>
          </a:p>
          <a:p>
            <a:pPr>
              <a:buNone/>
            </a:pPr>
            <a:endParaRPr lang="cs-CZ" sz="32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Klíčová slova: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Hrubá, náhodná a soustavná chyba, aritmetický průměr.</a:t>
            </a: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endParaRPr lang="cs-CZ" sz="2000" b="1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000" u="sng" dirty="0" smtClean="0">
                <a:latin typeface="Calibri" pitchFamily="34" charset="0"/>
                <a:cs typeface="Calibri" pitchFamily="34" charset="0"/>
              </a:rPr>
              <a:t>Anotace:</a:t>
            </a:r>
          </a:p>
          <a:p>
            <a:pPr>
              <a:buNone/>
            </a:pPr>
            <a:r>
              <a:rPr lang="cs-CZ" sz="32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Materiál seznámí žáky s chybami, které mohou vzniknout při 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měření fyzikálních veličin. Žáci se naučí počítat aritmetický průměr</a:t>
            </a:r>
          </a:p>
          <a:p>
            <a:pPr>
              <a:buNone/>
            </a:pP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</a:t>
            </a:r>
            <a:r>
              <a:rPr lang="cs-CZ" sz="2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	z naměřených hodnot.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Jaké mohou být chyby měření?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323528" y="1772816"/>
            <a:ext cx="8363272" cy="4729712"/>
          </a:xfrm>
        </p:spPr>
        <p:txBody>
          <a:bodyPr>
            <a:normAutofit lnSpcReduction="10000"/>
          </a:bodyPr>
          <a:lstStyle/>
          <a:p>
            <a:pPr marL="566928" indent="-457200"/>
            <a:r>
              <a:rPr lang="cs-CZ" dirty="0" smtClean="0">
                <a:latin typeface="Calibri" pitchFamily="34" charset="0"/>
                <a:cs typeface="Calibri" pitchFamily="34" charset="0"/>
              </a:rPr>
              <a:t>každé měření fyzikální veličiny je zatíženo chybami</a:t>
            </a:r>
          </a:p>
          <a:p>
            <a:pPr marL="566928" indent="-457200">
              <a:buNone/>
            </a:pPr>
            <a:endParaRPr lang="cs-CZ" sz="2000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Rozlišujeme:</a:t>
            </a:r>
          </a:p>
          <a:p>
            <a:pPr marL="566928" indent="-457200">
              <a:buNone/>
            </a:pPr>
            <a:endParaRPr lang="cs-CZ" sz="600" b="1" dirty="0" smtClean="0">
              <a:solidFill>
                <a:schemeClr val="accent1"/>
              </a:solidFill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chyby měřeného tělesa</a:t>
            </a:r>
          </a:p>
          <a:p>
            <a:pPr marL="916686" lvl="1" indent="-514350">
              <a:buClr>
                <a:schemeClr val="accent3"/>
              </a:buCl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stěny místnosti nemusí být pravoúhlé</a:t>
            </a:r>
          </a:p>
          <a:p>
            <a:pPr marL="624078" indent="-514350"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chyby způsobené měřidlem</a:t>
            </a:r>
          </a:p>
          <a:p>
            <a:pPr marL="916686" lvl="1" indent="-514350">
              <a:buClr>
                <a:schemeClr val="accent3"/>
              </a:buCl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měřidlo nemusí být úplně přesné</a:t>
            </a:r>
          </a:p>
          <a:p>
            <a:pPr marL="624078" indent="-514350"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chyby způsobené člověkem</a:t>
            </a:r>
          </a:p>
          <a:p>
            <a:pPr marL="916686" lvl="1" indent="-514350">
              <a:buClr>
                <a:schemeClr val="accent3"/>
              </a:buCl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špatně přiložené měřidlo nulou k počátku měřené délky</a:t>
            </a:r>
          </a:p>
          <a:p>
            <a:pPr marL="916686" lvl="1" indent="-514350">
              <a:buClr>
                <a:schemeClr val="accent3"/>
              </a:buClr>
              <a:buNone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	špatně odečtená hodnota na stupnici</a:t>
            </a:r>
          </a:p>
          <a:p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44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7" dur="500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CHYBY MĚŘENÍ</a:t>
            </a:r>
            <a:endParaRPr lang="cs-CZ" sz="4400" b="1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85192" y="1628800"/>
            <a:ext cx="8363272" cy="5157192"/>
          </a:xfrm>
        </p:spPr>
        <p:txBody>
          <a:bodyPr>
            <a:normAutofit fontScale="92500" lnSpcReduction="10000"/>
          </a:bodyPr>
          <a:lstStyle/>
          <a:p>
            <a:pPr marL="624078" indent="-514350" algn="just">
              <a:buNone/>
            </a:pPr>
            <a:r>
              <a:rPr lang="cs-CZ" sz="30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Tři skupiny chyb:</a:t>
            </a:r>
          </a:p>
          <a:p>
            <a:pPr marL="624078" indent="-514350" algn="just">
              <a:buNone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hrubá chyba</a:t>
            </a:r>
          </a:p>
          <a:p>
            <a:pPr marL="916686" lvl="1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znehodnocuje měření, musíme ji odstranit</a:t>
            </a:r>
          </a:p>
          <a:p>
            <a:pPr marL="916686" lvl="1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chyba způsobená nesprávným měřením, vadou měřidla, omylem …</a:t>
            </a:r>
          </a:p>
          <a:p>
            <a:pPr marL="916686" lvl="1" indent="-514350" algn="just">
              <a:buNone/>
            </a:pPr>
            <a:endParaRPr lang="cs-CZ" sz="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soustavná chyba</a:t>
            </a:r>
          </a:p>
          <a:p>
            <a:pPr marL="916686" lvl="1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při zjednodušení odpovídá přesnosti měření, tj. jedné polovině nejmenšího dílku měřidla</a:t>
            </a:r>
          </a:p>
          <a:p>
            <a:pPr marL="916686" lvl="1" indent="-514350" algn="just">
              <a:buFont typeface="Arial" pitchFamily="34" charset="0"/>
              <a:buChar char="•"/>
            </a:pPr>
            <a:endParaRPr lang="cs-CZ" sz="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Font typeface="+mj-lt"/>
              <a:buAutoNum type="arabicPeriod"/>
            </a:pPr>
            <a:r>
              <a:rPr lang="cs-CZ" sz="3000" dirty="0" smtClean="0">
                <a:latin typeface="Calibri" pitchFamily="34" charset="0"/>
                <a:cs typeface="Calibri" pitchFamily="34" charset="0"/>
              </a:rPr>
              <a:t>náhodná chyba</a:t>
            </a:r>
          </a:p>
          <a:p>
            <a:pPr marL="916686" lvl="1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nelze zjistit ani ovlivnit</a:t>
            </a:r>
          </a:p>
          <a:p>
            <a:pPr marL="916686" lvl="1" indent="-514350" algn="just">
              <a:buFont typeface="Arial" pitchFamily="34" charset="0"/>
              <a:buChar char="•"/>
            </a:pPr>
            <a:r>
              <a:rPr lang="cs-CZ" sz="2800" dirty="0" smtClean="0">
                <a:latin typeface="Calibri" pitchFamily="34" charset="0"/>
                <a:cs typeface="Calibri" pitchFamily="34" charset="0"/>
              </a:rPr>
              <a:t>je dána technickou úrovní měření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115616" y="5157192"/>
            <a:ext cx="7128792" cy="100811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Jak zmenšíme vliv chyby měření?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363272" cy="4176464"/>
          </a:xfrm>
        </p:spPr>
        <p:txBody>
          <a:bodyPr>
            <a:normAutofit/>
          </a:bodyPr>
          <a:lstStyle/>
          <a:p>
            <a:pPr marL="566928" indent="-457200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fyzikální veličinu měříme vícekrát</a:t>
            </a:r>
          </a:p>
          <a:p>
            <a:pPr marL="566928" indent="-457200">
              <a:buFont typeface="+mj-lt"/>
              <a:buAutoNum type="arabicPeriod"/>
            </a:pPr>
            <a:endParaRPr lang="cs-CZ" sz="1100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vyloučíme zjevné omyly </a:t>
            </a:r>
            <a:r>
              <a:rPr lang="cs-CZ" dirty="0" smtClean="0">
                <a:latin typeface="Calibri" pitchFamily="34" charset="0"/>
                <a:cs typeface="Calibri" pitchFamily="34" charset="0"/>
                <a:sym typeface="Symbol"/>
              </a:rPr>
              <a:t> hrubé chyby</a:t>
            </a:r>
          </a:p>
          <a:p>
            <a:pPr marL="566928" indent="-457200">
              <a:buFont typeface="+mj-lt"/>
              <a:buAutoNum type="arabicPeriod"/>
            </a:pPr>
            <a:endParaRPr lang="cs-CZ" sz="1100" dirty="0" smtClean="0">
              <a:latin typeface="Calibri" pitchFamily="34" charset="0"/>
              <a:cs typeface="Calibri" pitchFamily="34" charset="0"/>
              <a:sym typeface="Symbol"/>
            </a:endParaRPr>
          </a:p>
          <a:p>
            <a:pPr marL="566928" indent="-457200">
              <a:buFont typeface="+mj-lt"/>
              <a:buAutoNum type="arabicPeriod"/>
            </a:pPr>
            <a:r>
              <a:rPr lang="cs-CZ" dirty="0" smtClean="0">
                <a:latin typeface="Calibri" pitchFamily="34" charset="0"/>
                <a:cs typeface="Calibri" pitchFamily="34" charset="0"/>
                <a:sym typeface="Symbol"/>
              </a:rPr>
              <a:t>určíme aritmetický průměr</a:t>
            </a:r>
          </a:p>
          <a:p>
            <a:pPr marL="566928" indent="-457200">
              <a:buNone/>
            </a:pPr>
            <a:endParaRPr lang="cs-CZ" sz="4000" dirty="0" smtClean="0">
              <a:latin typeface="Calibri" pitchFamily="34" charset="0"/>
              <a:cs typeface="Calibri" pitchFamily="34" charset="0"/>
              <a:sym typeface="Symbol"/>
            </a:endParaRPr>
          </a:p>
          <a:p>
            <a:pPr marL="566928" indent="-457200">
              <a:buNone/>
            </a:pPr>
            <a:r>
              <a:rPr lang="cs-CZ" sz="4400" b="1" dirty="0" smtClean="0">
                <a:solidFill>
                  <a:schemeClr val="accent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  <a:sym typeface="Symbol"/>
              </a:rPr>
              <a:t>		  ARITMETICKÝ PRŮMĚR </a:t>
            </a:r>
            <a:endParaRPr lang="cs-CZ" sz="4400" b="1" baseline="-25000" dirty="0" smtClean="0">
              <a:solidFill>
                <a:schemeClr val="accent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Calibri" pitchFamily="34" charset="0"/>
              <a:cs typeface="Calibri" pitchFamily="34" charset="0"/>
              <a:sym typeface="Symbol"/>
            </a:endParaRPr>
          </a:p>
          <a:p>
            <a:pPr marL="566928" indent="-457200" algn="ctr">
              <a:buNone/>
            </a:pPr>
            <a:endParaRPr lang="cs-CZ" dirty="0" smtClean="0">
              <a:latin typeface="Calibri" pitchFamily="34" charset="0"/>
              <a:cs typeface="Calibri" pitchFamily="34" charset="0"/>
              <a:sym typeface="Symbol"/>
            </a:endParaRPr>
          </a:p>
          <a:p>
            <a:pPr marL="566928" indent="-457200" algn="ctr">
              <a:buNone/>
            </a:pPr>
            <a:r>
              <a:rPr lang="cs-CZ" b="1" dirty="0" smtClean="0">
                <a:latin typeface="Calibri" pitchFamily="34" charset="0"/>
                <a:cs typeface="Calibri" pitchFamily="34" charset="0"/>
                <a:sym typeface="Symbol"/>
              </a:rPr>
              <a:t>Součet všech měření vydělený jejich počtem</a:t>
            </a:r>
            <a:r>
              <a:rPr lang="cs-CZ" dirty="0" smtClean="0">
                <a:latin typeface="Calibri" pitchFamily="34" charset="0"/>
                <a:cs typeface="Calibri" pitchFamily="34" charset="0"/>
                <a:sym typeface="Symbol"/>
              </a:rPr>
              <a:t>.</a:t>
            </a:r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08304" y="4301358"/>
            <a:ext cx="360040" cy="5677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500"/>
                            </p:stCondLst>
                            <p:childTnLst>
                              <p:par>
                                <p:cTn id="27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 fontScale="90000"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Měření délky listu sešitu pravítkem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11560" y="1844824"/>
          <a:ext cx="7920878" cy="151492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270328"/>
                <a:gridCol w="665055"/>
                <a:gridCol w="665055"/>
                <a:gridCol w="665055"/>
                <a:gridCol w="665055"/>
                <a:gridCol w="665055"/>
                <a:gridCol w="665055"/>
                <a:gridCol w="665055"/>
                <a:gridCol w="665055"/>
                <a:gridCol w="665055"/>
                <a:gridCol w="665055"/>
              </a:tblGrid>
              <a:tr h="69196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Číslo měření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1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5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6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7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8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9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10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691964">
                <a:tc>
                  <a:txBody>
                    <a:bodyPr/>
                    <a:lstStyle/>
                    <a:p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l </a:t>
                      </a:r>
                      <a:r>
                        <a:rPr lang="en-US" sz="2400" dirty="0" smtClean="0">
                          <a:latin typeface="Calibri" pitchFamily="34" charset="0"/>
                          <a:cs typeface="Calibri" pitchFamily="34" charset="0"/>
                        </a:rPr>
                        <a:t>[</a:t>
                      </a:r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mm</a:t>
                      </a:r>
                      <a:r>
                        <a:rPr lang="en-US" sz="2400" dirty="0" smtClean="0">
                          <a:latin typeface="Calibri" pitchFamily="34" charset="0"/>
                          <a:cs typeface="Calibri" pitchFamily="34" charset="0"/>
                        </a:rPr>
                        <a:t>]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209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208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209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208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201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208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4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611560" y="3645024"/>
            <a:ext cx="8208912" cy="30315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600" dirty="0" smtClean="0">
                <a:latin typeface="Calibri" pitchFamily="34" charset="0"/>
                <a:cs typeface="Calibri" pitchFamily="34" charset="0"/>
              </a:rPr>
              <a:t>měření č. 8 = hrubá chyba (měření nebudeme uvažovat)</a:t>
            </a:r>
          </a:p>
          <a:p>
            <a:pPr marL="514350" indent="-514350"/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 = (209 + 208 + 210 + 209 + 210 + </a:t>
            </a:r>
            <a:r>
              <a:rPr lang="cs-CZ" sz="2500" dirty="0" err="1" smtClean="0">
                <a:latin typeface="Calibri" pitchFamily="34" charset="0"/>
                <a:cs typeface="Calibri" pitchFamily="34" charset="0"/>
              </a:rPr>
              <a:t>210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 + 208 + </a:t>
            </a:r>
            <a:r>
              <a:rPr lang="cs-CZ" sz="2500" dirty="0" err="1" smtClean="0">
                <a:latin typeface="Calibri" pitchFamily="34" charset="0"/>
                <a:cs typeface="Calibri" pitchFamily="34" charset="0"/>
              </a:rPr>
              <a:t>208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 + 210) / 9</a:t>
            </a:r>
          </a:p>
          <a:p>
            <a:pPr marL="514350" indent="-514350"/>
            <a:endParaRPr lang="cs-CZ" sz="7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 = 1882 / 9</a:t>
            </a:r>
          </a:p>
          <a:p>
            <a:pPr marL="514350" indent="-514350"/>
            <a:endParaRPr lang="cs-CZ" sz="9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 = 209,1 mm    </a:t>
            </a:r>
            <a:r>
              <a:rPr lang="cs-CZ" sz="2500" u="dbl" dirty="0" smtClean="0">
                <a:latin typeface="Calibri" pitchFamily="34" charset="0"/>
                <a:cs typeface="Calibri" pitchFamily="34" charset="0"/>
              </a:rPr>
              <a:t>209 mm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marL="514350" indent="-514350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Délka sešitu je asi 209 mm.</a:t>
            </a:r>
            <a:endParaRPr lang="cs-CZ" sz="25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819" y="4365104"/>
            <a:ext cx="273952" cy="4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4869160"/>
            <a:ext cx="273952" cy="4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5373216"/>
            <a:ext cx="273952" cy="4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cxnSp>
        <p:nvCxnSpPr>
          <p:cNvPr id="11" name="Přímá spojovací čára 10"/>
          <p:cNvCxnSpPr/>
          <p:nvPr/>
        </p:nvCxnSpPr>
        <p:spPr>
          <a:xfrm>
            <a:off x="6588224" y="2780928"/>
            <a:ext cx="576064" cy="50405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čára 12"/>
          <p:cNvCxnSpPr/>
          <p:nvPr/>
        </p:nvCxnSpPr>
        <p:spPr>
          <a:xfrm flipV="1">
            <a:off x="6588224" y="2780928"/>
            <a:ext cx="576064" cy="504056"/>
          </a:xfrm>
          <a:prstGeom prst="line">
            <a:avLst/>
          </a:prstGeom>
          <a:ln w="571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457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9523" y="5517232"/>
            <a:ext cx="212277" cy="2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245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500"/>
                            </p:stCondLst>
                            <p:childTnLst>
                              <p:par>
                                <p:cTn id="3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3" dur="500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500"/>
                            </p:stCondLst>
                            <p:childTnLst>
                              <p:par>
                                <p:cTn id="40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45" dur="500"/>
                                        <p:tgtEl>
                                          <p:spTgt spid="245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500"/>
                                        <p:tgtEl>
                                          <p:spTgt spid="7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899592" y="5373216"/>
            <a:ext cx="7560840" cy="1224136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Boo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8024" y="3429000"/>
            <a:ext cx="3632428" cy="172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20688"/>
            <a:ext cx="8229600" cy="1066800"/>
          </a:xfrm>
        </p:spPr>
        <p:txBody>
          <a:bodyPr>
            <a:norm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/>
                <a:latin typeface="Calibri" pitchFamily="34" charset="0"/>
                <a:cs typeface="Calibri" pitchFamily="34" charset="0"/>
              </a:rPr>
              <a:t>Jak změříme tloušťku listu v knize?</a:t>
            </a:r>
            <a:endParaRPr lang="cs-CZ" sz="4400" b="1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/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Zástupný symbol pro obsah 2"/>
          <p:cNvSpPr>
            <a:spLocks noGrp="1"/>
          </p:cNvSpPr>
          <p:nvPr>
            <p:ph idx="1"/>
          </p:nvPr>
        </p:nvSpPr>
        <p:spPr>
          <a:xfrm>
            <a:off x="467544" y="1700808"/>
            <a:ext cx="8363272" cy="3960440"/>
          </a:xfrm>
        </p:spPr>
        <p:txBody>
          <a:bodyPr>
            <a:normAutofit/>
          </a:bodyPr>
          <a:lstStyle/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Je možné změřit tloušťku listu v knize pomocí pravítka?</a:t>
            </a:r>
            <a:endParaRPr lang="cs-CZ" sz="9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600" dirty="0" smtClean="0">
                <a:latin typeface="Calibri" pitchFamily="34" charset="0"/>
                <a:cs typeface="Calibri" pitchFamily="34" charset="0"/>
              </a:rPr>
              <a:t>Jakou zvolíme metodu, aby byla chyba co nejmenší?</a:t>
            </a: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změříme tloušťku všech listů knihy</a:t>
            </a:r>
            <a:endParaRPr lang="cs-CZ" sz="9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Font typeface="+mj-lt"/>
              <a:buAutoNum type="arabicPeriod"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vydělíme počtem listů</a:t>
            </a:r>
          </a:p>
          <a:p>
            <a:pPr marL="624078" indent="-514350">
              <a:buFont typeface="+mj-lt"/>
              <a:buAutoNum type="arabicPeriod"/>
            </a:pPr>
            <a:endParaRPr lang="cs-CZ" sz="18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	! nezaměňovat počet </a:t>
            </a:r>
          </a:p>
          <a:p>
            <a:pPr marL="624078" indent="-514350">
              <a:buNone/>
            </a:pPr>
            <a:r>
              <a:rPr lang="cs-CZ" sz="2600" dirty="0" smtClean="0">
                <a:latin typeface="Calibri" pitchFamily="34" charset="0"/>
                <a:cs typeface="Calibri" pitchFamily="34" charset="0"/>
              </a:rPr>
              <a:t>	  stran s počtem listů !</a:t>
            </a:r>
          </a:p>
          <a:p>
            <a:pPr algn="just">
              <a:buNone/>
            </a:pPr>
            <a:endParaRPr lang="cs-CZ" sz="2600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467544" y="5525616"/>
            <a:ext cx="8363272" cy="1431776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365760" marR="0" lvl="0" indent="-256032" algn="ctr" defTabSz="914400" rtl="0" eaLnBrk="1" fontAlgn="auto" latinLnBrk="0" hangingPunct="1">
              <a:lnSpc>
                <a:spcPct val="100000"/>
              </a:lnSpc>
              <a:spcBef>
                <a:spcPts val="300"/>
              </a:spcBef>
              <a:spcAft>
                <a:spcPts val="0"/>
              </a:spcAft>
              <a:buClr>
                <a:schemeClr val="accent3"/>
              </a:buClr>
              <a:buSzTx/>
              <a:tabLst/>
              <a:defRPr/>
            </a:pPr>
            <a:r>
              <a:rPr kumimoji="0" lang="cs-CZ" sz="26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Chybu</a:t>
            </a:r>
            <a:r>
              <a:rPr kumimoji="0" lang="cs-CZ" sz="2600" b="1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Calibri" pitchFamily="34" charset="0"/>
                <a:ea typeface="+mn-ea"/>
                <a:cs typeface="Calibri" pitchFamily="34" charset="0"/>
              </a:rPr>
              <a:t> měření můžeme snížit jedním měřením několikanásobku délky.</a:t>
            </a:r>
            <a:endParaRPr kumimoji="0" lang="cs-CZ" sz="2600" b="1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Calibri" pitchFamily="34" charset="0"/>
              <a:ea typeface="+mn-ea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5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8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ZÁPISKY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363272" cy="472971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200" b="1" u="sng" dirty="0" smtClean="0">
                <a:latin typeface="Calibri" pitchFamily="34" charset="0"/>
                <a:cs typeface="Calibri" pitchFamily="34" charset="0"/>
              </a:rPr>
              <a:t>Chyby měření</a:t>
            </a:r>
            <a:endParaRPr lang="cs-CZ" sz="3200" dirty="0" smtClean="0">
              <a:latin typeface="Calibri" pitchFamily="34" charset="0"/>
              <a:cs typeface="Calibri" pitchFamily="34" charset="0"/>
            </a:endParaRPr>
          </a:p>
          <a:p>
            <a:pPr algn="just"/>
            <a:endParaRPr lang="cs-CZ" sz="700" u="sng" dirty="0" smtClean="0">
              <a:latin typeface="Calibri" pitchFamily="34" charset="0"/>
              <a:cs typeface="Calibri" pitchFamily="34" charset="0"/>
            </a:endParaRPr>
          </a:p>
          <a:p>
            <a:pPr marL="566928" indent="-457200"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Každé měření fyzikální veličiny je zatíženo chybami.</a:t>
            </a:r>
          </a:p>
          <a:p>
            <a:pPr algn="just"/>
            <a:endParaRPr lang="cs-CZ" sz="600" dirty="0" smtClean="0"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ClrTx/>
              <a:buNone/>
            </a:pPr>
            <a:r>
              <a:rPr lang="cs-CZ" sz="2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itchFamily="34" charset="0"/>
                <a:cs typeface="Calibri" pitchFamily="34" charset="0"/>
              </a:rPr>
              <a:t>Tři skupiny chyb:</a:t>
            </a:r>
          </a:p>
          <a:p>
            <a:pPr marL="624078" indent="-514350" algn="just">
              <a:buClrTx/>
              <a:buFont typeface="+mj-lt"/>
              <a:buAutoNum type="arabicPeriod"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hrubá chyba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-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musíme ji odstranit, je způsobená nesprávným měřením, vadou měřidla, omylem …</a:t>
            </a:r>
          </a:p>
          <a:p>
            <a:pPr marL="624078" indent="-514350" algn="just">
              <a:buClrTx/>
              <a:buFont typeface="+mj-lt"/>
              <a:buAutoNum type="arabicPeriod"/>
            </a:pPr>
            <a:endParaRPr lang="cs-CZ" sz="9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ClrTx/>
              <a:buFont typeface="+mj-lt"/>
              <a:buAutoNum type="arabicPeriod"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soustavná chyba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-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při zjednodušení odpovídá přesnosti měření, tj. jedné polovině nejmenšího dílku měřidla</a:t>
            </a:r>
          </a:p>
          <a:p>
            <a:pPr marL="624078" indent="-514350" algn="just">
              <a:buClrTx/>
              <a:buFont typeface="+mj-lt"/>
              <a:buAutoNum type="arabicPeriod"/>
            </a:pPr>
            <a:endParaRPr lang="cs-CZ" sz="9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624078" indent="-514350" algn="just">
              <a:buClrTx/>
              <a:buFont typeface="+mj-lt"/>
              <a:buAutoNum type="arabicPeriod"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náhodná chyba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-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nelze zjistit ani ovlivnit, je dána technickou úrovní měření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219568"/>
            <a:ext cx="8640960" cy="4729712"/>
          </a:xfrm>
        </p:spPr>
        <p:txBody>
          <a:bodyPr>
            <a:noAutofit/>
          </a:bodyPr>
          <a:lstStyle/>
          <a:p>
            <a:pPr algn="just">
              <a:buNone/>
            </a:pPr>
            <a:r>
              <a:rPr lang="cs-CZ" sz="2400" u="sng" dirty="0" smtClean="0">
                <a:latin typeface="Calibri" pitchFamily="34" charset="0"/>
                <a:cs typeface="Calibri" pitchFamily="34" charset="0"/>
              </a:rPr>
              <a:t>Zmenšení chyby měření:</a:t>
            </a:r>
          </a:p>
          <a:p>
            <a:pPr algn="just">
              <a:buNone/>
            </a:pPr>
            <a:endParaRPr lang="cs-CZ" sz="900" u="sng" dirty="0" smtClean="0">
              <a:latin typeface="Calibri" pitchFamily="34" charset="0"/>
              <a:cs typeface="Calibri" pitchFamily="34" charset="0"/>
            </a:endParaRPr>
          </a:p>
          <a:p>
            <a:pPr marL="859536" lvl="1" indent="-45720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měříme vícekrát</a:t>
            </a:r>
          </a:p>
          <a:p>
            <a:pPr marL="859536" lvl="1" indent="-457200">
              <a:buClrTx/>
              <a:buFont typeface="+mj-lt"/>
              <a:buAutoNum type="arabicPeriod"/>
            </a:pPr>
            <a:endParaRPr lang="cs-CZ" sz="10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859536" lvl="1" indent="-45720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vyloučíme omyly </a:t>
            </a:r>
            <a:r>
              <a:rPr lang="cs-CZ" sz="2400" dirty="0" smtClean="0">
                <a:solidFill>
                  <a:schemeClr val="tx1"/>
                </a:solidFill>
                <a:latin typeface="Symbol" pitchFamily="18" charset="2"/>
                <a:cs typeface="Calibri" pitchFamily="34" charset="0"/>
              </a:rPr>
              <a:t>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hrubé chyby</a:t>
            </a:r>
          </a:p>
          <a:p>
            <a:pPr marL="859536" lvl="1" indent="-457200">
              <a:buClrTx/>
              <a:buFont typeface="+mj-lt"/>
              <a:buAutoNum type="arabicPeriod"/>
            </a:pPr>
            <a:endParaRPr lang="cs-CZ" sz="5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859536" lvl="1" indent="-457200">
              <a:buClrTx/>
              <a:buFont typeface="+mj-lt"/>
              <a:buAutoNum type="arabicPeriod"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určíme </a:t>
            </a:r>
            <a:r>
              <a:rPr lang="cs-CZ" sz="2400" b="1" u="sng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aritmetický průměr</a:t>
            </a:r>
            <a:r>
              <a:rPr lang="cs-CZ" sz="2400" b="1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</a:t>
            </a: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     (součet všech měření vydělený jejich počtem)</a:t>
            </a:r>
          </a:p>
          <a:p>
            <a:pPr marL="859536" lvl="1" indent="-457200">
              <a:buClrTx/>
              <a:buFont typeface="+mj-lt"/>
              <a:buAutoNum type="arabicPeriod"/>
            </a:pPr>
            <a:endParaRPr lang="cs-CZ" sz="20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marL="432000" lvl="1" indent="0">
              <a:buClrTx/>
              <a:buNone/>
            </a:pPr>
            <a:r>
              <a:rPr lang="cs-CZ" sz="2400" dirty="0" smtClean="0">
                <a:solidFill>
                  <a:schemeClr val="tx1"/>
                </a:solidFill>
                <a:latin typeface="Calibri" pitchFamily="34" charset="0"/>
                <a:cs typeface="Calibri" pitchFamily="34" charset="0"/>
              </a:rPr>
              <a:t>! Chybu měření můžeme snížit jedním měřením několikanásobku délky.</a:t>
            </a:r>
          </a:p>
          <a:p>
            <a:pPr marL="566928" lvl="0" indent="-457200">
              <a:buClr>
                <a:srgbClr val="A04DA3"/>
              </a:buClr>
              <a:buNone/>
            </a:pPr>
            <a:endParaRPr lang="cs-CZ" sz="12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66928" lvl="0" indent="-457200">
              <a:buClr>
                <a:srgbClr val="A04DA3"/>
              </a:buClr>
              <a:buNone/>
            </a:pPr>
            <a:endParaRPr lang="cs-CZ" sz="16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marL="566928" indent="-457200">
              <a:buFont typeface="Arial" pitchFamily="34" charset="0"/>
              <a:buChar char="•"/>
            </a:pPr>
            <a:endParaRPr lang="cs-CZ" sz="2400" dirty="0" smtClean="0">
              <a:solidFill>
                <a:schemeClr val="tx1"/>
              </a:solidFill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algn="just">
              <a:buNone/>
            </a:pPr>
            <a:endParaRPr lang="cs-CZ" sz="2400" dirty="0" smtClean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08961" y="2933206"/>
            <a:ext cx="223079" cy="35177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ovéPole 6"/>
          <p:cNvSpPr txBox="1"/>
          <p:nvPr/>
        </p:nvSpPr>
        <p:spPr>
          <a:xfrm>
            <a:off x="611560" y="980728"/>
            <a:ext cx="8064896" cy="41857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514350" indent="-514350"/>
            <a:r>
              <a:rPr lang="cs-CZ" sz="2800" dirty="0" smtClean="0">
                <a:latin typeface="Calibri" pitchFamily="34" charset="0"/>
                <a:cs typeface="Calibri" pitchFamily="34" charset="0"/>
              </a:rPr>
              <a:t>Př.: Měření délky listu sešitu pravítkem.</a:t>
            </a:r>
          </a:p>
          <a:p>
            <a:pPr marL="514350" indent="-514350"/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endParaRPr lang="cs-CZ" sz="26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 = (209 + 208 + 210 + 209 + 210 + </a:t>
            </a:r>
            <a:r>
              <a:rPr lang="cs-CZ" sz="2500" dirty="0" err="1" smtClean="0">
                <a:latin typeface="Calibri" pitchFamily="34" charset="0"/>
                <a:cs typeface="Calibri" pitchFamily="34" charset="0"/>
              </a:rPr>
              <a:t>210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 + 208 + </a:t>
            </a:r>
            <a:r>
              <a:rPr lang="cs-CZ" sz="2500" dirty="0" err="1" smtClean="0">
                <a:latin typeface="Calibri" pitchFamily="34" charset="0"/>
                <a:cs typeface="Calibri" pitchFamily="34" charset="0"/>
              </a:rPr>
              <a:t>208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 + 210) / 9</a:t>
            </a:r>
          </a:p>
          <a:p>
            <a:pPr marL="514350" indent="-514350"/>
            <a:endParaRPr lang="cs-CZ" sz="7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 = 1882 / 9</a:t>
            </a:r>
          </a:p>
          <a:p>
            <a:pPr marL="514350" indent="-514350"/>
            <a:endParaRPr lang="cs-CZ" sz="900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    = 209,1 mm    </a:t>
            </a:r>
            <a:r>
              <a:rPr lang="cs-CZ" sz="2500" u="dbl" dirty="0" smtClean="0">
                <a:latin typeface="Calibri" pitchFamily="34" charset="0"/>
                <a:cs typeface="Calibri" pitchFamily="34" charset="0"/>
              </a:rPr>
              <a:t>209 mm</a:t>
            </a:r>
            <a:r>
              <a:rPr lang="cs-CZ" sz="25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marL="514350" indent="-514350"/>
            <a:endParaRPr lang="cs-CZ" dirty="0" smtClean="0">
              <a:latin typeface="Calibri" pitchFamily="34" charset="0"/>
              <a:cs typeface="Calibri" pitchFamily="34" charset="0"/>
            </a:endParaRPr>
          </a:p>
          <a:p>
            <a:pPr marL="514350" indent="-514350"/>
            <a:r>
              <a:rPr lang="cs-CZ" sz="2500" dirty="0" smtClean="0">
                <a:latin typeface="Calibri" pitchFamily="34" charset="0"/>
                <a:cs typeface="Calibri" pitchFamily="34" charset="0"/>
              </a:rPr>
              <a:t>Délka sešitu je asi 209 mm.</a:t>
            </a:r>
            <a:endParaRPr lang="cs-CZ" sz="2500" dirty="0">
              <a:latin typeface="Calibri" pitchFamily="34" charset="0"/>
              <a:cs typeface="Calibri" pitchFamily="34" charset="0"/>
            </a:endParaRPr>
          </a:p>
        </p:txBody>
      </p:sp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4819" y="2924944"/>
            <a:ext cx="273952" cy="4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429048"/>
            <a:ext cx="273952" cy="4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3933056"/>
            <a:ext cx="273952" cy="43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59523" y="4149080"/>
            <a:ext cx="212277" cy="21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" name="Tabulka 13"/>
          <p:cNvGraphicFramePr>
            <a:graphicFrameLocks noGrp="1"/>
          </p:cNvGraphicFramePr>
          <p:nvPr/>
        </p:nvGraphicFramePr>
        <p:xfrm>
          <a:off x="899592" y="1772816"/>
          <a:ext cx="7344818" cy="79248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1562728"/>
                <a:gridCol w="578209"/>
                <a:gridCol w="578209"/>
                <a:gridCol w="578209"/>
                <a:gridCol w="578209"/>
                <a:gridCol w="578209"/>
                <a:gridCol w="578209"/>
                <a:gridCol w="578209"/>
                <a:gridCol w="578209"/>
                <a:gridCol w="578209"/>
                <a:gridCol w="578209"/>
              </a:tblGrid>
              <a:tr h="354321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Číslo měření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3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4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5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6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7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8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9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10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  <a:tr h="282311">
                <a:tc>
                  <a:txBody>
                    <a:bodyPr/>
                    <a:lstStyle/>
                    <a:p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l </a:t>
                      </a:r>
                      <a:r>
                        <a:rPr lang="en-US" sz="2000" dirty="0" smtClean="0">
                          <a:latin typeface="Calibri" pitchFamily="34" charset="0"/>
                          <a:cs typeface="Calibri" pitchFamily="34" charset="0"/>
                        </a:rPr>
                        <a:t>[</a:t>
                      </a:r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mm</a:t>
                      </a:r>
                      <a:r>
                        <a:rPr lang="en-US" sz="2000" dirty="0" smtClean="0">
                          <a:latin typeface="Calibri" pitchFamily="34" charset="0"/>
                          <a:cs typeface="Calibri" pitchFamily="34" charset="0"/>
                        </a:rPr>
                        <a:t>]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209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208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209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208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strike="sngStrike" dirty="0" smtClean="0">
                          <a:latin typeface="Calibri" pitchFamily="34" charset="0"/>
                          <a:cs typeface="Calibri" pitchFamily="34" charset="0"/>
                        </a:rPr>
                        <a:t>201</a:t>
                      </a:r>
                      <a:endParaRPr lang="cs-CZ" sz="2000" strike="sngStrike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208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Calibri" pitchFamily="34" charset="0"/>
                          <a:cs typeface="Calibri" pitchFamily="34" charset="0"/>
                        </a:rPr>
                        <a:t>210</a:t>
                      </a:r>
                      <a:endParaRPr lang="cs-CZ" sz="2000" dirty="0">
                        <a:latin typeface="Calibri" pitchFamily="34" charset="0"/>
                        <a:cs typeface="Calibri" pitchFamily="34" charset="0"/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836712"/>
            <a:ext cx="8229600" cy="1066800"/>
          </a:xfrm>
        </p:spPr>
        <p:txBody>
          <a:bodyPr>
            <a:normAutofit/>
          </a:bodyPr>
          <a:lstStyle/>
          <a:p>
            <a:r>
              <a:rPr lang="cs-CZ" sz="44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latin typeface="Calibri" pitchFamily="34" charset="0"/>
                <a:cs typeface="Calibri" pitchFamily="34" charset="0"/>
              </a:rPr>
              <a:t>CITACE</a:t>
            </a:r>
            <a:endParaRPr lang="cs-CZ" sz="4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rgbClr val="FFFFFF"/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  <a:latin typeface="Calibri" pitchFamily="34" charset="0"/>
              <a:cs typeface="Calibri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363272" cy="4729712"/>
          </a:xfrm>
        </p:spPr>
        <p:txBody>
          <a:bodyPr>
            <a:normAutofit/>
          </a:bodyPr>
          <a:lstStyle/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Microsoft Office -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PowerPoint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</a:rPr>
              <a:t>Kliparty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na webu Office 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Online</a:t>
            </a:r>
          </a:p>
          <a:p>
            <a:r>
              <a:rPr lang="cs-CZ" sz="2400" dirty="0" err="1" smtClean="0">
                <a:latin typeface="Calibri" pitchFamily="34" charset="0"/>
                <a:cs typeface="Calibri" pitchFamily="34" charset="0"/>
              </a:rPr>
              <a:t>Clipart</a:t>
            </a:r>
            <a:r>
              <a:rPr lang="cs-CZ" sz="2400" dirty="0" smtClean="0">
                <a:latin typeface="Calibri" pitchFamily="34" charset="0"/>
                <a:cs typeface="Calibri" pitchFamily="34" charset="0"/>
              </a:rPr>
              <a:t> ETC: </a:t>
            </a:r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http://etc.usf.edu/clipart/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>
              <a:buNone/>
            </a:pPr>
            <a:r>
              <a:rPr lang="cs-CZ" sz="2400" dirty="0" smtClean="0">
                <a:latin typeface="Calibri" pitchFamily="34" charset="0"/>
                <a:cs typeface="Calibri" pitchFamily="34" charset="0"/>
              </a:rPr>
              <a:t>	</a:t>
            </a:r>
          </a:p>
          <a:p>
            <a:pPr algn="just">
              <a:buNone/>
            </a:pPr>
            <a:endParaRPr lang="cs-CZ" sz="4000" dirty="0" smtClean="0">
              <a:latin typeface="Calibri" pitchFamily="34" charset="0"/>
              <a:cs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Urbanistický">
  <a:themeElements>
    <a:clrScheme name="Urbanistický">
      <a:dk1>
        <a:sysClr val="windowText" lastClr="000000"/>
      </a:dk1>
      <a:lt1>
        <a:sysClr val="window" lastClr="FFFFFF"/>
      </a:lt1>
      <a:dk2>
        <a:srgbClr val="424456"/>
      </a:dk2>
      <a:lt2>
        <a:srgbClr val="DEDEDE"/>
      </a:lt2>
      <a:accent1>
        <a:srgbClr val="53548A"/>
      </a:accent1>
      <a:accent2>
        <a:srgbClr val="438086"/>
      </a:accent2>
      <a:accent3>
        <a:srgbClr val="A04DA3"/>
      </a:accent3>
      <a:accent4>
        <a:srgbClr val="C4652D"/>
      </a:accent4>
      <a:accent5>
        <a:srgbClr val="8B5D3D"/>
      </a:accent5>
      <a:accent6>
        <a:srgbClr val="5C92B5"/>
      </a:accent6>
      <a:hlink>
        <a:srgbClr val="67AFBD"/>
      </a:hlink>
      <a:folHlink>
        <a:srgbClr val="C2A874"/>
      </a:folHlink>
    </a:clrScheme>
    <a:fontScheme name="Urbanistický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Urbanist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Urban</Template>
  <TotalTime>947</TotalTime>
  <Words>399</Words>
  <Application>Microsoft Office PowerPoint</Application>
  <PresentationFormat>Předvádění na obrazovce (4:3)</PresentationFormat>
  <Paragraphs>170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Urbanistický</vt:lpstr>
      <vt:lpstr>Výukový materiál </vt:lpstr>
      <vt:lpstr>Snímek 2</vt:lpstr>
      <vt:lpstr>Snímek 3</vt:lpstr>
      <vt:lpstr>Jaké mohou být chyby měření?</vt:lpstr>
      <vt:lpstr>CHYBY MĚŘENÍ</vt:lpstr>
      <vt:lpstr>Jak zmenšíme vliv chyby měření?</vt:lpstr>
      <vt:lpstr>Měření délky listu sešitu pravítkem</vt:lpstr>
      <vt:lpstr>Jak změříme tloušťku listu v knize?</vt:lpstr>
      <vt:lpstr>ZÁPISKY</vt:lpstr>
      <vt:lpstr>Snímek 10</vt:lpstr>
      <vt:lpstr>Snímek 11</vt:lpstr>
      <vt:lpstr>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Jája</dc:creator>
  <cp:lastModifiedBy>Jája</cp:lastModifiedBy>
  <cp:revision>107</cp:revision>
  <dcterms:created xsi:type="dcterms:W3CDTF">2012-01-03T20:22:29Z</dcterms:created>
  <dcterms:modified xsi:type="dcterms:W3CDTF">2012-03-14T18:22:14Z</dcterms:modified>
</cp:coreProperties>
</file>