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2" r:id="rId4"/>
    <p:sldId id="273" r:id="rId5"/>
    <p:sldId id="274" r:id="rId6"/>
    <p:sldId id="275" r:id="rId7"/>
    <p:sldId id="276" r:id="rId8"/>
    <p:sldId id="277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95FB44-B35A-4EBB-9D2C-FAF939CE3C0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285860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/>
              <a:t/>
            </a:r>
            <a:br>
              <a:rPr lang="cs-CZ" sz="4000" dirty="0"/>
            </a:br>
            <a:endParaRPr lang="cs-CZ" sz="4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143116"/>
            <a:ext cx="7572428" cy="4214842"/>
          </a:xfrm>
        </p:spPr>
        <p:txBody>
          <a:bodyPr>
            <a:normAutofit fontScale="47500" lnSpcReduction="20000"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9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ZÁKLADNÍ </a:t>
            </a:r>
            <a:r>
              <a:rPr lang="cs-CZ" sz="29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ŠKOLA SLOVAN, KROMĚŘÍŽ, PŘÍSPĚVKOVÁ ORGANIZACE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ZEYEROVA 3354, 767 01 KROMĚŘÍŽ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projekt v rámci vzdělávacího programu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VZDĚLÁNÍ PRO KONKURENCESCHOPNOST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ŠABLONA ČÍSLO: III/2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NÁZEV:  INOVACE A ZKVALITNĚNÍ VÝUKY PROSTŘEDNICTVÍM ICT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PŘEDMĚT:  PŘÍRODOPIS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ROČNÍK: 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VI.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TÉMA: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ROZMNOŽOVÁNÍ HMYZU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AUTOR: MGR. ROMANA HOLUBOVÁ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DATUM VYTVOŘENÍ: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15. 10. 2012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VY_32_INOVACE_49_RH 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b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785794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Anotace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357850"/>
          </a:xfrm>
        </p:spPr>
        <p:txBody>
          <a:bodyPr>
            <a:no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Prezentace je vytvořena jako doplněk k učivu </a:t>
            </a:r>
            <a:r>
              <a:rPr lang="cs-CZ" sz="1200" dirty="0">
                <a:solidFill>
                  <a:schemeClr val="bg1"/>
                </a:solidFill>
              </a:rPr>
              <a:t>6</a:t>
            </a:r>
            <a:r>
              <a:rPr lang="cs-CZ" sz="1200" dirty="0" smtClean="0">
                <a:solidFill>
                  <a:schemeClr val="bg1"/>
                </a:solidFill>
              </a:rPr>
              <a:t>. </a:t>
            </a:r>
            <a:r>
              <a:rPr lang="cs-CZ" sz="1200" dirty="0" smtClean="0">
                <a:solidFill>
                  <a:schemeClr val="bg1"/>
                </a:solidFill>
              </a:rPr>
              <a:t>ročníku </a:t>
            </a:r>
            <a:r>
              <a:rPr lang="cs-CZ" sz="1200" dirty="0" smtClean="0">
                <a:solidFill>
                  <a:schemeClr val="bg1"/>
                </a:solidFill>
              </a:rPr>
              <a:t>Rozmnožování hmyzu.</a:t>
            </a:r>
            <a:endParaRPr lang="cs-CZ" sz="12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Prezentace je určena pro práci na interaktivní tabuli.</a:t>
            </a: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V rámci prezentace se žáci: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seznámí s </a:t>
            </a:r>
            <a:r>
              <a:rPr lang="cs-CZ" sz="1200" dirty="0" smtClean="0">
                <a:solidFill>
                  <a:schemeClr val="bg1"/>
                </a:solidFill>
              </a:rPr>
              <a:t>rozmnožováním hmyzu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seznámí s ukázkami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seznámí </a:t>
            </a:r>
            <a:r>
              <a:rPr lang="cs-CZ" sz="1200" dirty="0" smtClean="0">
                <a:solidFill>
                  <a:schemeClr val="bg1"/>
                </a:solidFill>
              </a:rPr>
              <a:t>s</a:t>
            </a:r>
            <a:r>
              <a:rPr lang="cs-CZ" sz="1200" dirty="0" smtClean="0">
                <a:solidFill>
                  <a:schemeClr val="bg1"/>
                </a:solidFill>
              </a:rPr>
              <a:t>e s pojmy proměna dokonalá a nedokonalá</a:t>
            </a:r>
            <a:endParaRPr lang="cs-CZ" sz="12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Prezentace obsahuje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křížovku</a:t>
            </a:r>
            <a:endParaRPr lang="cs-CZ" sz="12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Speciální vzdělávací potřeby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žádné</a:t>
            </a:r>
            <a:endParaRPr lang="cs-CZ" sz="12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Délka aktivity  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25 minut </a:t>
            </a: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Zkušenosti z pilotáže</a:t>
            </a:r>
          </a:p>
          <a:p>
            <a:r>
              <a:rPr lang="cs-CZ" sz="1200" dirty="0">
                <a:solidFill>
                  <a:schemeClr val="bg1"/>
                </a:solidFill>
              </a:rPr>
              <a:t>žák dokáže vysvětlit rozmnožování </a:t>
            </a:r>
            <a:r>
              <a:rPr lang="cs-CZ" sz="1200" dirty="0" smtClean="0">
                <a:solidFill>
                  <a:schemeClr val="bg1"/>
                </a:solidFill>
              </a:rPr>
              <a:t>hmyzu, umí uvést konkrétní příklady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žáky zaujala křížovka</a:t>
            </a:r>
            <a:endParaRPr lang="cs-CZ" sz="1200" dirty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00108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Rozmnožování hmyzu</a:t>
            </a:r>
            <a:endParaRPr lang="cs-CZ" sz="32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2786058"/>
            <a:ext cx="6400800" cy="22860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rozmnožování </a:t>
            </a:r>
            <a:r>
              <a:rPr lang="cs-CZ" sz="20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hmyzu</a:t>
            </a:r>
            <a:endParaRPr lang="cs-CZ" sz="24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proměna nedokonalá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proměna </a:t>
            </a:r>
            <a:r>
              <a:rPr lang="cs-CZ" sz="20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dokonalá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křížovka</a:t>
            </a:r>
            <a:endParaRPr lang="cs-CZ" sz="20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6238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Rozmnožování hmyzu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349079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gonochoristé</a:t>
            </a:r>
            <a:r>
              <a:rPr lang="cs-CZ" sz="2800" dirty="0">
                <a:solidFill>
                  <a:schemeClr val="bg1"/>
                </a:solidFill>
              </a:rPr>
              <a:t>, vývin </a:t>
            </a:r>
            <a:r>
              <a:rPr lang="cs-CZ" sz="2800" dirty="0" smtClean="0">
                <a:solidFill>
                  <a:schemeClr val="bg1"/>
                </a:solidFill>
              </a:rPr>
              <a:t>nepřímý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během </a:t>
            </a:r>
            <a:r>
              <a:rPr lang="cs-CZ" sz="2800" dirty="0">
                <a:solidFill>
                  <a:schemeClr val="bg1"/>
                </a:solidFill>
              </a:rPr>
              <a:t>vývoje hmyzu </a:t>
            </a:r>
            <a:r>
              <a:rPr lang="cs-CZ" sz="2800" b="1" dirty="0">
                <a:solidFill>
                  <a:schemeClr val="bg1"/>
                </a:solidFill>
              </a:rPr>
              <a:t>dochází k </a:t>
            </a:r>
            <a:r>
              <a:rPr lang="cs-CZ" sz="2800" b="1" dirty="0" smtClean="0">
                <a:solidFill>
                  <a:schemeClr val="bg1"/>
                </a:solidFill>
              </a:rPr>
              <a:t>proměnám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rozmnožování 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pohlavní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partenogeneze (z neoplozených vajíček)</a:t>
            </a:r>
            <a:endParaRPr lang="cs-CZ" sz="2400" dirty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8998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Proměna nedokonalá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2332855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vajíčko -&gt; larva = nymfa -&gt; dospělec = </a:t>
            </a:r>
            <a:r>
              <a:rPr lang="cs-CZ" sz="2800" dirty="0" smtClean="0">
                <a:solidFill>
                  <a:schemeClr val="bg1"/>
                </a:solidFill>
              </a:rPr>
              <a:t>imago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vážka</a:t>
            </a:r>
            <a:r>
              <a:rPr lang="cs-CZ" sz="2800" dirty="0">
                <a:solidFill>
                  <a:schemeClr val="bg1"/>
                </a:solidFill>
              </a:rPr>
              <a:t>, veš</a:t>
            </a: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3449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Proměna dokonalá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72816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vajíčko -&gt; larva -&gt; kukla -&gt; dospělec = imago 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blecha, brouk, motýl</a:t>
            </a:r>
          </a:p>
          <a:p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1026" name="Picture 2" descr="proměna dokonalá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924944"/>
            <a:ext cx="302433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43449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Křížovka</a:t>
            </a:r>
            <a:endParaRPr lang="cs-CZ" b="1" dirty="0">
              <a:solidFill>
                <a:schemeClr val="bg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6315918"/>
              </p:ext>
            </p:extLst>
          </p:nvPr>
        </p:nvGraphicFramePr>
        <p:xfrm>
          <a:off x="467544" y="1052736"/>
          <a:ext cx="8229598" cy="2595880"/>
        </p:xfrm>
        <a:graphic>
          <a:graphicData uri="http://schemas.openxmlformats.org/drawingml/2006/table">
            <a:tbl>
              <a:tblPr>
                <a:solidFill>
                  <a:schemeClr val="accent6"/>
                </a:solidFill>
                <a:tableStyleId>{5C22544A-7EE6-4342-B048-85BDC9FD1C3A}</a:tableStyleId>
              </a:tblPr>
              <a:tblGrid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7544" y="3789040"/>
            <a:ext cx="754616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hmyz patří mezi …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nejčastější typ ústního ústrojí hmyzu …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oči hmyzu jsou …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hmatovou funkci mají článkovaná …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imago neboli …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krovky jsou …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některé samičky hmyzu bodají pomocí … </a:t>
            </a:r>
          </a:p>
          <a:p>
            <a:pPr marL="342900" indent="-342900">
              <a:buAutoNum type="arabicPeriod"/>
            </a:pPr>
            <a:endParaRPr lang="cs-CZ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Tajenka</a:t>
            </a:r>
            <a:r>
              <a:rPr lang="cs-CZ" dirty="0" smtClean="0">
                <a:solidFill>
                  <a:schemeClr val="bg1"/>
                </a:solidFill>
              </a:rPr>
              <a:t>: z písmen poskládej dvoukřídlý hmyz, který odlamuje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končetiny a živí se býložravě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3449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Křížovka</a:t>
            </a:r>
            <a:endParaRPr lang="cs-CZ" b="1" dirty="0">
              <a:solidFill>
                <a:schemeClr val="bg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7997012"/>
              </p:ext>
            </p:extLst>
          </p:nvPr>
        </p:nvGraphicFramePr>
        <p:xfrm>
          <a:off x="467544" y="1052736"/>
          <a:ext cx="8229598" cy="2595880"/>
        </p:xfrm>
        <a:graphic>
          <a:graphicData uri="http://schemas.openxmlformats.org/drawingml/2006/table">
            <a:tbl>
              <a:tblPr>
                <a:solidFill>
                  <a:schemeClr val="accent6"/>
                </a:solidFill>
                <a:tableStyleId>{5C22544A-7EE6-4342-B048-85BDC9FD1C3A}</a:tableStyleId>
              </a:tblPr>
              <a:tblGrid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7544" y="3789040"/>
            <a:ext cx="7546168" cy="2893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hmyz patří mezi …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nejčastější typ ústního ústrojí hmyzu …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oči hmyzu jsou …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hmatovou funkci mají článkovaná …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imago neboli …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krovky jsou …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některé samičky hmyzu bodají pomocí … </a:t>
            </a:r>
          </a:p>
          <a:p>
            <a:pPr marL="342900" indent="-342900">
              <a:buAutoNum type="arabicPeriod"/>
            </a:pPr>
            <a:endParaRPr lang="cs-CZ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Tajenka</a:t>
            </a:r>
            <a:r>
              <a:rPr lang="cs-CZ" dirty="0" smtClean="0">
                <a:solidFill>
                  <a:schemeClr val="bg1"/>
                </a:solidFill>
              </a:rPr>
              <a:t>: z písmen poskládej dvoukřídlý hmyz, který odlamuje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končetiny a živí se býložravě    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TIPLICE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6966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Citace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16832"/>
          </a:xfrm>
        </p:spPr>
        <p:txBody>
          <a:bodyPr>
            <a:normAutofit/>
          </a:bodyPr>
          <a:lstStyle/>
          <a:p>
            <a:endParaRPr lang="cs-CZ" sz="19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Ilustrace</a:t>
            </a: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 </a:t>
            </a: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www.office.microsoft.com</a:t>
            </a:r>
            <a:endParaRPr lang="cs-CZ" sz="19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endParaRPr lang="cs-CZ" sz="1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vlastní </a:t>
            </a: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tvorba </a:t>
            </a:r>
            <a:endParaRPr lang="cs-CZ" sz="1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>
              <a:buNone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erdana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</TotalTime>
  <Words>258</Words>
  <Application>Microsoft Office PowerPoint</Application>
  <PresentationFormat>Předvádění na obrazovce (4:3)</PresentationFormat>
  <Paragraphs>159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</vt:lpstr>
      <vt:lpstr>Anotace </vt:lpstr>
      <vt:lpstr>Rozmnožování hmyzu</vt:lpstr>
      <vt:lpstr>Rozmnožování hmyzu</vt:lpstr>
      <vt:lpstr>Proměna nedokonalá</vt:lpstr>
      <vt:lpstr>Proměna dokonalá</vt:lpstr>
      <vt:lpstr>Křížovka</vt:lpstr>
      <vt:lpstr>Křížovka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Romy</dc:creator>
  <cp:lastModifiedBy>Romy</cp:lastModifiedBy>
  <cp:revision>29</cp:revision>
  <dcterms:created xsi:type="dcterms:W3CDTF">2011-10-26T13:40:16Z</dcterms:created>
  <dcterms:modified xsi:type="dcterms:W3CDTF">2013-05-27T14:52:47Z</dcterms:modified>
</cp:coreProperties>
</file>