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283D5-8456-4FC0-A762-9061DACB9865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D5CB5D59-28A8-4BFB-8683-4D9B4A5B29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283D5-8456-4FC0-A762-9061DACB9865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B5D59-28A8-4BFB-8683-4D9B4A5B29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283D5-8456-4FC0-A762-9061DACB9865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B5D59-28A8-4BFB-8683-4D9B4A5B29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283D5-8456-4FC0-A762-9061DACB9865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B5D59-28A8-4BFB-8683-4D9B4A5B299F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283D5-8456-4FC0-A762-9061DACB9865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B5D59-28A8-4BFB-8683-4D9B4A5B299F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283D5-8456-4FC0-A762-9061DACB9865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B5D59-28A8-4BFB-8683-4D9B4A5B29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283D5-8456-4FC0-A762-9061DACB9865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B5D59-28A8-4BFB-8683-4D9B4A5B29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283D5-8456-4FC0-A762-9061DACB9865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B5D59-28A8-4BFB-8683-4D9B4A5B299F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283D5-8456-4FC0-A762-9061DACB9865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B5D59-28A8-4BFB-8683-4D9B4A5B299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283D5-8456-4FC0-A762-9061DACB9865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B5D59-28A8-4BFB-8683-4D9B4A5B29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283D5-8456-4FC0-A762-9061DACB9865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B5D59-28A8-4BFB-8683-4D9B4A5B29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FF2283D5-8456-4FC0-A762-9061DACB9865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D5CB5D59-28A8-4BFB-8683-4D9B4A5B299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043608" y="3203574"/>
            <a:ext cx="7414592" cy="3249762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projekt v rámci vzdělávacího programu</a:t>
            </a:r>
            <a:b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VZDĚLÁNÍ PRO KONKURENCESCHOPNOST</a:t>
            </a:r>
            <a:b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ŠABLONA ČÍSLO: III/2</a:t>
            </a:r>
            <a:b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NÁZEV:  INOVACE A ZKVALITNĚNÍ VÝUKY PROSTŘEDNICTVÍM ICT</a:t>
            </a:r>
            <a:b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PŘEDMĚT: MATEMATIKA</a:t>
            </a:r>
            <a:b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ROČNÍK:  V.</a:t>
            </a:r>
            <a:b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TÉMA: DESETINNÁ ČÍSLA</a:t>
            </a:r>
            <a:b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AUTOR: MGR. EVA JANOUŠKOVÁ</a:t>
            </a:r>
            <a:b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DATUM VYTVOŘENÍ: 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20.2.2013</a:t>
            </a: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  </a:t>
            </a: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VY_32_INOVACE_37 </a:t>
            </a:r>
            <a:r>
              <a:rPr lang="cs-CZ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_EJ</a:t>
            </a:r>
            <a:br>
              <a:rPr lang="cs-CZ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046700"/>
            <a:ext cx="7632848" cy="2094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25259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prezentace je vytvořena jako doplňující materiál k učivu desetinná čísla pro 5. ročník </a:t>
            </a:r>
          </a:p>
          <a:p>
            <a:pPr algn="just">
              <a:lnSpc>
                <a:spcPct val="150000"/>
              </a:lnSpc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žáci se prostřednictvím prezentace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seznamují se základními pravidly porovnávání desetinných čísel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na připravených úkolech získané vědomosti procvičují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82211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Arial" pitchFamily="34" charset="0"/>
                <a:cs typeface="Arial" pitchFamily="34" charset="0"/>
              </a:rPr>
              <a:t>KLÍČOVÁ SLOVA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esetinné číslo</a:t>
            </a:r>
          </a:p>
          <a:p>
            <a:r>
              <a:rPr lang="cs-CZ" sz="32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íslo přirozené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jednotky</a:t>
            </a:r>
          </a:p>
          <a:p>
            <a:r>
              <a:rPr lang="cs-CZ" sz="32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esítky  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desetiny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setiny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70510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POROVNÁVÁNÍ DESETINNÝCH ČÍSEL</a:t>
            </a:r>
            <a:endParaRPr lang="cs-CZ" sz="60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31470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ZÁKLADNÍ PRAVIDLA PŘI POROVNÁVÁNÍ: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8350696" cy="5501208"/>
          </a:xfrm>
        </p:spPr>
        <p:txBody>
          <a:bodyPr>
            <a:normAutofit fontScale="62500" lnSpcReduction="20000"/>
          </a:bodyPr>
          <a:lstStyle/>
          <a:p>
            <a:pPr marL="68580" indent="0" algn="just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algn="just"/>
            <a:r>
              <a:rPr lang="cs-CZ" sz="4600" dirty="0" smtClean="0">
                <a:latin typeface="Arial" pitchFamily="34" charset="0"/>
                <a:cs typeface="Arial" pitchFamily="34" charset="0"/>
              </a:rPr>
              <a:t>postup je stejný jako u přirozených čísel</a:t>
            </a:r>
          </a:p>
          <a:p>
            <a:pPr marL="68580" indent="0" algn="just">
              <a:buNone/>
            </a:pPr>
            <a:endParaRPr lang="cs-CZ" sz="4600" dirty="0" smtClean="0"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cs-CZ" sz="4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600" dirty="0" smtClean="0">
                <a:latin typeface="Arial" pitchFamily="34" charset="0"/>
                <a:cs typeface="Arial" pitchFamily="34" charset="0"/>
              </a:rPr>
              <a:t>nejprve porovnáváme počet </a:t>
            </a:r>
            <a:r>
              <a:rPr lang="cs-CZ" sz="4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jednotek</a:t>
            </a:r>
            <a:r>
              <a:rPr lang="cs-CZ" sz="4600" dirty="0" smtClean="0">
                <a:latin typeface="Arial" pitchFamily="34" charset="0"/>
                <a:cs typeface="Arial" pitchFamily="34" charset="0"/>
              </a:rPr>
              <a:t> (celé části)</a:t>
            </a:r>
          </a:p>
          <a:p>
            <a:pPr marL="68580" indent="0" algn="just">
              <a:lnSpc>
                <a:spcPct val="170000"/>
              </a:lnSpc>
              <a:buNone/>
            </a:pPr>
            <a:r>
              <a:rPr lang="cs-CZ" sz="4600" dirty="0" smtClean="0">
                <a:latin typeface="Arial" pitchFamily="34" charset="0"/>
                <a:cs typeface="Arial" pitchFamily="34" charset="0"/>
              </a:rPr>
              <a:t>    např. </a:t>
            </a:r>
            <a:r>
              <a:rPr lang="cs-CZ" sz="4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sz="4600" dirty="0" smtClean="0">
                <a:latin typeface="Arial" pitchFamily="34" charset="0"/>
                <a:cs typeface="Arial" pitchFamily="34" charset="0"/>
              </a:rPr>
              <a:t> , 3      ˂    </a:t>
            </a:r>
            <a:r>
              <a:rPr lang="cs-CZ" sz="4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4600" dirty="0" smtClean="0">
                <a:latin typeface="Arial" pitchFamily="34" charset="0"/>
                <a:cs typeface="Arial" pitchFamily="34" charset="0"/>
              </a:rPr>
              <a:t> , 6</a:t>
            </a:r>
          </a:p>
          <a:p>
            <a:pPr marL="68580" indent="0" algn="just">
              <a:buNone/>
            </a:pPr>
            <a:endParaRPr lang="cs-CZ" sz="4600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sz="4600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sz="4600" dirty="0">
              <a:latin typeface="Arial" pitchFamily="34" charset="0"/>
              <a:cs typeface="Arial" pitchFamily="34" charset="0"/>
            </a:endParaRPr>
          </a:p>
          <a:p>
            <a:pPr algn="just"/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68580" indent="0" algn="just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96395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pokud je počet jednotek ( celé části ) stejný, porovnáváme </a:t>
            </a:r>
            <a:r>
              <a:rPr lang="cs-CZ" sz="2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desetiny</a:t>
            </a:r>
          </a:p>
          <a:p>
            <a:pPr marL="68580" indent="0" algn="just">
              <a:lnSpc>
                <a:spcPct val="150000"/>
              </a:lnSpc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např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. 1 ,</a:t>
            </a:r>
            <a:r>
              <a:rPr lang="cs-CZ" sz="2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2  ˃</a:t>
            </a:r>
            <a:r>
              <a:rPr lang="cs-CZ" sz="2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1 , </a:t>
            </a:r>
            <a:r>
              <a:rPr lang="cs-CZ" sz="2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6 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70392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okud je i počet  desetin stejný, zaměříme se na </a:t>
            </a:r>
            <a:r>
              <a:rPr lang="cs-CZ" sz="2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setiny</a:t>
            </a:r>
          </a:p>
          <a:p>
            <a:pPr marL="68580" indent="0" algn="just">
              <a:lnSpc>
                <a:spcPct val="150000"/>
              </a:lnSpc>
              <a:buNone/>
            </a:pPr>
            <a:r>
              <a:rPr lang="cs-CZ" sz="28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např.  2, 7</a:t>
            </a:r>
            <a:r>
              <a:rPr lang="cs-CZ" sz="2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˂  2, 7</a:t>
            </a:r>
            <a:r>
              <a:rPr lang="cs-CZ" sz="2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19395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Arial" pitchFamily="34" charset="0"/>
                <a:cs typeface="Arial" pitchFamily="34" charset="0"/>
              </a:rPr>
              <a:t>PROCVIČ SI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268760"/>
            <a:ext cx="4716016" cy="5832648"/>
          </a:xfrm>
        </p:spPr>
        <p:txBody>
          <a:bodyPr>
            <a:normAutofit fontScale="40000" lnSpcReduction="20000"/>
          </a:bodyPr>
          <a:lstStyle/>
          <a:p>
            <a:pPr marL="68580" indent="0" algn="ctr">
              <a:buNone/>
            </a:pPr>
            <a:r>
              <a:rPr lang="cs-CZ" sz="3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68580" indent="0" algn="ctr">
              <a:lnSpc>
                <a:spcPct val="170000"/>
              </a:lnSpc>
              <a:buNone/>
            </a:pPr>
            <a:r>
              <a:rPr lang="cs-CZ" sz="45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4, 2               4, 8</a:t>
            </a:r>
          </a:p>
          <a:p>
            <a:pPr marL="68580" indent="0" algn="ctr">
              <a:lnSpc>
                <a:spcPct val="170000"/>
              </a:lnSpc>
              <a:buNone/>
            </a:pPr>
            <a:r>
              <a:rPr lang="cs-CZ" sz="45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15, 09              16, 9</a:t>
            </a:r>
          </a:p>
          <a:p>
            <a:pPr marL="68580" indent="0" algn="ctr">
              <a:lnSpc>
                <a:spcPct val="170000"/>
              </a:lnSpc>
              <a:buNone/>
            </a:pPr>
            <a:r>
              <a:rPr lang="cs-CZ" sz="45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6,03                6,3</a:t>
            </a:r>
          </a:p>
          <a:p>
            <a:pPr marL="68580" indent="0" algn="ctr">
              <a:lnSpc>
                <a:spcPct val="170000"/>
              </a:lnSpc>
              <a:buNone/>
            </a:pPr>
            <a:r>
              <a:rPr lang="cs-CZ" sz="45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1,14              1,13   </a:t>
            </a:r>
          </a:p>
          <a:p>
            <a:pPr marL="68580" indent="0" algn="ctr">
              <a:lnSpc>
                <a:spcPct val="170000"/>
              </a:lnSpc>
              <a:buNone/>
            </a:pPr>
            <a:r>
              <a:rPr lang="cs-CZ" sz="45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0,3                0,1</a:t>
            </a:r>
          </a:p>
          <a:p>
            <a:pPr marL="68580" indent="0" algn="ctr">
              <a:lnSpc>
                <a:spcPct val="170000"/>
              </a:lnSpc>
              <a:buNone/>
            </a:pPr>
            <a:r>
              <a:rPr lang="cs-CZ" sz="45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9,16             8,50</a:t>
            </a:r>
          </a:p>
          <a:p>
            <a:pPr marL="68580" indent="0" algn="ctr">
              <a:lnSpc>
                <a:spcPct val="170000"/>
              </a:lnSpc>
              <a:buNone/>
            </a:pPr>
            <a:r>
              <a:rPr lang="cs-CZ" sz="45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3,78             3,73</a:t>
            </a:r>
          </a:p>
          <a:p>
            <a:pPr marL="68580" indent="0" algn="ctr">
              <a:lnSpc>
                <a:spcPct val="170000"/>
              </a:lnSpc>
              <a:buNone/>
            </a:pPr>
            <a:r>
              <a:rPr lang="cs-CZ" sz="45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23 , 40        23, 4</a:t>
            </a:r>
          </a:p>
          <a:p>
            <a:pPr marL="68580" indent="0" algn="ctr">
              <a:lnSpc>
                <a:spcPct val="170000"/>
              </a:lnSpc>
              <a:buNone/>
            </a:pPr>
            <a:r>
              <a:rPr lang="cs-CZ" sz="45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</a:t>
            </a:r>
            <a:endParaRPr lang="cs-CZ" sz="45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             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4008" y="1536192"/>
            <a:ext cx="3814192" cy="4197064"/>
          </a:xfrm>
        </p:spPr>
        <p:txBody>
          <a:bodyPr>
            <a:normAutofit lnSpcReduction="10000"/>
          </a:bodyPr>
          <a:lstStyle/>
          <a:p>
            <a:pPr marL="68580" indent="0" algn="ctr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4, 70        4,20</a:t>
            </a:r>
          </a:p>
          <a:p>
            <a:pPr marL="68580" indent="0" algn="ctr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1,67        3,21</a:t>
            </a:r>
          </a:p>
          <a:p>
            <a:pPr marL="68580" indent="0" algn="ctr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5,5          6,5</a:t>
            </a:r>
          </a:p>
          <a:p>
            <a:pPr marL="68580" indent="0" algn="ctr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18,36          18,3</a:t>
            </a:r>
          </a:p>
          <a:p>
            <a:pPr marL="68580" indent="0" algn="ctr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5,7           5,70</a:t>
            </a:r>
          </a:p>
          <a:p>
            <a:pPr marL="68580" indent="0" algn="ctr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9,54            10</a:t>
            </a:r>
          </a:p>
          <a:p>
            <a:pPr marL="68580" indent="0" algn="ctr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11, 43          11,46</a:t>
            </a:r>
          </a:p>
          <a:p>
            <a:pPr marL="68580" indent="0" algn="ctr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4,09             4,1</a:t>
            </a:r>
          </a:p>
          <a:p>
            <a:pPr marL="68580" indent="0" algn="ctr">
              <a:lnSpc>
                <a:spcPct val="150000"/>
              </a:lnSpc>
              <a:buNone/>
            </a:pPr>
            <a:endParaRPr lang="cs-CZ" dirty="0" smtClean="0"/>
          </a:p>
          <a:p>
            <a:pPr marL="68580" indent="0" algn="ctr">
              <a:lnSpc>
                <a:spcPct val="150000"/>
              </a:lnSpc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1918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323528" y="1536192"/>
            <a:ext cx="4019872" cy="4773128"/>
          </a:xfrm>
        </p:spPr>
        <p:txBody>
          <a:bodyPr>
            <a:normAutofit fontScale="92500" lnSpcReduction="20000"/>
          </a:bodyPr>
          <a:lstStyle/>
          <a:p>
            <a:pPr marL="68580" indent="0" algn="ctr">
              <a:lnSpc>
                <a:spcPct val="170000"/>
              </a:lnSpc>
              <a:buNone/>
            </a:pP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4, 2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˂ 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    </a:t>
            </a: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4, 8</a:t>
            </a:r>
          </a:p>
          <a:p>
            <a:pPr marL="68580" indent="0" algn="ctr">
              <a:lnSpc>
                <a:spcPct val="170000"/>
              </a:lnSpc>
              <a:buNone/>
            </a:pP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15, 09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˂  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16, 9</a:t>
            </a:r>
          </a:p>
          <a:p>
            <a:pPr marL="68580" indent="0" algn="ctr">
              <a:lnSpc>
                <a:spcPct val="170000"/>
              </a:lnSpc>
              <a:buNone/>
            </a:pP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6,03    </a:t>
            </a:r>
            <a:r>
              <a:rPr lang="cs-CZ" dirty="0">
                <a:latin typeface="Arial" pitchFamily="34" charset="0"/>
                <a:cs typeface="Arial" pitchFamily="34" charset="0"/>
              </a:rPr>
              <a:t>˂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       </a:t>
            </a: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6,3</a:t>
            </a:r>
          </a:p>
          <a:p>
            <a:pPr marL="68580" indent="0" algn="ctr">
              <a:lnSpc>
                <a:spcPct val="170000"/>
              </a:lnSpc>
              <a:buNone/>
            </a:pP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1,14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˃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    </a:t>
            </a: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1,13   </a:t>
            </a:r>
          </a:p>
          <a:p>
            <a:pPr marL="68580" indent="0" algn="ctr">
              <a:lnSpc>
                <a:spcPct val="170000"/>
              </a:lnSpc>
              <a:buNone/>
            </a:pP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0,3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˃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      </a:t>
            </a: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0,1</a:t>
            </a:r>
          </a:p>
          <a:p>
            <a:pPr marL="68580" indent="0" algn="ctr">
              <a:lnSpc>
                <a:spcPct val="170000"/>
              </a:lnSpc>
              <a:buNone/>
            </a:pP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9,16   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˃         </a:t>
            </a: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8,50</a:t>
            </a:r>
          </a:p>
          <a:p>
            <a:pPr marL="68580" indent="0" algn="ctr">
              <a:lnSpc>
                <a:spcPct val="170000"/>
              </a:lnSpc>
              <a:buNone/>
            </a:pP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3,78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˃ 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3,73</a:t>
            </a:r>
          </a:p>
          <a:p>
            <a:pPr marL="68580" indent="0" algn="ctr">
              <a:lnSpc>
                <a:spcPct val="170000"/>
              </a:lnSpc>
              <a:buNone/>
            </a:pP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23 , 40   </a:t>
            </a:r>
            <a:r>
              <a:rPr lang="cs-CZ" dirty="0">
                <a:latin typeface="Arial"/>
                <a:cs typeface="Arial"/>
              </a:rPr>
              <a:t>=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23, 4</a:t>
            </a:r>
          </a:p>
          <a:p>
            <a:pPr marL="68580" indent="0" algn="ctr">
              <a:lnSpc>
                <a:spcPct val="170000"/>
              </a:lnSpc>
              <a:buNone/>
            </a:pP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</a:t>
            </a:r>
          </a:p>
          <a:p>
            <a:pPr marL="68580" indent="0">
              <a:buNone/>
            </a:pP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>
          <a:xfrm>
            <a:off x="4572000" y="1536192"/>
            <a:ext cx="3886200" cy="4413088"/>
          </a:xfrm>
        </p:spPr>
        <p:txBody>
          <a:bodyPr>
            <a:normAutofit/>
          </a:bodyPr>
          <a:lstStyle/>
          <a:p>
            <a:pPr marL="68580" indent="0" algn="ctr">
              <a:lnSpc>
                <a:spcPct val="150000"/>
              </a:lnSpc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4, 70    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˃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dirty="0">
                <a:latin typeface="Arial" pitchFamily="34" charset="0"/>
                <a:cs typeface="Arial" pitchFamily="34" charset="0"/>
              </a:rPr>
              <a:t>4,20</a:t>
            </a:r>
          </a:p>
          <a:p>
            <a:pPr marL="68580" indent="0" algn="ctr">
              <a:lnSpc>
                <a:spcPct val="150000"/>
              </a:lnSpc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1,67    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˂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dirty="0">
                <a:latin typeface="Arial" pitchFamily="34" charset="0"/>
                <a:cs typeface="Arial" pitchFamily="34" charset="0"/>
              </a:rPr>
              <a:t>3,21</a:t>
            </a:r>
          </a:p>
          <a:p>
            <a:pPr marL="68580" indent="0" algn="ctr">
              <a:lnSpc>
                <a:spcPct val="150000"/>
              </a:lnSpc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5,5   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˂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6,5</a:t>
            </a:r>
          </a:p>
          <a:p>
            <a:pPr marL="68580" indent="0" algn="ctr">
              <a:lnSpc>
                <a:spcPct val="150000"/>
              </a:lnSpc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18,36    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˃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18,3</a:t>
            </a:r>
          </a:p>
          <a:p>
            <a:pPr marL="68580" indent="0" algn="ctr">
              <a:lnSpc>
                <a:spcPct val="150000"/>
              </a:lnSpc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5,7       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=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dirty="0">
                <a:latin typeface="Arial" pitchFamily="34" charset="0"/>
                <a:cs typeface="Arial" pitchFamily="34" charset="0"/>
              </a:rPr>
              <a:t>5,70</a:t>
            </a:r>
          </a:p>
          <a:p>
            <a:pPr marL="68580" indent="0" algn="ctr">
              <a:lnSpc>
                <a:spcPct val="150000"/>
              </a:lnSpc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9,54    </a:t>
            </a: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˂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10</a:t>
            </a:r>
          </a:p>
          <a:p>
            <a:pPr marL="68580" indent="0" algn="ctr">
              <a:lnSpc>
                <a:spcPct val="150000"/>
              </a:lnSpc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11, 43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˂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dirty="0">
                <a:latin typeface="Arial" pitchFamily="34" charset="0"/>
                <a:cs typeface="Arial" pitchFamily="34" charset="0"/>
              </a:rPr>
              <a:t>11,46</a:t>
            </a:r>
          </a:p>
          <a:p>
            <a:pPr marL="68580" indent="0" algn="ctr">
              <a:lnSpc>
                <a:spcPct val="150000"/>
              </a:lnSpc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4,09     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˂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4,1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55670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Arial" pitchFamily="34" charset="0"/>
                <a:cs typeface="Arial" pitchFamily="34" charset="0"/>
              </a:rPr>
              <a:t>ZDROJ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vlastní tvorba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6193303"/>
      </p:ext>
    </p:extLst>
  </p:cSld>
  <p:clrMapOvr>
    <a:masterClrMapping/>
  </p:clrMapOvr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Městská zábava</Template>
  <TotalTime>44</TotalTime>
  <Words>252</Words>
  <Application>Microsoft Office PowerPoint</Application>
  <PresentationFormat>Předvádění na obrazovce (4:3)</PresentationFormat>
  <Paragraphs>70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Urban Pop</vt:lpstr>
      <vt:lpstr>Prezentace aplikace PowerPoint</vt:lpstr>
      <vt:lpstr>ANOTACE</vt:lpstr>
      <vt:lpstr>KLÍČOVÁ SLOVA</vt:lpstr>
      <vt:lpstr>POROVNÁVÁNÍ DESETINNÝCH ČÍSEL</vt:lpstr>
      <vt:lpstr>ZÁKLADNÍ PRAVIDLA PŘI POROVNÁVÁNÍ:</vt:lpstr>
      <vt:lpstr>Prezentace aplikace PowerPoint</vt:lpstr>
      <vt:lpstr>Prezentace aplikace PowerPoint</vt:lpstr>
      <vt:lpstr>PROCVIČ SI</vt:lpstr>
      <vt:lpstr>ŘEŠENÍ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5</cp:revision>
  <dcterms:created xsi:type="dcterms:W3CDTF">2013-02-20T19:12:43Z</dcterms:created>
  <dcterms:modified xsi:type="dcterms:W3CDTF">2013-02-20T19:56:56Z</dcterms:modified>
</cp:coreProperties>
</file>