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3" r:id="rId5"/>
    <p:sldId id="276" r:id="rId6"/>
    <p:sldId id="274" r:id="rId7"/>
    <p:sldId id="275" r:id="rId8"/>
    <p:sldId id="277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ra%C5%A1ilk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STRAŠILKY, ŠKVOŘI, VŠI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22. 10. 2012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VY_32_INOVACE_51_RH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Prezentace je vytvořena jako doplněk k učivu 6. ročníku Strašilky, škvoři, vši.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V rámci prezentace se žáci: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se zástupci hmyzu s proměnou nedokonalou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seznámí s pojmy mimikry, hnidy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obsahuje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hypertextové odkazy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přesmyčku</a:t>
            </a:r>
          </a:p>
          <a:p>
            <a:pPr marL="0" indent="0"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internet</a:t>
            </a:r>
          </a:p>
          <a:p>
            <a:endParaRPr lang="cs-CZ" sz="1200" dirty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Délka aktivity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20 minut 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Zkušenosti z pilotáže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rozlišuje další skupiny hmyzu s proměnou nedokonalou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 umí pojmenovat zástupce hmyzu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žáky zaujaly strašilky, mnozí je znají a chovají doma </a:t>
            </a:r>
          </a:p>
          <a:p>
            <a:endParaRPr lang="cs-CZ" sz="10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Hmyz s proměnou nedokonalou</a:t>
            </a:r>
            <a:endParaRPr lang="cs-CZ" sz="32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Strašilky</a:t>
            </a:r>
            <a:endParaRPr lang="cs-CZ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Škvoři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Vši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přesmyčka </a:t>
            </a: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Strašilky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žijí v</a:t>
            </a:r>
            <a:r>
              <a:rPr lang="cs-CZ" sz="2800" dirty="0">
                <a:solidFill>
                  <a:schemeClr val="bg1"/>
                </a:solidFill>
              </a:rPr>
              <a:t> tropech a subtropech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chovány </a:t>
            </a:r>
            <a:r>
              <a:rPr lang="cs-CZ" sz="2800" dirty="0">
                <a:solidFill>
                  <a:schemeClr val="bg1"/>
                </a:solidFill>
              </a:rPr>
              <a:t>doma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5 </a:t>
            </a:r>
            <a:r>
              <a:rPr lang="cs-CZ" sz="2800" dirty="0">
                <a:solidFill>
                  <a:schemeClr val="bg1"/>
                </a:solidFill>
              </a:rPr>
              <a:t>až 35 cm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mimikry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= napodobování větvičky, listu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býložravé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strašilka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pakobylka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lupenitka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cs.wikipedia.org/wiki/Stra%C5%A1ilky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998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Škvoři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protáhlé </a:t>
            </a:r>
            <a:r>
              <a:rPr lang="cs-CZ" sz="2800" dirty="0">
                <a:solidFill>
                  <a:schemeClr val="bg1"/>
                </a:solidFill>
              </a:rPr>
              <a:t>dlouhé tělo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klíšťky </a:t>
            </a:r>
            <a:r>
              <a:rPr lang="cs-CZ" sz="2800" dirty="0">
                <a:solidFill>
                  <a:schemeClr val="bg1"/>
                </a:solidFill>
              </a:rPr>
              <a:t>na zadečku (k narovnávání křídel)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noční</a:t>
            </a:r>
            <a:r>
              <a:rPr lang="cs-CZ" sz="2800" dirty="0">
                <a:solidFill>
                  <a:schemeClr val="bg1"/>
                </a:solidFill>
              </a:rPr>
              <a:t>, ve dne pod kůrou, kameny, ve štěrbinách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všežravci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škvor </a:t>
            </a:r>
            <a:r>
              <a:rPr lang="cs-CZ" sz="2800" b="1" dirty="0">
                <a:solidFill>
                  <a:schemeClr val="bg1"/>
                </a:solidFill>
              </a:rPr>
              <a:t>obecný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upload.wikimedia.org/wikipedia/commons/3/34/Earwig_on_white_backgroun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09020"/>
            <a:ext cx="4850712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655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Vši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bez </a:t>
            </a:r>
            <a:r>
              <a:rPr lang="cs-CZ" sz="2800" dirty="0">
                <a:solidFill>
                  <a:schemeClr val="bg1"/>
                </a:solidFill>
              </a:rPr>
              <a:t>křídel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končetiny </a:t>
            </a:r>
            <a:r>
              <a:rPr lang="cs-CZ" sz="2800" dirty="0">
                <a:solidFill>
                  <a:schemeClr val="bg1"/>
                </a:solidFill>
              </a:rPr>
              <a:t>s drápky (přichycení ve vlasech, srsti)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bodavě </a:t>
            </a:r>
            <a:r>
              <a:rPr lang="cs-CZ" sz="2800" dirty="0">
                <a:solidFill>
                  <a:schemeClr val="bg1"/>
                </a:solidFill>
              </a:rPr>
              <a:t>sací ústrojí (živí se krví člověka)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přenáší </a:t>
            </a:r>
            <a:r>
              <a:rPr lang="cs-CZ" sz="2800" dirty="0">
                <a:solidFill>
                  <a:schemeClr val="bg1"/>
                </a:solidFill>
              </a:rPr>
              <a:t>nemoci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tam</a:t>
            </a:r>
            <a:r>
              <a:rPr lang="cs-CZ" sz="2800" dirty="0">
                <a:solidFill>
                  <a:schemeClr val="bg1"/>
                </a:solidFill>
              </a:rPr>
              <a:t>, kde nedostatečná hygiena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 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veš </a:t>
            </a:r>
            <a:r>
              <a:rPr lang="cs-CZ" sz="2800" b="1" dirty="0">
                <a:solidFill>
                  <a:schemeClr val="bg1"/>
                </a:solidFill>
              </a:rPr>
              <a:t>šatní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veš </a:t>
            </a:r>
            <a:r>
              <a:rPr lang="cs-CZ" sz="2800" b="1" dirty="0">
                <a:solidFill>
                  <a:schemeClr val="bg1"/>
                </a:solidFill>
              </a:rPr>
              <a:t>dětská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vajíčka </a:t>
            </a:r>
            <a:r>
              <a:rPr lang="cs-CZ" sz="2800" dirty="0">
                <a:solidFill>
                  <a:schemeClr val="bg1"/>
                </a:solidFill>
              </a:rPr>
              <a:t>= </a:t>
            </a:r>
            <a:r>
              <a:rPr lang="cs-CZ" sz="2800" b="1" dirty="0">
                <a:solidFill>
                  <a:schemeClr val="bg1"/>
                </a:solidFill>
              </a:rPr>
              <a:t>hnidy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741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Přesmyčka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Poskládejte z písmen názvy živočichů: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rkšov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ciejpe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utlenpiak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nybraek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loýmt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šňers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655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Přesmyčka - 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Poskládejte z písmen názvy živočichů: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rkšov</a:t>
            </a:r>
            <a:r>
              <a:rPr lang="cs-CZ" sz="2800" dirty="0" smtClean="0">
                <a:solidFill>
                  <a:schemeClr val="bg1"/>
                </a:solidFill>
              </a:rPr>
              <a:t>		</a:t>
            </a:r>
            <a:r>
              <a:rPr lang="cs-CZ" sz="2800" b="1" dirty="0" smtClean="0">
                <a:solidFill>
                  <a:srgbClr val="FFC000"/>
                </a:solidFill>
              </a:rPr>
              <a:t>škvor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ciejpe</a:t>
            </a:r>
            <a:r>
              <a:rPr lang="cs-CZ" sz="2800" dirty="0" smtClean="0">
                <a:solidFill>
                  <a:schemeClr val="bg1"/>
                </a:solidFill>
              </a:rPr>
              <a:t>		</a:t>
            </a:r>
            <a:r>
              <a:rPr lang="cs-CZ" sz="2800" b="1" dirty="0" smtClean="0">
                <a:solidFill>
                  <a:srgbClr val="FFC000"/>
                </a:solidFill>
              </a:rPr>
              <a:t>jepice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utlenpiak</a:t>
            </a:r>
            <a:r>
              <a:rPr lang="cs-CZ" sz="2800" dirty="0" smtClean="0">
                <a:solidFill>
                  <a:schemeClr val="bg1"/>
                </a:solidFill>
              </a:rPr>
              <a:t> 	</a:t>
            </a:r>
            <a:r>
              <a:rPr lang="cs-CZ" sz="2800" b="1" dirty="0" smtClean="0">
                <a:solidFill>
                  <a:srgbClr val="FFC000"/>
                </a:solidFill>
              </a:rPr>
              <a:t>lupenitka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nybraek</a:t>
            </a:r>
            <a:r>
              <a:rPr lang="cs-CZ" sz="2800" dirty="0" smtClean="0">
                <a:solidFill>
                  <a:schemeClr val="bg1"/>
                </a:solidFill>
              </a:rPr>
              <a:t>		</a:t>
            </a:r>
            <a:r>
              <a:rPr lang="cs-CZ" sz="2800" b="1" dirty="0" smtClean="0">
                <a:solidFill>
                  <a:srgbClr val="FFC000"/>
                </a:solidFill>
              </a:rPr>
              <a:t>rybenka</a:t>
            </a:r>
            <a:r>
              <a:rPr lang="cs-CZ" sz="2800" dirty="0" smtClean="0">
                <a:solidFill>
                  <a:schemeClr val="bg1"/>
                </a:solidFill>
              </a:rPr>
              <a:t>	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loýmt</a:t>
            </a:r>
            <a:r>
              <a:rPr lang="cs-CZ" sz="2800" dirty="0" smtClean="0">
                <a:solidFill>
                  <a:schemeClr val="bg1"/>
                </a:solidFill>
              </a:rPr>
              <a:t>		</a:t>
            </a:r>
            <a:r>
              <a:rPr lang="cs-CZ" sz="2800" b="1" dirty="0" smtClean="0">
                <a:solidFill>
                  <a:srgbClr val="FFC000"/>
                </a:solidFill>
              </a:rPr>
              <a:t>motýl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šňers</a:t>
            </a:r>
            <a:r>
              <a:rPr lang="cs-CZ" sz="2800" dirty="0" smtClean="0">
                <a:solidFill>
                  <a:schemeClr val="bg1"/>
                </a:solidFill>
              </a:rPr>
              <a:t>		</a:t>
            </a:r>
            <a:r>
              <a:rPr lang="cs-CZ" sz="2800" b="1" dirty="0" smtClean="0">
                <a:solidFill>
                  <a:srgbClr val="FFC000"/>
                </a:solidFill>
              </a:rPr>
              <a:t>sršeň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31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</a:t>
            </a:r>
            <a:r>
              <a:rPr lang="cs-CZ" sz="1900" dirty="0" err="1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microsoft.com</a:t>
            </a:r>
            <a:endParaRPr lang="cs-CZ" sz="1900" dirty="0" smtClean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100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Anotace </vt:lpstr>
      <vt:lpstr>Hmyz s proměnou nedokonalou</vt:lpstr>
      <vt:lpstr>Strašilky</vt:lpstr>
      <vt:lpstr>Škvoři</vt:lpstr>
      <vt:lpstr>Vši</vt:lpstr>
      <vt:lpstr>Přesmyčka</vt:lpstr>
      <vt:lpstr>Přesmyčka -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30</cp:revision>
  <dcterms:created xsi:type="dcterms:W3CDTF">2011-10-26T13:40:16Z</dcterms:created>
  <dcterms:modified xsi:type="dcterms:W3CDTF">2013-05-16T21:15:36Z</dcterms:modified>
</cp:coreProperties>
</file>