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73" r:id="rId5"/>
    <p:sldId id="274" r:id="rId6"/>
    <p:sldId id="275" r:id="rId7"/>
    <p:sldId id="276" r:id="rId8"/>
    <p:sldId id="277" r:id="rId9"/>
    <p:sldId id="27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95FB44-B35A-4EBB-9D2C-FAF939CE3C0A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E9097-8BC2-43DF-A384-DD8E0F3F220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lib.cz/cz/taxonimage/id1075/?taxonid=96510" TargetMode="External"/><Relationship Id="rId2" Type="http://schemas.openxmlformats.org/officeDocument/2006/relationships/hyperlink" Target="http://fotoblog.in/clanek/555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1285860"/>
            <a:ext cx="7772400" cy="1470025"/>
          </a:xfrm>
        </p:spPr>
        <p:txBody>
          <a:bodyPr>
            <a:normAutofit/>
          </a:bodyPr>
          <a:lstStyle/>
          <a:p>
            <a:r>
              <a:rPr lang="cs-CZ" sz="4000" dirty="0"/>
              <a:t/>
            </a:r>
            <a:br>
              <a:rPr lang="cs-CZ" sz="4000" dirty="0"/>
            </a:br>
            <a:endParaRPr lang="cs-CZ" sz="4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57224" y="2143116"/>
            <a:ext cx="7572428" cy="4214842"/>
          </a:xfrm>
        </p:spPr>
        <p:txBody>
          <a:bodyPr>
            <a:normAutofit fontScale="47500" lnSpcReduction="20000"/>
          </a:bodyPr>
          <a:lstStyle/>
          <a:p>
            <a:endParaRPr lang="cs-CZ" sz="2400" b="1" dirty="0" smtClean="0"/>
          </a:p>
          <a:p>
            <a:endParaRPr lang="cs-CZ" sz="2400" b="1" dirty="0"/>
          </a:p>
          <a:p>
            <a:r>
              <a:rPr lang="cs-CZ" sz="29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ZÁKLADNÍ </a:t>
            </a:r>
            <a:r>
              <a:rPr lang="cs-CZ" sz="29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ŠKOLA SLOVAN, KROMĚŘÍŽ, PŘÍSPĚVKOVÁ ORGANIZACE</a:t>
            </a:r>
            <a:endParaRPr lang="cs-CZ" sz="29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ZEYEROVA 3354, 767 01 KROMĚŘÍŽ</a:t>
            </a:r>
            <a:endParaRPr lang="cs-CZ" sz="29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projekt v rámci vzdělávacího programu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VZDĚLÁNÍ PRO KONKURENCESCHOPNOST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ŠABLONA ČÍSLO: III/2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NÁZEV:  INOVACE A ZKVALITNĚNÍ VÝUKY PROSTŘEDNICTVÍM ICT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PŘEDMĚT:  PŘÍRODOPIS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ROČNÍK:  </a:t>
            </a:r>
            <a:r>
              <a:rPr lang="cs-CZ" sz="29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VI.</a:t>
            </a:r>
            <a:endParaRPr lang="cs-CZ" sz="29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TÉMA: </a:t>
            </a:r>
            <a:r>
              <a:rPr lang="cs-CZ" sz="29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STEJNOKŘÍDLÍ</a:t>
            </a:r>
            <a:endParaRPr lang="cs-CZ" sz="29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AUTOR: MGR. ROMANA HOLUBOVÁ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DATUM VYTVOŘENÍ: </a:t>
            </a:r>
            <a:r>
              <a:rPr lang="cs-CZ" sz="29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28. 10. 2012</a:t>
            </a:r>
            <a:endParaRPr lang="cs-CZ" sz="29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r>
              <a:rPr lang="cs-CZ" sz="29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VY_32_INOVACE_52_RH </a:t>
            </a:r>
            <a:endParaRPr lang="cs-CZ" sz="29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785794"/>
            <a:ext cx="4257675" cy="10858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Anotace </a:t>
            </a:r>
            <a:endParaRPr lang="cs-CZ" sz="24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381790"/>
          </a:xfrm>
        </p:spPr>
        <p:txBody>
          <a:bodyPr>
            <a:no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Prezentace je vytvořena jako doplněk k učivu 6. ročníku Stejnokřídlí.</a:t>
            </a:r>
          </a:p>
          <a:p>
            <a:pPr>
              <a:buNone/>
            </a:pPr>
            <a:r>
              <a:rPr lang="cs-CZ" sz="1200" dirty="0" smtClean="0">
                <a:solidFill>
                  <a:schemeClr val="bg1"/>
                </a:solidFill>
              </a:rPr>
              <a:t> 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Prezentace je určena pro práci na interaktivní tabuli.</a:t>
            </a:r>
          </a:p>
          <a:p>
            <a:pPr>
              <a:buNone/>
            </a:pPr>
            <a:r>
              <a:rPr lang="cs-CZ" sz="1200" dirty="0" smtClean="0">
                <a:solidFill>
                  <a:schemeClr val="bg1"/>
                </a:solidFill>
              </a:rPr>
              <a:t> 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V rámci prezentace se žáci: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seznámí s dalšími zástupci hmyzu s proměnou nedokonalou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naučí se poznávat konkrétní zástupce</a:t>
            </a:r>
          </a:p>
          <a:p>
            <a:pPr>
              <a:buNone/>
            </a:pPr>
            <a:r>
              <a:rPr lang="cs-CZ" sz="1200" dirty="0" smtClean="0">
                <a:solidFill>
                  <a:schemeClr val="bg1"/>
                </a:solidFill>
              </a:rPr>
              <a:t> 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Prezentace obsahuje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hypertextové odkazy</a:t>
            </a:r>
          </a:p>
          <a:p>
            <a:endParaRPr lang="cs-CZ" sz="1200" dirty="0" smtClean="0">
              <a:solidFill>
                <a:schemeClr val="bg1"/>
              </a:solidFill>
            </a:endParaRPr>
          </a:p>
          <a:p>
            <a:r>
              <a:rPr lang="cs-CZ" sz="1200" dirty="0" smtClean="0">
                <a:solidFill>
                  <a:schemeClr val="bg1"/>
                </a:solidFill>
              </a:rPr>
              <a:t>Speciální vzdělávací potřeby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internet</a:t>
            </a:r>
          </a:p>
          <a:p>
            <a:pPr>
              <a:buNone/>
            </a:pPr>
            <a:r>
              <a:rPr lang="cs-CZ" sz="1200" dirty="0" smtClean="0">
                <a:solidFill>
                  <a:schemeClr val="bg1"/>
                </a:solidFill>
              </a:rPr>
              <a:t> 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Délka aktivity  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20 minut</a:t>
            </a:r>
          </a:p>
          <a:p>
            <a:endParaRPr lang="cs-CZ" sz="1200" dirty="0" smtClean="0">
              <a:solidFill>
                <a:schemeClr val="bg1"/>
              </a:solidFill>
            </a:endParaRPr>
          </a:p>
          <a:p>
            <a:r>
              <a:rPr lang="cs-CZ" sz="1200" dirty="0" smtClean="0">
                <a:solidFill>
                  <a:schemeClr val="bg1"/>
                </a:solidFill>
              </a:rPr>
              <a:t>Zkušenosti z pilotáže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žák rozlišuje další skupiny hmyzu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žák umí pojmenovat konkrétní zástupce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žáky zaujal vztah mravenců a mšic, mnozí znají cikády z cest do jižní Evropy</a:t>
            </a:r>
          </a:p>
          <a:p>
            <a:endParaRPr lang="cs-CZ" sz="12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1000108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Stejnokřídlí</a:t>
            </a:r>
            <a:endParaRPr lang="cs-CZ" sz="32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28" y="2786058"/>
            <a:ext cx="6400800" cy="228601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charakteristika</a:t>
            </a:r>
            <a:endParaRPr lang="cs-CZ" sz="2800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cikády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pěnodějky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mšice</a:t>
            </a:r>
          </a:p>
          <a:p>
            <a:endParaRPr lang="cs-CZ" sz="2400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23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Charakteristika stejnokřídlých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276872"/>
            <a:ext cx="8229600" cy="319695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bodavě </a:t>
            </a:r>
            <a:r>
              <a:rPr lang="cs-CZ" sz="2800" dirty="0">
                <a:solidFill>
                  <a:schemeClr val="bg1"/>
                </a:solidFill>
              </a:rPr>
              <a:t>sací ústrojí -&gt; sosák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sají </a:t>
            </a:r>
            <a:r>
              <a:rPr lang="cs-CZ" sz="2800" dirty="0">
                <a:solidFill>
                  <a:schemeClr val="bg1"/>
                </a:solidFill>
              </a:rPr>
              <a:t>rostlinné šťávy -&gt; </a:t>
            </a:r>
            <a:r>
              <a:rPr lang="cs-CZ" sz="2800" dirty="0" smtClean="0">
                <a:solidFill>
                  <a:schemeClr val="bg1"/>
                </a:solidFill>
              </a:rPr>
              <a:t>škodí</a:t>
            </a:r>
          </a:p>
          <a:p>
            <a:endParaRPr lang="cs-CZ" sz="2800" dirty="0">
              <a:solidFill>
                <a:schemeClr val="bg1"/>
              </a:solidFill>
            </a:endParaRPr>
          </a:p>
          <a:p>
            <a:r>
              <a:rPr lang="cs-CZ" sz="2800" dirty="0" smtClean="0">
                <a:solidFill>
                  <a:schemeClr val="bg1"/>
                </a:solidFill>
              </a:rPr>
              <a:t>létají </a:t>
            </a:r>
            <a:r>
              <a:rPr lang="cs-CZ" sz="2800" dirty="0">
                <a:solidFill>
                  <a:schemeClr val="bg1"/>
                </a:solidFill>
              </a:rPr>
              <a:t>na krátké vzdálenosti nebo žijí přisedle</a:t>
            </a:r>
          </a:p>
          <a:p>
            <a:endParaRPr lang="cs-CZ" sz="2800" dirty="0" smtClean="0">
              <a:solidFill>
                <a:schemeClr val="bg1"/>
              </a:solidFill>
            </a:endParaRPr>
          </a:p>
          <a:p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98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Cikády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68960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v</a:t>
            </a:r>
            <a:r>
              <a:rPr lang="cs-CZ" sz="2800" dirty="0">
                <a:solidFill>
                  <a:schemeClr val="bg1"/>
                </a:solidFill>
              </a:rPr>
              <a:t> teplých oblastech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silné </a:t>
            </a:r>
            <a:r>
              <a:rPr lang="cs-CZ" sz="2800" dirty="0">
                <a:solidFill>
                  <a:schemeClr val="bg1"/>
                </a:solidFill>
              </a:rPr>
              <a:t>cvrčivé zvuky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larva </a:t>
            </a:r>
            <a:r>
              <a:rPr lang="cs-CZ" sz="2800" dirty="0">
                <a:solidFill>
                  <a:schemeClr val="bg1"/>
                </a:solidFill>
              </a:rPr>
              <a:t>– až 1 m hluboko v zemi, vývoj až 17 let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cikáda </a:t>
            </a:r>
            <a:r>
              <a:rPr lang="cs-CZ" sz="2800" b="1" dirty="0">
                <a:solidFill>
                  <a:schemeClr val="bg1"/>
                </a:solidFill>
              </a:rPr>
              <a:t>sedmnáctiletá</a:t>
            </a:r>
            <a:endParaRPr lang="cs-CZ" sz="2800" dirty="0">
              <a:solidFill>
                <a:schemeClr val="bg1"/>
              </a:solidFill>
            </a:endParaRPr>
          </a:p>
          <a:p>
            <a:r>
              <a:rPr lang="cs-CZ" sz="2800" b="1" dirty="0" smtClean="0">
                <a:solidFill>
                  <a:schemeClr val="bg1"/>
                </a:solidFill>
              </a:rPr>
              <a:t>cikáda </a:t>
            </a:r>
            <a:r>
              <a:rPr lang="cs-CZ" sz="2800" b="1" dirty="0">
                <a:solidFill>
                  <a:schemeClr val="bg1"/>
                </a:solidFill>
              </a:rPr>
              <a:t>obecná</a:t>
            </a:r>
            <a:r>
              <a:rPr lang="cs-CZ" sz="2800" dirty="0">
                <a:solidFill>
                  <a:schemeClr val="bg1"/>
                </a:solidFill>
              </a:rPr>
              <a:t> </a:t>
            </a:r>
            <a:endParaRPr lang="cs-CZ" sz="28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  (</a:t>
            </a:r>
            <a:r>
              <a:rPr lang="cs-CZ" sz="2800" dirty="0">
                <a:solidFill>
                  <a:schemeClr val="bg1"/>
                </a:solidFill>
              </a:rPr>
              <a:t>J Evropy)</a:t>
            </a:r>
            <a:endParaRPr lang="cs-CZ" sz="2800" dirty="0" smtClean="0">
              <a:solidFill>
                <a:schemeClr val="bg1"/>
              </a:solidFill>
            </a:endParaRPr>
          </a:p>
          <a:p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1026" name="Picture 2" descr="brouci,cikády,hmyz,oříznuté fotky,oříznuté obrázky,PNG,příroda,průhledné pozadí,zvířat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79" b="22989"/>
          <a:stretch/>
        </p:blipFill>
        <p:spPr bwMode="auto">
          <a:xfrm>
            <a:off x="4475328" y="4293096"/>
            <a:ext cx="3768362" cy="19683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384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Pěnodějky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398904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larva </a:t>
            </a:r>
            <a:r>
              <a:rPr lang="cs-CZ" sz="2800" dirty="0">
                <a:solidFill>
                  <a:schemeClr val="bg1"/>
                </a:solidFill>
              </a:rPr>
              <a:t>vytváří chomáče pěny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dospělec </a:t>
            </a:r>
            <a:r>
              <a:rPr lang="cs-CZ" sz="2800" dirty="0">
                <a:solidFill>
                  <a:schemeClr val="bg1"/>
                </a:solidFill>
              </a:rPr>
              <a:t>i skáče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pěnodějka </a:t>
            </a:r>
            <a:r>
              <a:rPr lang="cs-CZ" sz="2800" b="1" dirty="0">
                <a:solidFill>
                  <a:schemeClr val="bg1"/>
                </a:solidFill>
              </a:rPr>
              <a:t>obecná</a:t>
            </a:r>
            <a:endParaRPr lang="cs-CZ" sz="2800" dirty="0">
              <a:solidFill>
                <a:schemeClr val="bg1"/>
              </a:solidFill>
            </a:endParaRPr>
          </a:p>
          <a:p>
            <a:r>
              <a:rPr lang="cs-CZ" sz="2800" b="1" dirty="0" smtClean="0">
                <a:solidFill>
                  <a:schemeClr val="bg1"/>
                </a:solidFill>
              </a:rPr>
              <a:t>pěnodějka </a:t>
            </a:r>
            <a:r>
              <a:rPr lang="cs-CZ" sz="2800" b="1" dirty="0">
                <a:solidFill>
                  <a:schemeClr val="bg1"/>
                </a:solidFill>
              </a:rPr>
              <a:t>červená</a:t>
            </a:r>
            <a:endParaRPr lang="cs-CZ" sz="2800" dirty="0">
              <a:solidFill>
                <a:schemeClr val="bg1"/>
              </a:solidFill>
            </a:endParaRPr>
          </a:p>
          <a:p>
            <a:r>
              <a:rPr lang="cs-CZ" sz="2800" dirty="0">
                <a:solidFill>
                  <a:schemeClr val="bg1"/>
                </a:solidFill>
                <a:hlinkClick r:id="rId2"/>
              </a:rPr>
              <a:t>http://</a:t>
            </a:r>
            <a:r>
              <a:rPr lang="cs-CZ" sz="2800" dirty="0" smtClean="0">
                <a:solidFill>
                  <a:schemeClr val="bg1"/>
                </a:solidFill>
                <a:hlinkClick r:id="rId2"/>
              </a:rPr>
              <a:t>fotoblog.in/clanek/555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</a:p>
          <a:p>
            <a:r>
              <a:rPr lang="cs-CZ" sz="2800" dirty="0">
                <a:solidFill>
                  <a:schemeClr val="bg1"/>
                </a:solidFill>
                <a:hlinkClick r:id="rId3"/>
              </a:rPr>
              <a:t>http://www.biolib.cz/cz/taxonimage/id1075/?</a:t>
            </a:r>
            <a:r>
              <a:rPr lang="cs-CZ" sz="2800" dirty="0" smtClean="0">
                <a:solidFill>
                  <a:schemeClr val="bg1"/>
                </a:solidFill>
                <a:hlinkClick r:id="rId3"/>
              </a:rPr>
              <a:t>taxonid=96510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</a:p>
          <a:p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84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Mšice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parazité </a:t>
            </a:r>
            <a:r>
              <a:rPr lang="cs-CZ" sz="2800" dirty="0">
                <a:solidFill>
                  <a:schemeClr val="bg1"/>
                </a:solidFill>
              </a:rPr>
              <a:t>rostlin, napadají rostlinu ve skupinách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sají </a:t>
            </a:r>
            <a:r>
              <a:rPr lang="cs-CZ" sz="2800" dirty="0">
                <a:solidFill>
                  <a:schemeClr val="bg1"/>
                </a:solidFill>
              </a:rPr>
              <a:t>rostlinné šťávy, přenášejí choroby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měkké </a:t>
            </a:r>
            <a:r>
              <a:rPr lang="cs-CZ" sz="2800" dirty="0">
                <a:solidFill>
                  <a:schemeClr val="bg1"/>
                </a:solidFill>
              </a:rPr>
              <a:t>tělo, až 4 mm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nepřáteli </a:t>
            </a:r>
            <a:r>
              <a:rPr lang="cs-CZ" sz="2800" dirty="0">
                <a:solidFill>
                  <a:schemeClr val="bg1"/>
                </a:solidFill>
              </a:rPr>
              <a:t>jsou slunéčko sedmitečné, larvy </a:t>
            </a:r>
            <a:r>
              <a:rPr lang="cs-CZ" sz="2800" dirty="0" smtClean="0">
                <a:solidFill>
                  <a:schemeClr val="bg1"/>
                </a:solidFill>
              </a:rPr>
              <a:t>zlatooček</a:t>
            </a:r>
            <a:endParaRPr lang="cs-CZ" sz="2800" dirty="0">
              <a:solidFill>
                <a:schemeClr val="bg1"/>
              </a:solidFill>
            </a:endParaRPr>
          </a:p>
          <a:p>
            <a:r>
              <a:rPr lang="cs-CZ" sz="2800" dirty="0" smtClean="0">
                <a:solidFill>
                  <a:schemeClr val="bg1"/>
                </a:solidFill>
              </a:rPr>
              <a:t>chrání </a:t>
            </a:r>
            <a:r>
              <a:rPr lang="cs-CZ" sz="2800" dirty="0">
                <a:solidFill>
                  <a:schemeClr val="bg1"/>
                </a:solidFill>
              </a:rPr>
              <a:t>je mravenci</a:t>
            </a:r>
            <a:endParaRPr lang="cs-CZ" sz="2800" dirty="0" smtClean="0">
              <a:solidFill>
                <a:schemeClr val="bg1"/>
              </a:solidFill>
            </a:endParaRPr>
          </a:p>
          <a:p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84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211683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mšice </a:t>
            </a:r>
            <a:r>
              <a:rPr lang="cs-CZ" sz="2800" b="1" dirty="0">
                <a:solidFill>
                  <a:schemeClr val="bg1"/>
                </a:solidFill>
              </a:rPr>
              <a:t>broskvoňová</a:t>
            </a:r>
            <a:endParaRPr lang="cs-CZ" sz="2800" dirty="0">
              <a:solidFill>
                <a:schemeClr val="bg1"/>
              </a:solidFill>
            </a:endParaRPr>
          </a:p>
          <a:p>
            <a:r>
              <a:rPr lang="cs-CZ" sz="2800" b="1" dirty="0" smtClean="0">
                <a:solidFill>
                  <a:schemeClr val="bg1"/>
                </a:solidFill>
              </a:rPr>
              <a:t>vlnatka </a:t>
            </a:r>
            <a:r>
              <a:rPr lang="cs-CZ" sz="2800" b="1" dirty="0">
                <a:solidFill>
                  <a:schemeClr val="bg1"/>
                </a:solidFill>
              </a:rPr>
              <a:t>krvavá </a:t>
            </a:r>
            <a:r>
              <a:rPr lang="cs-CZ" sz="2800" dirty="0">
                <a:solidFill>
                  <a:schemeClr val="bg1"/>
                </a:solidFill>
              </a:rPr>
              <a:t>(jabloň)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puklice </a:t>
            </a:r>
            <a:r>
              <a:rPr lang="cs-CZ" sz="2800" b="1" dirty="0">
                <a:solidFill>
                  <a:schemeClr val="bg1"/>
                </a:solidFill>
              </a:rPr>
              <a:t>švestková</a:t>
            </a:r>
            <a:endParaRPr lang="cs-CZ" sz="2800" dirty="0">
              <a:solidFill>
                <a:schemeClr val="bg1"/>
              </a:solidFill>
            </a:endParaRPr>
          </a:p>
          <a:p>
            <a:r>
              <a:rPr lang="cs-CZ" sz="2800" b="1" dirty="0" smtClean="0">
                <a:solidFill>
                  <a:schemeClr val="bg1"/>
                </a:solidFill>
              </a:rPr>
              <a:t>molice </a:t>
            </a:r>
            <a:r>
              <a:rPr lang="cs-CZ" sz="2800" b="1" dirty="0">
                <a:solidFill>
                  <a:schemeClr val="bg1"/>
                </a:solidFill>
              </a:rPr>
              <a:t>skleníková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2050" name="Picture 2" descr="http://files.priroda-moje.cz/200002823-67c9269bd0/258px-Aphididae_(aka)%5b1%5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804" y="3429000"/>
            <a:ext cx="3528392" cy="2789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953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Citace</a:t>
            </a:r>
            <a:endParaRPr lang="cs-CZ" sz="24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88840"/>
          </a:xfrm>
        </p:spPr>
        <p:txBody>
          <a:bodyPr>
            <a:normAutofit fontScale="92500" lnSpcReduction="10000"/>
          </a:bodyPr>
          <a:lstStyle/>
          <a:p>
            <a:endParaRPr lang="cs-CZ" sz="1900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9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Ilustrace: archiv autora</a:t>
            </a:r>
          </a:p>
          <a:p>
            <a:pPr>
              <a:buFont typeface="Wingdings" pitchFamily="2" charset="2"/>
              <a:buChar char="Ø"/>
            </a:pPr>
            <a:r>
              <a:rPr lang="cs-CZ" sz="19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Ilustrace: </a:t>
            </a:r>
            <a:r>
              <a:rPr lang="cs-CZ" sz="19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2"/>
              </a:rPr>
              <a:t>www.office.microsoft.com</a:t>
            </a:r>
            <a:endParaRPr lang="cs-CZ" sz="1900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cs-CZ" sz="19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vlastní </a:t>
            </a:r>
            <a:r>
              <a:rPr lang="cs-CZ" sz="19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tvorba </a:t>
            </a:r>
            <a:endParaRPr lang="cs-CZ" sz="19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cs-CZ" sz="1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pPr>
              <a:buNone/>
            </a:pPr>
            <a:r>
              <a:rPr lang="cs-CZ" sz="19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 </a:t>
            </a:r>
          </a:p>
          <a:p>
            <a:pPr>
              <a:buNone/>
            </a:pP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122</Words>
  <Application>Microsoft Office PowerPoint</Application>
  <PresentationFormat>Předvádění na obrazovce (4:3)</PresentationFormat>
  <Paragraphs>84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</vt:lpstr>
      <vt:lpstr>Anotace </vt:lpstr>
      <vt:lpstr>Stejnokřídlí</vt:lpstr>
      <vt:lpstr>Charakteristika stejnokřídlých</vt:lpstr>
      <vt:lpstr>Cikády</vt:lpstr>
      <vt:lpstr>Pěnodějky</vt:lpstr>
      <vt:lpstr>Mšice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Romy</dc:creator>
  <cp:lastModifiedBy>Romy</cp:lastModifiedBy>
  <cp:revision>25</cp:revision>
  <dcterms:created xsi:type="dcterms:W3CDTF">2011-10-26T13:40:16Z</dcterms:created>
  <dcterms:modified xsi:type="dcterms:W3CDTF">2013-05-16T21:15:06Z</dcterms:modified>
</cp:coreProperties>
</file>