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sleepless.blog.cz/1109/kobylk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receptar.cz/zvirata/teraristika-a-akvaristika/sarance-obavane-i-pro-radost-chovane/" TargetMode="External"/><Relationship Id="rId2" Type="http://schemas.openxmlformats.org/officeDocument/2006/relationships/hyperlink" Target="http://www.photo-macro.cz/clanky/kobylka-nebo-sarance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urfoto.cz/cvrcek-polni-fotografie-7437.html" TargetMode="External"/><Relationship Id="rId2" Type="http://schemas.openxmlformats.org/officeDocument/2006/relationships/hyperlink" Target="http://www.naturfoto.cz/cvrcek-lesni-fotografie-4509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lib.cz/cz/taxonimage/id65240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KUDLANKY, ROVNOKŘÍDLÍ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15. 11. 2012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VY_32_INOVACE_54_RH 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57850"/>
          </a:xfrm>
        </p:spPr>
        <p:txBody>
          <a:bodyPr>
            <a:no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Prezentace je vytvořena jako doplněk k učivu 6. ročníku – </a:t>
            </a:r>
            <a:r>
              <a:rPr lang="cs-CZ" sz="1200" dirty="0" smtClean="0">
                <a:solidFill>
                  <a:schemeClr val="bg1"/>
                </a:solidFill>
              </a:rPr>
              <a:t>Kudlanky, rovnokřídlí.</a:t>
            </a:r>
            <a:endParaRPr lang="cs-CZ" sz="1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je určena pro práci na interaktivní tabuli.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V rámci prezentace se žáci: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seznámí s </a:t>
            </a:r>
            <a:r>
              <a:rPr lang="cs-CZ" sz="1200" dirty="0" smtClean="0">
                <a:solidFill>
                  <a:schemeClr val="bg1"/>
                </a:solidFill>
              </a:rPr>
              <a:t>hmyzem s proměnou nedokonalou – kudlankami a rovnokřídlými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naučí se charakterizovat daný hmyz a rozlišovat jejich zástupce</a:t>
            </a:r>
            <a:endParaRPr lang="cs-CZ" sz="1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obsahuje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hypertextové odkazy</a:t>
            </a:r>
          </a:p>
          <a:p>
            <a:pPr marL="0" indent="0"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internet </a:t>
            </a:r>
            <a:endParaRPr lang="cs-CZ" sz="1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Délka aktivity  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20 minut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Zkušenosti z pilotáže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 </a:t>
            </a:r>
            <a:r>
              <a:rPr lang="cs-CZ" sz="1200" dirty="0" smtClean="0">
                <a:solidFill>
                  <a:schemeClr val="bg1"/>
                </a:solidFill>
              </a:rPr>
              <a:t>rozlišuje rovnokřídlé a kudlanky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žák umí </a:t>
            </a:r>
            <a:r>
              <a:rPr lang="cs-CZ" sz="1200" dirty="0" smtClean="0">
                <a:solidFill>
                  <a:schemeClr val="bg1"/>
                </a:solidFill>
              </a:rPr>
              <a:t>pojmenovat konkrétní zástupce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žáky zaujal kanibalismus u kudlanek a krtonožka</a:t>
            </a:r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Kudlanky, rovnokřídlí</a:t>
            </a:r>
            <a:endParaRPr lang="cs-CZ" sz="32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786058"/>
            <a:ext cx="64008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kudlanky</a:t>
            </a:r>
            <a:endParaRPr lang="cs-CZ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rovnokřídlí</a:t>
            </a:r>
            <a:endParaRPr lang="cs-CZ" sz="28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23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Kudlanky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dravé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v</a:t>
            </a:r>
            <a:r>
              <a:rPr lang="cs-CZ" sz="2800" dirty="0">
                <a:solidFill>
                  <a:schemeClr val="bg1"/>
                </a:solidFill>
              </a:rPr>
              <a:t> tropech a subtropech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1</a:t>
            </a:r>
            <a:r>
              <a:rPr lang="cs-CZ" sz="2800" dirty="0">
                <a:solidFill>
                  <a:schemeClr val="bg1"/>
                </a:solidFill>
              </a:rPr>
              <a:t>. pár končetin upraven k lovu (ostny)</a:t>
            </a:r>
          </a:p>
          <a:p>
            <a:r>
              <a:rPr lang="cs-CZ" sz="2800" u="sng" dirty="0" smtClean="0">
                <a:solidFill>
                  <a:schemeClr val="bg1"/>
                </a:solidFill>
              </a:rPr>
              <a:t>kanibalismus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– samička po páření sežere samečka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kudlanka </a:t>
            </a:r>
            <a:r>
              <a:rPr lang="cs-CZ" sz="2800" b="1" dirty="0">
                <a:solidFill>
                  <a:schemeClr val="bg1"/>
                </a:solidFill>
              </a:rPr>
              <a:t>nábožná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na </a:t>
            </a:r>
            <a:r>
              <a:rPr lang="cs-CZ" sz="2800" dirty="0">
                <a:solidFill>
                  <a:schemeClr val="bg1"/>
                </a:solidFill>
              </a:rPr>
              <a:t>jižní Moravě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zelená</a:t>
            </a:r>
            <a:r>
              <a:rPr lang="cs-CZ" sz="2800" dirty="0">
                <a:solidFill>
                  <a:schemeClr val="bg1"/>
                </a:solidFill>
              </a:rPr>
              <a:t>, až 8 </a:t>
            </a:r>
            <a:r>
              <a:rPr lang="cs-CZ" sz="2800" dirty="0" smtClean="0">
                <a:solidFill>
                  <a:schemeClr val="bg1"/>
                </a:solidFill>
              </a:rPr>
              <a:t>cm 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brouci,hmyz,kudlanka nábožná,oříznuté fotky,oříznuté obrázky,PNG,příroda,průhledné pozadí,zvířat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50" b="7603"/>
          <a:stretch/>
        </p:blipFill>
        <p:spPr bwMode="auto">
          <a:xfrm>
            <a:off x="5148064" y="3947533"/>
            <a:ext cx="3095625" cy="23417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998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Rovnokřídlí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2 </a:t>
            </a:r>
            <a:r>
              <a:rPr lang="cs-CZ" sz="2800" dirty="0">
                <a:solidFill>
                  <a:schemeClr val="bg1"/>
                </a:solidFill>
              </a:rPr>
              <a:t>páry blanitých křídel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kousací </a:t>
            </a:r>
            <a:r>
              <a:rPr lang="cs-CZ" sz="2800" dirty="0">
                <a:solidFill>
                  <a:schemeClr val="bg1"/>
                </a:solidFill>
              </a:rPr>
              <a:t>ústní ústrojí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cvrčivé </a:t>
            </a:r>
            <a:r>
              <a:rPr lang="cs-CZ" sz="2800" b="1" dirty="0">
                <a:solidFill>
                  <a:schemeClr val="bg1"/>
                </a:solidFill>
              </a:rPr>
              <a:t>zvuky</a:t>
            </a:r>
            <a:r>
              <a:rPr lang="cs-CZ" sz="2800" dirty="0">
                <a:solidFill>
                  <a:schemeClr val="bg1"/>
                </a:solidFill>
              </a:rPr>
              <a:t> – třením </a:t>
            </a:r>
            <a:r>
              <a:rPr lang="cs-CZ" sz="2800" dirty="0" smtClean="0">
                <a:solidFill>
                  <a:schemeClr val="bg1"/>
                </a:solidFill>
              </a:rPr>
              <a:t>křídel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dělení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kobylky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saranče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cvrčci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krtonožky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1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60851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kobylka </a:t>
            </a:r>
            <a:r>
              <a:rPr lang="cs-CZ" sz="2800" b="1" dirty="0">
                <a:solidFill>
                  <a:schemeClr val="bg1"/>
                </a:solidFill>
              </a:rPr>
              <a:t>zelená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hojná</a:t>
            </a:r>
            <a:r>
              <a:rPr lang="cs-CZ" sz="2800" dirty="0">
                <a:solidFill>
                  <a:schemeClr val="bg1"/>
                </a:solidFill>
              </a:rPr>
              <a:t>, maskovaná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až 6 </a:t>
            </a:r>
            <a:r>
              <a:rPr lang="cs-CZ" sz="2800" dirty="0">
                <a:solidFill>
                  <a:schemeClr val="bg1"/>
                </a:solidFill>
              </a:rPr>
              <a:t>cm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dlouhá </a:t>
            </a:r>
            <a:r>
              <a:rPr lang="cs-CZ" sz="2800" dirty="0">
                <a:solidFill>
                  <a:schemeClr val="bg1"/>
                </a:solidFill>
              </a:rPr>
              <a:t>tykadla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silný </a:t>
            </a:r>
            <a:r>
              <a:rPr lang="cs-CZ" sz="2800" dirty="0">
                <a:solidFill>
                  <a:schemeClr val="bg1"/>
                </a:solidFill>
              </a:rPr>
              <a:t>3. pár končetin -&gt; skákání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dravá </a:t>
            </a:r>
            <a:r>
              <a:rPr lang="cs-CZ" sz="2800" dirty="0">
                <a:solidFill>
                  <a:schemeClr val="bg1"/>
                </a:solidFill>
              </a:rPr>
              <a:t>i býložravá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samice </a:t>
            </a:r>
            <a:r>
              <a:rPr lang="cs-CZ" sz="2800" dirty="0">
                <a:solidFill>
                  <a:schemeClr val="bg1"/>
                </a:solidFill>
              </a:rPr>
              <a:t>– šavlovitě zahnuté </a:t>
            </a:r>
            <a:r>
              <a:rPr lang="cs-CZ" sz="2800" dirty="0" smtClean="0">
                <a:solidFill>
                  <a:schemeClr val="bg1"/>
                </a:solidFill>
              </a:rPr>
              <a:t>kladélko</a:t>
            </a: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sleepless.blog.cz/1109/kobylka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0" name="Picture 2" descr="brouci,hmyz,kobylky luční,oříznuté fotky,oříznuté obrázky,PNG,příroda,průhledné pozadí,zvířata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81" b="16195"/>
          <a:stretch/>
        </p:blipFill>
        <p:spPr bwMode="auto">
          <a:xfrm>
            <a:off x="5292080" y="620688"/>
            <a:ext cx="3095625" cy="21521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71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40559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saranče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krátká </a:t>
            </a:r>
            <a:r>
              <a:rPr lang="cs-CZ" sz="2800" dirty="0">
                <a:solidFill>
                  <a:schemeClr val="bg1"/>
                </a:solidFill>
              </a:rPr>
              <a:t>tykadla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býložravá</a:t>
            </a:r>
            <a:r>
              <a:rPr lang="cs-CZ" sz="2800" dirty="0">
                <a:solidFill>
                  <a:schemeClr val="bg1"/>
                </a:solidFill>
              </a:rPr>
              <a:t>, při přemnožení </a:t>
            </a:r>
            <a:r>
              <a:rPr lang="cs-CZ" sz="2800" dirty="0" smtClean="0">
                <a:solidFill>
                  <a:schemeClr val="bg1"/>
                </a:solidFill>
              </a:rPr>
              <a:t>škodí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4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400" dirty="0" smtClean="0">
                <a:solidFill>
                  <a:schemeClr val="bg1"/>
                </a:solidFill>
                <a:hlinkClick r:id="rId2"/>
              </a:rPr>
              <a:t>www.photo-macro.cz/clanky/kobylka-nebo-sarance.html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400" dirty="0">
                <a:solidFill>
                  <a:schemeClr val="bg1"/>
                </a:solidFill>
                <a:hlinkClick r:id="rId3"/>
              </a:rPr>
              <a:t>http://www.ireceptar.cz/zvirata/teraristika-a-akvaristika/sarance-obavane-i-pro-radost-chovane</a:t>
            </a:r>
            <a:r>
              <a:rPr lang="cs-CZ" sz="2400" dirty="0" smtClean="0">
                <a:solidFill>
                  <a:schemeClr val="bg1"/>
                </a:solidFill>
                <a:hlinkClick r:id="rId3"/>
              </a:rPr>
              <a:t>/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1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836712"/>
            <a:ext cx="7787208" cy="5289451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cvrčci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dlouhá </a:t>
            </a:r>
            <a:r>
              <a:rPr lang="cs-CZ" sz="2800" dirty="0">
                <a:solidFill>
                  <a:schemeClr val="bg1"/>
                </a:solidFill>
              </a:rPr>
              <a:t>tykadla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vydává </a:t>
            </a:r>
            <a:r>
              <a:rPr lang="cs-CZ" sz="2800" dirty="0">
                <a:solidFill>
                  <a:schemeClr val="bg1"/>
                </a:solidFill>
              </a:rPr>
              <a:t>hlasité zvuky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všežravý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plachý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cvrček </a:t>
            </a:r>
            <a:r>
              <a:rPr lang="cs-CZ" sz="2800" b="1" dirty="0">
                <a:solidFill>
                  <a:schemeClr val="bg1"/>
                </a:solidFill>
              </a:rPr>
              <a:t>polní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cvrček domácí </a:t>
            </a: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www.naturfoto.cz/cvrcek-lesni-fotografie-4509.html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8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3"/>
              </a:rPr>
              <a:t>www.naturfoto.cz/cvrcek-polni-fotografie-7437.html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870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7715200" cy="403244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krtonožka </a:t>
            </a:r>
            <a:r>
              <a:rPr lang="cs-CZ" sz="2800" b="1" dirty="0">
                <a:solidFill>
                  <a:schemeClr val="bg1"/>
                </a:solidFill>
              </a:rPr>
              <a:t>obecná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1</a:t>
            </a:r>
            <a:r>
              <a:rPr lang="cs-CZ" sz="2800" dirty="0">
                <a:solidFill>
                  <a:schemeClr val="bg1"/>
                </a:solidFill>
              </a:rPr>
              <a:t>. pár hrabavých končetin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žije </a:t>
            </a:r>
            <a:r>
              <a:rPr lang="cs-CZ" sz="2800" dirty="0">
                <a:solidFill>
                  <a:schemeClr val="bg1"/>
                </a:solidFill>
              </a:rPr>
              <a:t>v </a:t>
            </a:r>
            <a:r>
              <a:rPr lang="cs-CZ" sz="2800" dirty="0" smtClean="0">
                <a:solidFill>
                  <a:schemeClr val="bg1"/>
                </a:solidFill>
              </a:rPr>
              <a:t>půdě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http://www.biolib.cz/cz/taxonimage/id65240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/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870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>
            <a:normAutofit/>
          </a:bodyPr>
          <a:lstStyle/>
          <a:p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www.office.microsoft.com</a:t>
            </a:r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130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</vt:lpstr>
      <vt:lpstr>Anotace </vt:lpstr>
      <vt:lpstr>Kudlanky, rovnokřídlí</vt:lpstr>
      <vt:lpstr>Kudlanky</vt:lpstr>
      <vt:lpstr>Rovnokřídlí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26</cp:revision>
  <dcterms:created xsi:type="dcterms:W3CDTF">2011-10-26T13:40:16Z</dcterms:created>
  <dcterms:modified xsi:type="dcterms:W3CDTF">2013-05-30T18:16:41Z</dcterms:modified>
</cp:coreProperties>
</file>