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3" r:id="rId2"/>
    <p:sldId id="257" r:id="rId3"/>
    <p:sldId id="260" r:id="rId4"/>
    <p:sldId id="258" r:id="rId5"/>
    <p:sldId id="261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33DFB"/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C3C76-9518-45A6-9D27-46839A93D01F}" type="datetimeFigureOut">
              <a:rPr lang="cs-CZ" smtClean="0"/>
              <a:t>7.4.2011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4E9DB-C7D1-4C4B-BBFE-FDC6DD2318A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C3C76-9518-45A6-9D27-46839A93D01F}" type="datetimeFigureOut">
              <a:rPr lang="cs-CZ" smtClean="0"/>
              <a:t>7.4.2011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4E9DB-C7D1-4C4B-BBFE-FDC6DD2318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C3C76-9518-45A6-9D27-46839A93D01F}" type="datetimeFigureOut">
              <a:rPr lang="cs-CZ" smtClean="0"/>
              <a:t>7.4.2011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4E9DB-C7D1-4C4B-BBFE-FDC6DD2318A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C3C76-9518-45A6-9D27-46839A93D01F}" type="datetimeFigureOut">
              <a:rPr lang="cs-CZ" smtClean="0"/>
              <a:t>7.4.2011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4E9DB-C7D1-4C4B-BBFE-FDC6DD2318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C3C76-9518-45A6-9D27-46839A93D01F}" type="datetimeFigureOut">
              <a:rPr lang="cs-CZ" smtClean="0"/>
              <a:t>7.4.2011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4E9DB-C7D1-4C4B-BBFE-FDC6DD2318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C3C76-9518-45A6-9D27-46839A93D01F}" type="datetimeFigureOut">
              <a:rPr lang="cs-CZ" smtClean="0"/>
              <a:t>7.4.2011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4E9DB-C7D1-4C4B-BBFE-FDC6DD2318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C3C76-9518-45A6-9D27-46839A93D01F}" type="datetimeFigureOut">
              <a:rPr lang="cs-CZ" smtClean="0"/>
              <a:t>7.4.2011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4E9DB-C7D1-4C4B-BBFE-FDC6DD2318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C3C76-9518-45A6-9D27-46839A93D01F}" type="datetimeFigureOut">
              <a:rPr lang="cs-CZ" smtClean="0"/>
              <a:t>7.4.2011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4E9DB-C7D1-4C4B-BBFE-FDC6DD2318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C3C76-9518-45A6-9D27-46839A93D01F}" type="datetimeFigureOut">
              <a:rPr lang="cs-CZ" smtClean="0"/>
              <a:t>7.4.2011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894E9DB-C7D1-4C4B-BBFE-FDC6DD2318A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C3C76-9518-45A6-9D27-46839A93D01F}" type="datetimeFigureOut">
              <a:rPr lang="cs-CZ" smtClean="0"/>
              <a:t>7.4.2011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4E9DB-C7D1-4C4B-BBFE-FDC6DD2318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C3C76-9518-45A6-9D27-46839A93D01F}" type="datetimeFigureOut">
              <a:rPr lang="cs-CZ" smtClean="0"/>
              <a:t>7.4.2011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4E9DB-C7D1-4C4B-BBFE-FDC6DD2318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23C3C76-9518-45A6-9D27-46839A93D01F}" type="datetimeFigureOut">
              <a:rPr lang="cs-CZ" smtClean="0"/>
              <a:t>7.4.2011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894E9DB-C7D1-4C4B-BBFE-FDC6DD2318AE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ŠABLONA III/2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Pojmy: první, druhý, poslední</a:t>
            </a:r>
            <a:r>
              <a:rPr lang="cs-CZ" sz="2800" dirty="0" smtClean="0">
                <a:solidFill>
                  <a:schemeClr val="bg1"/>
                </a:solidFill>
              </a:rPr>
              <a:t/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>
                <a:solidFill>
                  <a:schemeClr val="bg1"/>
                </a:solidFill>
              </a:rPr>
              <a:t/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/>
            </a:r>
            <a:br>
              <a:rPr lang="cs-CZ" sz="2800" dirty="0" smtClean="0">
                <a:solidFill>
                  <a:schemeClr val="bg1"/>
                </a:solidFill>
              </a:rPr>
            </a:b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cs-CZ" dirty="0"/>
              <a:t>Mgr. Lenka </a:t>
            </a:r>
            <a:r>
              <a:rPr lang="cs-CZ" dirty="0" err="1"/>
              <a:t>Prokopičová</a:t>
            </a:r>
            <a:r>
              <a:rPr lang="cs-CZ" dirty="0"/>
              <a:t>- ZŠ Horní Slavkov</a:t>
            </a:r>
            <a:br>
              <a:rPr lang="cs-CZ" dirty="0"/>
            </a:br>
            <a:r>
              <a:rPr lang="cs-CZ" dirty="0"/>
              <a:t>vy_32_inovace_33_pojmy- první, druhý, poslední</a:t>
            </a:r>
          </a:p>
        </p:txBody>
      </p:sp>
    </p:spTree>
    <p:extLst>
      <p:ext uri="{BB962C8B-B14F-4D97-AF65-F5344CB8AC3E}">
        <p14:creationId xmlns:p14="http://schemas.microsoft.com/office/powerpoint/2010/main" val="6788233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pojmy: první, druhý, poslední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 smtClean="0"/>
          </a:p>
          <a:p>
            <a:pPr marL="342900" indent="-342900">
              <a:buAutoNum type="arabicParenR"/>
            </a:pPr>
            <a:endParaRPr lang="cs-CZ" dirty="0"/>
          </a:p>
          <a:p>
            <a:pPr marL="342900" indent="-342900">
              <a:buAutoNum type="arabicParenR"/>
            </a:pPr>
            <a:r>
              <a:rPr lang="cs-CZ" sz="2000" dirty="0" smtClean="0"/>
              <a:t>Vybarvi první řádek červeně.</a:t>
            </a:r>
          </a:p>
          <a:p>
            <a:pPr marL="342900" indent="-342900">
              <a:buAutoNum type="arabicParenR"/>
            </a:pPr>
            <a:endParaRPr lang="cs-CZ" sz="2000" dirty="0"/>
          </a:p>
          <a:p>
            <a:pPr marL="342900" indent="-342900">
              <a:buAutoNum type="arabicParenR"/>
            </a:pPr>
            <a:endParaRPr lang="cs-CZ" sz="2000" dirty="0" smtClean="0"/>
          </a:p>
          <a:p>
            <a:pPr marL="342900" indent="-342900">
              <a:buAutoNum type="arabicParenR"/>
            </a:pPr>
            <a:r>
              <a:rPr lang="cs-CZ" sz="2000" dirty="0" smtClean="0"/>
              <a:t>Vybarvi poslední řádek modře.</a:t>
            </a:r>
          </a:p>
          <a:p>
            <a:pPr marL="342900" indent="-342900">
              <a:buAutoNum type="arabicParenR"/>
            </a:pPr>
            <a:endParaRPr lang="cs-CZ" sz="2000" dirty="0"/>
          </a:p>
          <a:p>
            <a:pPr marL="342900" indent="-342900">
              <a:buAutoNum type="arabicParenR"/>
            </a:pPr>
            <a:endParaRPr lang="cs-CZ" sz="2000" dirty="0"/>
          </a:p>
          <a:p>
            <a:pPr marL="342900" indent="-342900">
              <a:buAutoNum type="arabicParenR"/>
            </a:pPr>
            <a:r>
              <a:rPr lang="cs-CZ" sz="2000" dirty="0" smtClean="0"/>
              <a:t>Vybarvi třetí řádek žlutě.</a:t>
            </a:r>
          </a:p>
          <a:p>
            <a:pPr marL="342900" indent="-342900">
              <a:buAutoNum type="arabicParenR"/>
            </a:pPr>
            <a:endParaRPr lang="cs-CZ" sz="2000" dirty="0"/>
          </a:p>
          <a:p>
            <a:pPr marL="342900" indent="-342900">
              <a:buAutoNum type="arabicParenR"/>
            </a:pPr>
            <a:endParaRPr lang="cs-CZ" sz="2000" dirty="0" smtClean="0"/>
          </a:p>
          <a:p>
            <a:pPr marL="342900" indent="-342900">
              <a:buAutoNum type="arabicParenR"/>
            </a:pPr>
            <a:endParaRPr lang="cs-CZ" dirty="0" smtClean="0"/>
          </a:p>
          <a:p>
            <a:pPr marL="342900" indent="-342900">
              <a:buAutoNum type="arabicParenR"/>
            </a:pPr>
            <a:endParaRPr lang="cs-CZ" dirty="0"/>
          </a:p>
          <a:p>
            <a:pPr marL="342900" indent="-342900">
              <a:buAutoNum type="arabicParenR"/>
            </a:pPr>
            <a:endParaRPr lang="cs-CZ" dirty="0" smtClean="0"/>
          </a:p>
          <a:p>
            <a:pPr marL="342900" indent="-342900">
              <a:buAutoNum type="arabicParenR"/>
            </a:pP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697315274"/>
              </p:ext>
            </p:extLst>
          </p:nvPr>
        </p:nvGraphicFramePr>
        <p:xfrm>
          <a:off x="3779912" y="1916832"/>
          <a:ext cx="4405746" cy="4104456"/>
        </p:xfrm>
        <a:graphic>
          <a:graphicData uri="http://schemas.openxmlformats.org/drawingml/2006/table">
            <a:tbl>
              <a:tblPr>
                <a:tableStyleId>{BC89EF96-8CEA-46FF-86C4-4CE0E7609802}</a:tableStyleId>
              </a:tblPr>
              <a:tblGrid>
                <a:gridCol w="4405746"/>
              </a:tblGrid>
              <a:tr h="70167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42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501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511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7615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7615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8621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pojmy: první, druhý, poslední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pPr marL="342900" indent="-342900">
              <a:buAutoNum type="arabicParenR"/>
            </a:pPr>
            <a:endParaRPr lang="cs-CZ" sz="2000" dirty="0" smtClean="0"/>
          </a:p>
          <a:p>
            <a:pPr marL="342900" indent="-342900">
              <a:buAutoNum type="arabicParenR"/>
            </a:pPr>
            <a:r>
              <a:rPr lang="cs-CZ" sz="2000" dirty="0" smtClean="0"/>
              <a:t>Vybarvi </a:t>
            </a:r>
            <a:r>
              <a:rPr lang="cs-CZ" sz="2000" dirty="0"/>
              <a:t>první řádek červeně.</a:t>
            </a:r>
          </a:p>
          <a:p>
            <a:pPr marL="342900" indent="-342900">
              <a:buAutoNum type="arabicParenR"/>
            </a:pPr>
            <a:endParaRPr lang="cs-CZ" sz="2000" dirty="0"/>
          </a:p>
          <a:p>
            <a:pPr marL="342900" indent="-342900">
              <a:buAutoNum type="arabicParenR"/>
            </a:pPr>
            <a:endParaRPr lang="cs-CZ" sz="2000" dirty="0"/>
          </a:p>
          <a:p>
            <a:pPr marL="342900" indent="-342900">
              <a:buAutoNum type="arabicParenR"/>
            </a:pPr>
            <a:r>
              <a:rPr lang="cs-CZ" sz="2000" dirty="0"/>
              <a:t>Vybarvi poslední řádek modře.</a:t>
            </a:r>
          </a:p>
          <a:p>
            <a:pPr marL="342900" indent="-342900">
              <a:buAutoNum type="arabicParenR"/>
            </a:pPr>
            <a:endParaRPr lang="cs-CZ" sz="2000" dirty="0"/>
          </a:p>
          <a:p>
            <a:pPr marL="342900" indent="-342900">
              <a:buAutoNum type="arabicParenR"/>
            </a:pPr>
            <a:endParaRPr lang="cs-CZ" sz="2000" dirty="0"/>
          </a:p>
          <a:p>
            <a:pPr marL="342900" indent="-342900">
              <a:buAutoNum type="arabicParenR"/>
            </a:pPr>
            <a:r>
              <a:rPr lang="cs-CZ" sz="2000" dirty="0"/>
              <a:t>Vybarvi třetí řádek žlutě.</a:t>
            </a:r>
          </a:p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932425512"/>
              </p:ext>
            </p:extLst>
          </p:nvPr>
        </p:nvGraphicFramePr>
        <p:xfrm>
          <a:off x="3575050" y="1676400"/>
          <a:ext cx="4405746" cy="4104456"/>
        </p:xfrm>
        <a:graphic>
          <a:graphicData uri="http://schemas.openxmlformats.org/drawingml/2006/table">
            <a:tbl>
              <a:tblPr>
                <a:tableStyleId>{BC89EF96-8CEA-46FF-86C4-4CE0E7609802}</a:tableStyleId>
              </a:tblPr>
              <a:tblGrid>
                <a:gridCol w="4405746"/>
              </a:tblGrid>
              <a:tr h="70167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7342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501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511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7615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7615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1737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pojmy: první, druhý, poslední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pPr marL="342900" indent="-342900">
              <a:buAutoNum type="arabicParenR"/>
            </a:pPr>
            <a:endParaRPr lang="cs-CZ" sz="2000" dirty="0" smtClean="0"/>
          </a:p>
          <a:p>
            <a:pPr marL="342900" indent="-342900">
              <a:buAutoNum type="arabicParenR"/>
            </a:pPr>
            <a:r>
              <a:rPr lang="cs-CZ" sz="2000" dirty="0" smtClean="0"/>
              <a:t>Vybarvi druhý sloupec zeleně.</a:t>
            </a:r>
            <a:endParaRPr lang="cs-CZ" sz="2000" dirty="0"/>
          </a:p>
          <a:p>
            <a:pPr marL="342900" indent="-342900">
              <a:buAutoNum type="arabicParenR"/>
            </a:pPr>
            <a:endParaRPr lang="cs-CZ" sz="2000" dirty="0"/>
          </a:p>
          <a:p>
            <a:pPr marL="342900" indent="-342900">
              <a:buAutoNum type="arabicParenR"/>
            </a:pPr>
            <a:endParaRPr lang="cs-CZ" sz="2000" dirty="0"/>
          </a:p>
          <a:p>
            <a:pPr marL="342900" indent="-342900">
              <a:buAutoNum type="arabicParenR"/>
            </a:pPr>
            <a:r>
              <a:rPr lang="cs-CZ" sz="2000" dirty="0"/>
              <a:t>Vybarvi poslední </a:t>
            </a:r>
            <a:r>
              <a:rPr lang="cs-CZ" sz="2000" dirty="0" smtClean="0"/>
              <a:t>sloupec růžově.</a:t>
            </a:r>
            <a:endParaRPr lang="cs-CZ" sz="2000" dirty="0"/>
          </a:p>
          <a:p>
            <a:pPr marL="342900" indent="-342900">
              <a:buAutoNum type="arabicParenR"/>
            </a:pPr>
            <a:endParaRPr lang="cs-CZ" sz="2000" dirty="0"/>
          </a:p>
          <a:p>
            <a:pPr marL="342900" indent="-342900">
              <a:buAutoNum type="arabicParenR"/>
            </a:pPr>
            <a:endParaRPr lang="cs-CZ" sz="2000" dirty="0"/>
          </a:p>
          <a:p>
            <a:pPr marL="342900" indent="-342900">
              <a:buAutoNum type="arabicParenR"/>
            </a:pPr>
            <a:r>
              <a:rPr lang="cs-CZ" sz="2000" dirty="0"/>
              <a:t>Vybarvi </a:t>
            </a:r>
            <a:r>
              <a:rPr lang="cs-CZ" sz="2000" dirty="0" smtClean="0"/>
              <a:t>předposlední sloupec oranžově.</a:t>
            </a:r>
            <a:endParaRPr lang="cs-CZ" sz="2000" dirty="0"/>
          </a:p>
          <a:p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70327411"/>
              </p:ext>
            </p:extLst>
          </p:nvPr>
        </p:nvGraphicFramePr>
        <p:xfrm>
          <a:off x="3851919" y="2022764"/>
          <a:ext cx="4613207" cy="3810000"/>
        </p:xfrm>
        <a:graphic>
          <a:graphicData uri="http://schemas.openxmlformats.org/drawingml/2006/table">
            <a:tbl>
              <a:tblPr>
                <a:tableStyleId>{BC89EF96-8CEA-46FF-86C4-4CE0E7609802}</a:tableStyleId>
              </a:tblPr>
              <a:tblGrid>
                <a:gridCol w="747789"/>
                <a:gridCol w="720436"/>
                <a:gridCol w="764023"/>
                <a:gridCol w="792088"/>
                <a:gridCol w="864096"/>
                <a:gridCol w="724775"/>
              </a:tblGrid>
              <a:tr h="381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66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pojmy: první, druhý, poslední</a:t>
            </a:r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pPr marL="342900" indent="-342900">
              <a:buAutoNum type="arabicParenR"/>
            </a:pPr>
            <a:endParaRPr lang="cs-CZ" sz="2000" dirty="0" smtClean="0"/>
          </a:p>
          <a:p>
            <a:pPr marL="342900" indent="-342900">
              <a:buAutoNum type="arabicParenR"/>
            </a:pPr>
            <a:r>
              <a:rPr lang="cs-CZ" sz="2000" dirty="0" smtClean="0"/>
              <a:t>Vybarvi </a:t>
            </a:r>
            <a:r>
              <a:rPr lang="cs-CZ" sz="2000" dirty="0"/>
              <a:t>druhý sloupec zeleně.</a:t>
            </a:r>
          </a:p>
          <a:p>
            <a:pPr marL="342900" indent="-342900">
              <a:buAutoNum type="arabicParenR"/>
            </a:pPr>
            <a:endParaRPr lang="cs-CZ" sz="2000" dirty="0"/>
          </a:p>
          <a:p>
            <a:pPr marL="342900" indent="-342900">
              <a:buAutoNum type="arabicParenR"/>
            </a:pPr>
            <a:endParaRPr lang="cs-CZ" sz="2000" dirty="0"/>
          </a:p>
          <a:p>
            <a:pPr marL="342900" indent="-342900">
              <a:buAutoNum type="arabicParenR"/>
            </a:pPr>
            <a:r>
              <a:rPr lang="cs-CZ" sz="2000" dirty="0"/>
              <a:t>Vybarvi poslední sloupec růžově.</a:t>
            </a:r>
          </a:p>
          <a:p>
            <a:pPr marL="342900" indent="-342900">
              <a:buAutoNum type="arabicParenR"/>
            </a:pPr>
            <a:endParaRPr lang="cs-CZ" sz="2000" dirty="0"/>
          </a:p>
          <a:p>
            <a:pPr marL="342900" indent="-342900">
              <a:buAutoNum type="arabicParenR"/>
            </a:pPr>
            <a:endParaRPr lang="cs-CZ" sz="2000" dirty="0"/>
          </a:p>
          <a:p>
            <a:pPr marL="342900" indent="-342900">
              <a:buAutoNum type="arabicParenR"/>
            </a:pPr>
            <a:r>
              <a:rPr lang="cs-CZ" sz="2000" dirty="0"/>
              <a:t>Vybarvi předposlední sloupec oranžově.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fontAlgn="t">
              <a:spcBef>
                <a:spcPts val="0"/>
              </a:spcBef>
            </a:pPr>
            <a:endParaRPr lang="cs-CZ" dirty="0">
              <a:latin typeface="Arial"/>
            </a:endParaRP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4716093"/>
              </p:ext>
            </p:extLst>
          </p:nvPr>
        </p:nvGraphicFramePr>
        <p:xfrm>
          <a:off x="3995936" y="1988840"/>
          <a:ext cx="4613207" cy="3810000"/>
        </p:xfrm>
        <a:graphic>
          <a:graphicData uri="http://schemas.openxmlformats.org/drawingml/2006/table">
            <a:tbl>
              <a:tblPr>
                <a:tableStyleId>{BC89EF96-8CEA-46FF-86C4-4CE0E7609802}</a:tableStyleId>
              </a:tblPr>
              <a:tblGrid>
                <a:gridCol w="747789"/>
                <a:gridCol w="720436"/>
                <a:gridCol w="764023"/>
                <a:gridCol w="792088"/>
                <a:gridCol w="864096"/>
                <a:gridCol w="724775"/>
              </a:tblGrid>
              <a:tr h="381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66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5562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pojmy: první, druhý, poslední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pPr marL="342900" indent="-342900">
              <a:buAutoNum type="arabicParenR"/>
            </a:pPr>
            <a:r>
              <a:rPr lang="cs-CZ" sz="2000" dirty="0" smtClean="0"/>
              <a:t>Vybarvi v prvním řádku první čtverec.</a:t>
            </a:r>
            <a:endParaRPr lang="cs-CZ" sz="2000" dirty="0"/>
          </a:p>
          <a:p>
            <a:pPr marL="342900" indent="-342900">
              <a:buAutoNum type="arabicParenR"/>
            </a:pPr>
            <a:endParaRPr lang="cs-CZ" sz="2000" dirty="0"/>
          </a:p>
          <a:p>
            <a:pPr marL="342900" indent="-342900">
              <a:buAutoNum type="arabicParenR"/>
            </a:pPr>
            <a:endParaRPr lang="cs-CZ" sz="2000" dirty="0"/>
          </a:p>
          <a:p>
            <a:pPr marL="342900" indent="-342900">
              <a:buAutoNum type="arabicParenR"/>
            </a:pPr>
            <a:r>
              <a:rPr lang="cs-CZ" sz="2000" dirty="0"/>
              <a:t>Vybarvi </a:t>
            </a:r>
            <a:r>
              <a:rPr lang="cs-CZ" sz="2000" dirty="0" smtClean="0"/>
              <a:t>v posledním řádku třetí čtverec.</a:t>
            </a:r>
            <a:endParaRPr lang="cs-CZ" sz="2000" dirty="0"/>
          </a:p>
          <a:p>
            <a:pPr marL="342900" indent="-342900">
              <a:buAutoNum type="arabicParenR"/>
            </a:pPr>
            <a:endParaRPr lang="cs-CZ" sz="2000" dirty="0"/>
          </a:p>
          <a:p>
            <a:pPr marL="342900" indent="-342900">
              <a:buAutoNum type="arabicParenR"/>
            </a:pPr>
            <a:endParaRPr lang="cs-CZ" sz="2000" dirty="0"/>
          </a:p>
          <a:p>
            <a:pPr marL="342900" indent="-342900">
              <a:buAutoNum type="arabicParenR"/>
            </a:pPr>
            <a:r>
              <a:rPr lang="cs-CZ" sz="2000" dirty="0"/>
              <a:t>Vybarvi </a:t>
            </a:r>
            <a:r>
              <a:rPr lang="cs-CZ" sz="2000" dirty="0" smtClean="0"/>
              <a:t>ve čtvrtém řádku poslední čtverec.</a:t>
            </a:r>
            <a:endParaRPr lang="cs-CZ" sz="2000" dirty="0"/>
          </a:p>
          <a:p>
            <a:endParaRPr lang="cs-CZ" sz="20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340567519"/>
              </p:ext>
            </p:extLst>
          </p:nvPr>
        </p:nvGraphicFramePr>
        <p:xfrm>
          <a:off x="3699164" y="1981200"/>
          <a:ext cx="4724400" cy="4100945"/>
        </p:xfrm>
        <a:graphic>
          <a:graphicData uri="http://schemas.openxmlformats.org/drawingml/2006/table">
            <a:tbl>
              <a:tblPr>
                <a:tableStyleId>{BC89EF96-8CEA-46FF-86C4-4CE0E7609802}</a:tableStyleId>
              </a:tblPr>
              <a:tblGrid>
                <a:gridCol w="692727"/>
                <a:gridCol w="775854"/>
                <a:gridCol w="734291"/>
                <a:gridCol w="803564"/>
                <a:gridCol w="858982"/>
                <a:gridCol w="858982"/>
              </a:tblGrid>
              <a:tr h="7204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658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501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730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0376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14352"/>
            <a:ext cx="2745432" cy="1162050"/>
          </a:xfrm>
        </p:spPr>
        <p:txBody>
          <a:bodyPr/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pojmy: první, druhý, poslední</a:t>
            </a:r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pPr marL="342900" indent="-342900">
              <a:buAutoNum type="arabicParenR"/>
            </a:pPr>
            <a:endParaRPr lang="cs-CZ" sz="2000" dirty="0" smtClean="0"/>
          </a:p>
          <a:p>
            <a:pPr marL="342900" indent="-342900">
              <a:buAutoNum type="arabicParenR"/>
            </a:pPr>
            <a:r>
              <a:rPr lang="cs-CZ" sz="2000" dirty="0" smtClean="0"/>
              <a:t>Vybarvi </a:t>
            </a:r>
            <a:r>
              <a:rPr lang="cs-CZ" sz="2000" dirty="0"/>
              <a:t>v prvním řádku první čtverec.</a:t>
            </a:r>
          </a:p>
          <a:p>
            <a:pPr marL="342900" indent="-342900">
              <a:buAutoNum type="arabicParenR"/>
            </a:pPr>
            <a:endParaRPr lang="cs-CZ" sz="2000" dirty="0"/>
          </a:p>
          <a:p>
            <a:pPr marL="342900" indent="-342900">
              <a:buAutoNum type="arabicParenR"/>
            </a:pPr>
            <a:endParaRPr lang="cs-CZ" sz="2000" dirty="0"/>
          </a:p>
          <a:p>
            <a:pPr marL="342900" indent="-342900">
              <a:buAutoNum type="arabicParenR"/>
            </a:pPr>
            <a:r>
              <a:rPr lang="cs-CZ" sz="2000" dirty="0"/>
              <a:t>Vybarvi v posledním řádku třetí čtverec.</a:t>
            </a:r>
          </a:p>
          <a:p>
            <a:pPr marL="342900" indent="-342900">
              <a:buAutoNum type="arabicParenR"/>
            </a:pPr>
            <a:endParaRPr lang="cs-CZ" sz="2000" dirty="0"/>
          </a:p>
          <a:p>
            <a:pPr marL="342900" indent="-342900">
              <a:buAutoNum type="arabicParenR"/>
            </a:pPr>
            <a:endParaRPr lang="cs-CZ" sz="2000" dirty="0"/>
          </a:p>
          <a:p>
            <a:pPr marL="342900" indent="-342900">
              <a:buAutoNum type="arabicParenR"/>
            </a:pPr>
            <a:r>
              <a:rPr lang="cs-CZ" sz="2000" dirty="0"/>
              <a:t>Vybarvi ve čtvrtém řádku poslední čtverec.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9623864"/>
              </p:ext>
            </p:extLst>
          </p:nvPr>
        </p:nvGraphicFramePr>
        <p:xfrm>
          <a:off x="3851920" y="1844824"/>
          <a:ext cx="4724400" cy="4100945"/>
        </p:xfrm>
        <a:graphic>
          <a:graphicData uri="http://schemas.openxmlformats.org/drawingml/2006/table">
            <a:tbl>
              <a:tblPr>
                <a:tableStyleId>{BC89EF96-8CEA-46FF-86C4-4CE0E7609802}</a:tableStyleId>
              </a:tblPr>
              <a:tblGrid>
                <a:gridCol w="692727"/>
                <a:gridCol w="775854"/>
                <a:gridCol w="734291"/>
                <a:gridCol w="803564"/>
                <a:gridCol w="858982"/>
                <a:gridCol w="858982"/>
              </a:tblGrid>
              <a:tr h="7204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658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501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730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6858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58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91842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63</TotalTime>
  <Words>153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ŠABLONA III/2 Pojmy: první, druhý, poslední   </vt:lpstr>
      <vt:lpstr>pojmy: první, druhý, poslední</vt:lpstr>
      <vt:lpstr>pojmy: první, druhý, poslední</vt:lpstr>
      <vt:lpstr>pojmy: první, druhý, poslední</vt:lpstr>
      <vt:lpstr>pojmy: první, druhý, poslední</vt:lpstr>
      <vt:lpstr>pojmy: první, druhý, poslední</vt:lpstr>
      <vt:lpstr>pojmy: první, druhý, poslední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vy_32_inovace_33_pojmy-první, druhý, poslední</dc:title>
  <dc:creator>PC-13HH</dc:creator>
  <cp:lastModifiedBy>PC-13HH</cp:lastModifiedBy>
  <cp:revision>7</cp:revision>
  <dcterms:created xsi:type="dcterms:W3CDTF">2011-04-06T16:35:00Z</dcterms:created>
  <dcterms:modified xsi:type="dcterms:W3CDTF">2011-04-07T17:53:52Z</dcterms:modified>
</cp:coreProperties>
</file>