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5"/>
  </p:notesMasterIdLst>
  <p:sldIdLst>
    <p:sldId id="258" r:id="rId2"/>
    <p:sldId id="259" r:id="rId3"/>
    <p:sldId id="260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5" clrIdx="0"/>
  <p:cmAuthor id="1" name="ref" initials="r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2" autoAdjust="0"/>
    <p:restoredTop sz="94671" autoAdjust="0"/>
  </p:normalViewPr>
  <p:slideViewPr>
    <p:cSldViewPr>
      <p:cViewPr varScale="1">
        <p:scale>
          <a:sx n="71" d="100"/>
          <a:sy n="71" d="100"/>
        </p:scale>
        <p:origin x="-11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2-11-03T16:54:59.171" idx="2">
    <p:pos x="10" y="10"/>
    <p:text>řešení : Žáci počítají pomocí řetězce.
Přiřazují výsledky interaktivním perem,stovky,desítky,jednotky
465 + 378= 765, 835, 843
538 + 269 = 738, 798, 807
315 + 664 = 915, 975, 979
455 + 253 = 655, 705, 708 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2-05-13T21:53:07.706" idx="4">
    <p:pos x="10" y="10"/>
    <p:text>řešení: Žáci počítají pomocí řetězce. 
Přiřazují interaktivním perem.
382 + 378 = 682,752,760
524 + 248 = 724,764,772
369 + 254 = 569,619,623
468 + 163 = 568,628,631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AEABAA6-E3B7-4ACE-9595-82700719C569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B5C7A91-C871-4C3C-A905-3B9E986106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0339F07-4ABA-41B5-AFF0-F39A58F2C3D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CE029E2D-A4C4-4364-B30F-7721F73D53CB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5F1DBEA0-E60C-43C6-A0BE-655321EDCE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D084F4-62A6-4450-BAFF-4D0C66774BB9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728C5A-4119-49F8-A88E-1A7716DC92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83538932-99FC-467C-966E-3ADDA4440E5B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0DC093F-393A-4F5A-8A77-77EE6FF2FA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AEFD1F-9AE2-41F4-84B1-E3ED56D0A8FA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989A6B-4B12-46B6-A939-293936F31A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E54EB2-2F45-44BB-9A27-2265FD3DE8EC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69181C-7EA8-4746-B3A2-370E8C4B5A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2BD80C-61A1-4B99-A6A7-056A9479D6EC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C7E8A9-B84C-4C57-A1CF-60E375E12D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C14C8D-0EF6-42DB-A33F-E6F188CBD35A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0C3ECE-6642-41D0-833B-73D5540E63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D0A345-D031-49B9-92E4-1A996377D53D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3DA8A3-2D68-4D6D-86C5-BB3917F8F3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DA11424-8A66-4D89-A19A-0572BF5F4732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D32C65A-6C8B-4DD2-A170-EF453D6162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D729C1-969C-4C6C-9A5C-5918CB6314AD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90190-2234-40AD-BA00-31DD6950B5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EBFAFE3-162F-4D20-8A6C-454FA3BCCB27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89F2B0E5-EE34-456C-AE5A-7024679FB6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7B56B968-28AF-4CB1-ABD0-255E62AAEDF2}" type="datetimeFigureOut">
              <a:rPr lang="cs-CZ"/>
              <a:pPr>
                <a:defRPr/>
              </a:pPr>
              <a:t>22.9.2013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D84C5DEF-74D2-4092-9485-ABBD6BD51D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5" r:id="rId2"/>
    <p:sldLayoutId id="2147483697" r:id="rId3"/>
    <p:sldLayoutId id="2147483694" r:id="rId4"/>
    <p:sldLayoutId id="2147483693" r:id="rId5"/>
    <p:sldLayoutId id="2147483692" r:id="rId6"/>
    <p:sldLayoutId id="2147483691" r:id="rId7"/>
    <p:sldLayoutId id="2147483690" r:id="rId8"/>
    <p:sldLayoutId id="2147483698" r:id="rId9"/>
    <p:sldLayoutId id="2147483689" r:id="rId10"/>
    <p:sldLayoutId id="214748369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fontAlgn="base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fontAlgn="base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fontAlgn="base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00597" y="1052736"/>
            <a:ext cx="6781428" cy="1077218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</a:rPr>
              <a:t>VY_32_INOVACE_01_POČÍTÁNÍ ZPAMĚTI POMOCÍ ŘETĚZCE  4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n-lt"/>
            </a:endParaRPr>
          </a:p>
        </p:txBody>
      </p:sp>
      <p:sp>
        <p:nvSpPr>
          <p:cNvPr id="14338" name="Zástupný symbol pro zápatí 12"/>
          <p:cNvSpPr>
            <a:spLocks noGrp="1"/>
          </p:cNvSpPr>
          <p:nvPr/>
        </p:nvSpPr>
        <p:spPr bwMode="auto">
          <a:xfrm>
            <a:off x="620713" y="2997200"/>
            <a:ext cx="6732587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2400">
                <a:latin typeface="Trebuchet MS" pitchFamily="34" charset="0"/>
              </a:rPr>
              <a:t>Autorem materiálu a všech jeho částí, není-li uvedeno jinak, je Mgr. Marie Nováková, financováno z ESF a státního rozpočtu.</a:t>
            </a: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1088" y="5099050"/>
            <a:ext cx="3451225" cy="121761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3"/>
          <p:cNvSpPr>
            <a:spLocks noChangeArrowheads="1"/>
          </p:cNvSpPr>
          <p:nvPr/>
        </p:nvSpPr>
        <p:spPr bwMode="auto">
          <a:xfrm>
            <a:off x="2590800" y="404813"/>
            <a:ext cx="438943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Trebuchet MS" pitchFamily="34" charset="0"/>
              </a:rPr>
              <a:t>VY_32_INOVACE_</a:t>
            </a:r>
            <a:r>
              <a:rPr lang="cs-CZ" b="1"/>
              <a:t>01</a:t>
            </a:r>
            <a:r>
              <a:rPr lang="cs-CZ" b="1">
                <a:latin typeface="Trebuchet MS" pitchFamily="34" charset="0"/>
              </a:rPr>
              <a:t>_POČÍTÁNÍ</a:t>
            </a:r>
            <a:r>
              <a:rPr lang="cs-CZ">
                <a:latin typeface="Trebuchet MS" pitchFamily="34" charset="0"/>
              </a:rPr>
              <a:t> ZPAMĚTI</a:t>
            </a:r>
          </a:p>
        </p:txBody>
      </p:sp>
      <p:sp>
        <p:nvSpPr>
          <p:cNvPr id="15362" name="TextovéPole 7"/>
          <p:cNvSpPr txBox="1">
            <a:spLocks noChangeArrowheads="1"/>
          </p:cNvSpPr>
          <p:nvPr/>
        </p:nvSpPr>
        <p:spPr bwMode="auto">
          <a:xfrm>
            <a:off x="630238" y="4454525"/>
            <a:ext cx="12811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Trebuchet MS" pitchFamily="34" charset="0"/>
              </a:rPr>
              <a:t>315 + 664</a:t>
            </a:r>
          </a:p>
        </p:txBody>
      </p:sp>
      <p:grpSp>
        <p:nvGrpSpPr>
          <p:cNvPr id="15363" name="Skupina 11"/>
          <p:cNvGrpSpPr>
            <a:grpSpLocks/>
          </p:cNvGrpSpPr>
          <p:nvPr/>
        </p:nvGrpSpPr>
        <p:grpSpPr bwMode="auto">
          <a:xfrm>
            <a:off x="2784475" y="5232400"/>
            <a:ext cx="3779838" cy="711200"/>
            <a:chOff x="2663777" y="2352869"/>
            <a:chExt cx="2919812" cy="712174"/>
          </a:xfrm>
        </p:grpSpPr>
        <p:sp>
          <p:nvSpPr>
            <p:cNvPr id="15" name="Ovál 14"/>
            <p:cNvSpPr/>
            <p:nvPr/>
          </p:nvSpPr>
          <p:spPr>
            <a:xfrm>
              <a:off x="4871110" y="2352869"/>
              <a:ext cx="712479" cy="71217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Volný tvar 15"/>
            <p:cNvSpPr/>
            <p:nvPr/>
          </p:nvSpPr>
          <p:spPr>
            <a:xfrm>
              <a:off x="4895636" y="2376715"/>
              <a:ext cx="664653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19" name="Slza 18"/>
            <p:cNvSpPr/>
            <p:nvPr/>
          </p:nvSpPr>
          <p:spPr>
            <a:xfrm rot="2700000">
              <a:off x="4132419" y="2353330"/>
              <a:ext cx="712174" cy="711252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0" name="Volný tvar 19"/>
            <p:cNvSpPr/>
            <p:nvPr/>
          </p:nvSpPr>
          <p:spPr>
            <a:xfrm>
              <a:off x="4159859" y="2376715"/>
              <a:ext cx="664653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21" name="Slza 20"/>
            <p:cNvSpPr/>
            <p:nvPr/>
          </p:nvSpPr>
          <p:spPr>
            <a:xfrm rot="2700000">
              <a:off x="3399707" y="2352717"/>
              <a:ext cx="712174" cy="7124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2" name="Volný tvar 21"/>
            <p:cNvSpPr/>
            <p:nvPr/>
          </p:nvSpPr>
          <p:spPr>
            <a:xfrm>
              <a:off x="3414270" y="2370356"/>
              <a:ext cx="664653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7" rIns="111475" bIns="111476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23" name="Slza 22"/>
            <p:cNvSpPr/>
            <p:nvPr/>
          </p:nvSpPr>
          <p:spPr>
            <a:xfrm rot="2700000">
              <a:off x="2663929" y="2352717"/>
              <a:ext cx="712174" cy="7124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4" name="Volný tvar 23"/>
            <p:cNvSpPr/>
            <p:nvPr/>
          </p:nvSpPr>
          <p:spPr>
            <a:xfrm>
              <a:off x="2687077" y="2376715"/>
              <a:ext cx="665879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21636" tIns="121636" rIns="121635" bIns="121637" spcCol="1270" anchor="ctr"/>
            <a:lstStyle/>
            <a:p>
              <a:pPr algn="ctr" defTabSz="9334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2100" dirty="0"/>
                <a:t>455</a:t>
              </a:r>
              <a:endParaRPr lang="cs-CZ" sz="2100" dirty="0"/>
            </a:p>
          </p:txBody>
        </p:sp>
      </p:grpSp>
      <p:grpSp>
        <p:nvGrpSpPr>
          <p:cNvPr id="15364" name="Skupina 28"/>
          <p:cNvGrpSpPr>
            <a:grpSpLocks/>
          </p:cNvGrpSpPr>
          <p:nvPr/>
        </p:nvGrpSpPr>
        <p:grpSpPr bwMode="auto">
          <a:xfrm>
            <a:off x="2697163" y="3363913"/>
            <a:ext cx="3781425" cy="712787"/>
            <a:chOff x="2663777" y="2352869"/>
            <a:chExt cx="2919812" cy="712174"/>
          </a:xfrm>
        </p:grpSpPr>
        <p:sp>
          <p:nvSpPr>
            <p:cNvPr id="30" name="Ovál 29"/>
            <p:cNvSpPr/>
            <p:nvPr/>
          </p:nvSpPr>
          <p:spPr>
            <a:xfrm>
              <a:off x="4871409" y="2352869"/>
              <a:ext cx="712180" cy="71217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1" name="Volný tvar 30"/>
            <p:cNvSpPr/>
            <p:nvPr/>
          </p:nvSpPr>
          <p:spPr>
            <a:xfrm>
              <a:off x="4895925" y="2376661"/>
              <a:ext cx="664374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32" name="Slza 31"/>
            <p:cNvSpPr/>
            <p:nvPr/>
          </p:nvSpPr>
          <p:spPr>
            <a:xfrm rot="2700000">
              <a:off x="4132266" y="2352867"/>
              <a:ext cx="712174" cy="7121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3" name="Volný tvar 32"/>
            <p:cNvSpPr/>
            <p:nvPr/>
          </p:nvSpPr>
          <p:spPr>
            <a:xfrm>
              <a:off x="4159231" y="2376661"/>
              <a:ext cx="664374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34" name="Slza 33"/>
            <p:cNvSpPr/>
            <p:nvPr/>
          </p:nvSpPr>
          <p:spPr>
            <a:xfrm rot="2700000">
              <a:off x="3399248" y="2352867"/>
              <a:ext cx="712174" cy="7121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5" name="Volný tvar 34"/>
            <p:cNvSpPr/>
            <p:nvPr/>
          </p:nvSpPr>
          <p:spPr>
            <a:xfrm>
              <a:off x="3413955" y="2370316"/>
              <a:ext cx="664374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7" rIns="111475" bIns="111476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36" name="Slza 35"/>
            <p:cNvSpPr/>
            <p:nvPr/>
          </p:nvSpPr>
          <p:spPr>
            <a:xfrm rot="2700000">
              <a:off x="2663779" y="2352867"/>
              <a:ext cx="712174" cy="7121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Volný tvar 36"/>
            <p:cNvSpPr/>
            <p:nvPr/>
          </p:nvSpPr>
          <p:spPr>
            <a:xfrm>
              <a:off x="2687066" y="2376661"/>
              <a:ext cx="665600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21636" tIns="121636" rIns="121635" bIns="121637" spcCol="1270" anchor="ctr"/>
            <a:lstStyle/>
            <a:p>
              <a:pPr algn="ctr" defTabSz="9334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2100" dirty="0"/>
            </a:p>
            <a:p>
              <a:pPr algn="ctr" defTabSz="9334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2100" dirty="0"/>
            </a:p>
            <a:p>
              <a:pPr algn="ctr" defTabSz="9334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2100" dirty="0"/>
            </a:p>
          </p:txBody>
        </p:sp>
      </p:grpSp>
      <p:grpSp>
        <p:nvGrpSpPr>
          <p:cNvPr id="15365" name="Skupina 37"/>
          <p:cNvGrpSpPr>
            <a:grpSpLocks/>
          </p:cNvGrpSpPr>
          <p:nvPr/>
        </p:nvGrpSpPr>
        <p:grpSpPr bwMode="auto">
          <a:xfrm>
            <a:off x="2698750" y="4297363"/>
            <a:ext cx="3781425" cy="712787"/>
            <a:chOff x="2663777" y="2352869"/>
            <a:chExt cx="2919812" cy="712174"/>
          </a:xfrm>
        </p:grpSpPr>
        <p:sp>
          <p:nvSpPr>
            <p:cNvPr id="39" name="Ovál 38"/>
            <p:cNvSpPr/>
            <p:nvPr/>
          </p:nvSpPr>
          <p:spPr>
            <a:xfrm>
              <a:off x="4871410" y="2352869"/>
              <a:ext cx="712179" cy="71217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0" name="Volný tvar 39"/>
            <p:cNvSpPr/>
            <p:nvPr/>
          </p:nvSpPr>
          <p:spPr>
            <a:xfrm>
              <a:off x="4895926" y="2376661"/>
              <a:ext cx="664374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41" name="Slza 40"/>
            <p:cNvSpPr/>
            <p:nvPr/>
          </p:nvSpPr>
          <p:spPr>
            <a:xfrm rot="2700000">
              <a:off x="4132266" y="2352867"/>
              <a:ext cx="712174" cy="71218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2" name="Volný tvar 41"/>
            <p:cNvSpPr/>
            <p:nvPr/>
          </p:nvSpPr>
          <p:spPr>
            <a:xfrm>
              <a:off x="4159231" y="2376661"/>
              <a:ext cx="664374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43" name="Slza 42"/>
            <p:cNvSpPr/>
            <p:nvPr/>
          </p:nvSpPr>
          <p:spPr>
            <a:xfrm rot="2700000">
              <a:off x="3399248" y="2352867"/>
              <a:ext cx="712174" cy="71218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4" name="Volný tvar 43"/>
            <p:cNvSpPr/>
            <p:nvPr/>
          </p:nvSpPr>
          <p:spPr>
            <a:xfrm>
              <a:off x="3413955" y="2370316"/>
              <a:ext cx="664374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7" rIns="111475" bIns="111476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45" name="Slza 44"/>
            <p:cNvSpPr/>
            <p:nvPr/>
          </p:nvSpPr>
          <p:spPr>
            <a:xfrm rot="2700000">
              <a:off x="2663779" y="2352867"/>
              <a:ext cx="712174" cy="71218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6" name="Volný tvar 45"/>
            <p:cNvSpPr/>
            <p:nvPr/>
          </p:nvSpPr>
          <p:spPr>
            <a:xfrm>
              <a:off x="2687067" y="2376661"/>
              <a:ext cx="665599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21636" tIns="121636" rIns="121635" bIns="121637" spcCol="1270" anchor="ctr"/>
            <a:lstStyle/>
            <a:p>
              <a:pPr algn="ctr" defTabSz="9334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2100" b="1" dirty="0"/>
                <a:t>315</a:t>
              </a:r>
              <a:endParaRPr lang="cs-CZ" sz="2100" b="1" dirty="0"/>
            </a:p>
          </p:txBody>
        </p:sp>
      </p:grpSp>
      <p:grpSp>
        <p:nvGrpSpPr>
          <p:cNvPr id="15366" name="Skupina 46"/>
          <p:cNvGrpSpPr>
            <a:grpSpLocks/>
          </p:cNvGrpSpPr>
          <p:nvPr/>
        </p:nvGrpSpPr>
        <p:grpSpPr bwMode="auto">
          <a:xfrm>
            <a:off x="2662238" y="2436813"/>
            <a:ext cx="3781425" cy="712787"/>
            <a:chOff x="2663777" y="2352869"/>
            <a:chExt cx="2919812" cy="712174"/>
          </a:xfrm>
        </p:grpSpPr>
        <p:sp>
          <p:nvSpPr>
            <p:cNvPr id="48" name="Ovál 47"/>
            <p:cNvSpPr/>
            <p:nvPr/>
          </p:nvSpPr>
          <p:spPr>
            <a:xfrm>
              <a:off x="4871409" y="2352869"/>
              <a:ext cx="712180" cy="71217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9" name="Volný tvar 48"/>
            <p:cNvSpPr/>
            <p:nvPr/>
          </p:nvSpPr>
          <p:spPr>
            <a:xfrm>
              <a:off x="4895925" y="2376661"/>
              <a:ext cx="664374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50" name="Slza 49"/>
            <p:cNvSpPr/>
            <p:nvPr/>
          </p:nvSpPr>
          <p:spPr>
            <a:xfrm rot="2700000">
              <a:off x="4132266" y="2352867"/>
              <a:ext cx="712174" cy="7121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1" name="Volný tvar 50"/>
            <p:cNvSpPr/>
            <p:nvPr/>
          </p:nvSpPr>
          <p:spPr>
            <a:xfrm>
              <a:off x="4159231" y="2376661"/>
              <a:ext cx="664374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52" name="Slza 51"/>
            <p:cNvSpPr/>
            <p:nvPr/>
          </p:nvSpPr>
          <p:spPr>
            <a:xfrm rot="2700000">
              <a:off x="3357572" y="2352867"/>
              <a:ext cx="712174" cy="7121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3" name="Volný tvar 52"/>
            <p:cNvSpPr/>
            <p:nvPr/>
          </p:nvSpPr>
          <p:spPr>
            <a:xfrm>
              <a:off x="3413955" y="2370316"/>
              <a:ext cx="664374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7" rIns="111475" bIns="111476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54" name="Slza 53"/>
            <p:cNvSpPr/>
            <p:nvPr/>
          </p:nvSpPr>
          <p:spPr>
            <a:xfrm rot="2700000">
              <a:off x="2663779" y="2352867"/>
              <a:ext cx="712174" cy="7121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5" name="Volný tvar 54"/>
            <p:cNvSpPr/>
            <p:nvPr/>
          </p:nvSpPr>
          <p:spPr>
            <a:xfrm>
              <a:off x="2687066" y="2376661"/>
              <a:ext cx="665600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21636" tIns="121636" rIns="121635" bIns="121637" spcCol="1270" anchor="ctr"/>
            <a:lstStyle/>
            <a:p>
              <a:pPr algn="ctr" defTabSz="9334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2100" dirty="0"/>
                <a:t>465</a:t>
              </a:r>
              <a:endParaRPr lang="cs-CZ" sz="2100" dirty="0"/>
            </a:p>
          </p:txBody>
        </p:sp>
      </p:grpSp>
      <p:sp>
        <p:nvSpPr>
          <p:cNvPr id="15367" name="TextovéPole 55"/>
          <p:cNvSpPr txBox="1">
            <a:spLocks noChangeArrowheads="1"/>
          </p:cNvSpPr>
          <p:nvPr/>
        </p:nvSpPr>
        <p:spPr bwMode="auto">
          <a:xfrm>
            <a:off x="641350" y="3503613"/>
            <a:ext cx="12811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Trebuchet MS" pitchFamily="34" charset="0"/>
              </a:rPr>
              <a:t>538 + 269</a:t>
            </a:r>
          </a:p>
        </p:txBody>
      </p:sp>
      <p:sp>
        <p:nvSpPr>
          <p:cNvPr id="15368" name="TextovéPole 57"/>
          <p:cNvSpPr txBox="1">
            <a:spLocks noChangeArrowheads="1"/>
          </p:cNvSpPr>
          <p:nvPr/>
        </p:nvSpPr>
        <p:spPr bwMode="auto">
          <a:xfrm>
            <a:off x="630238" y="5387975"/>
            <a:ext cx="12811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Trebuchet MS" pitchFamily="34" charset="0"/>
              </a:rPr>
              <a:t>455 + 253</a:t>
            </a:r>
          </a:p>
        </p:txBody>
      </p:sp>
      <p:sp>
        <p:nvSpPr>
          <p:cNvPr id="15369" name="TextovéPole 60"/>
          <p:cNvSpPr txBox="1">
            <a:spLocks noChangeArrowheads="1"/>
          </p:cNvSpPr>
          <p:nvPr/>
        </p:nvSpPr>
        <p:spPr bwMode="auto">
          <a:xfrm>
            <a:off x="630238" y="2593975"/>
            <a:ext cx="12811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Trebuchet MS" pitchFamily="34" charset="0"/>
              </a:rPr>
              <a:t>465 + 378</a:t>
            </a:r>
          </a:p>
        </p:txBody>
      </p:sp>
      <p:sp>
        <p:nvSpPr>
          <p:cNvPr id="64" name="Volný tvar 63"/>
          <p:cNvSpPr/>
          <p:nvPr/>
        </p:nvSpPr>
        <p:spPr>
          <a:xfrm>
            <a:off x="2759075" y="3370263"/>
            <a:ext cx="860425" cy="665162"/>
          </a:xfrm>
          <a:custGeom>
            <a:avLst/>
            <a:gdLst>
              <a:gd name="connsiteX0" fmla="*/ 0 w 664758"/>
              <a:gd name="connsiteY0" fmla="*/ 332321 h 664641"/>
              <a:gd name="connsiteX1" fmla="*/ 332379 w 664758"/>
              <a:gd name="connsiteY1" fmla="*/ 0 h 664641"/>
              <a:gd name="connsiteX2" fmla="*/ 664758 w 664758"/>
              <a:gd name="connsiteY2" fmla="*/ 332321 h 664641"/>
              <a:gd name="connsiteX3" fmla="*/ 332379 w 664758"/>
              <a:gd name="connsiteY3" fmla="*/ 664642 h 664641"/>
              <a:gd name="connsiteX4" fmla="*/ 0 w 664758"/>
              <a:gd name="connsiteY4" fmla="*/ 332321 h 664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4758" h="664641">
                <a:moveTo>
                  <a:pt x="0" y="332321"/>
                </a:moveTo>
                <a:cubicBezTo>
                  <a:pt x="0" y="148785"/>
                  <a:pt x="148811" y="0"/>
                  <a:pt x="332379" y="0"/>
                </a:cubicBezTo>
                <a:cubicBezTo>
                  <a:pt x="515947" y="0"/>
                  <a:pt x="664758" y="148785"/>
                  <a:pt x="664758" y="332321"/>
                </a:cubicBezTo>
                <a:cubicBezTo>
                  <a:pt x="664758" y="515857"/>
                  <a:pt x="515947" y="664642"/>
                  <a:pt x="332379" y="664642"/>
                </a:cubicBezTo>
                <a:cubicBezTo>
                  <a:pt x="148811" y="664642"/>
                  <a:pt x="0" y="515857"/>
                  <a:pt x="0" y="332321"/>
                </a:cubicBezTo>
                <a:close/>
              </a:path>
            </a:pathLst>
          </a:cu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lIns="121636" tIns="121636" rIns="121635" bIns="121637" spcCol="1270" anchor="ctr"/>
          <a:lstStyle/>
          <a:p>
            <a:pPr algn="ctr" defTabSz="933450" fontAlgn="auto">
              <a:lnSpc>
                <a:spcPct val="90000"/>
              </a:lnSpc>
              <a:spcAft>
                <a:spcPct val="35000"/>
              </a:spcAft>
              <a:defRPr/>
            </a:pPr>
            <a:r>
              <a:rPr lang="cs-CZ" sz="2100" dirty="0"/>
              <a:t>538</a:t>
            </a:r>
            <a:endParaRPr lang="cs-CZ" sz="2100" dirty="0"/>
          </a:p>
        </p:txBody>
      </p:sp>
      <p:sp>
        <p:nvSpPr>
          <p:cNvPr id="15371" name="TextovéPole 24"/>
          <p:cNvSpPr txBox="1">
            <a:spLocks noChangeArrowheads="1"/>
          </p:cNvSpPr>
          <p:nvPr/>
        </p:nvSpPr>
        <p:spPr bwMode="auto">
          <a:xfrm>
            <a:off x="6854825" y="5418138"/>
            <a:ext cx="5492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765</a:t>
            </a:r>
          </a:p>
        </p:txBody>
      </p:sp>
      <p:sp>
        <p:nvSpPr>
          <p:cNvPr id="15372" name="TextovéPole 25"/>
          <p:cNvSpPr txBox="1">
            <a:spLocks noChangeArrowheads="1"/>
          </p:cNvSpPr>
          <p:nvPr/>
        </p:nvSpPr>
        <p:spPr bwMode="auto">
          <a:xfrm>
            <a:off x="6632575" y="4545013"/>
            <a:ext cx="5492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835</a:t>
            </a:r>
          </a:p>
        </p:txBody>
      </p:sp>
      <p:sp>
        <p:nvSpPr>
          <p:cNvPr id="15373" name="TextovéPole 26"/>
          <p:cNvSpPr txBox="1">
            <a:spLocks noChangeArrowheads="1"/>
          </p:cNvSpPr>
          <p:nvPr/>
        </p:nvSpPr>
        <p:spPr bwMode="auto">
          <a:xfrm>
            <a:off x="6567488" y="4064000"/>
            <a:ext cx="5508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843</a:t>
            </a:r>
          </a:p>
        </p:txBody>
      </p:sp>
      <p:sp>
        <p:nvSpPr>
          <p:cNvPr id="15374" name="TextovéPole 27"/>
          <p:cNvSpPr txBox="1">
            <a:spLocks noChangeArrowheads="1"/>
          </p:cNvSpPr>
          <p:nvPr/>
        </p:nvSpPr>
        <p:spPr bwMode="auto">
          <a:xfrm>
            <a:off x="7683500" y="4646613"/>
            <a:ext cx="5492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738</a:t>
            </a:r>
          </a:p>
        </p:txBody>
      </p:sp>
      <p:sp>
        <p:nvSpPr>
          <p:cNvPr id="15375" name="TextovéPole 64"/>
          <p:cNvSpPr txBox="1">
            <a:spLocks noChangeArrowheads="1"/>
          </p:cNvSpPr>
          <p:nvPr/>
        </p:nvSpPr>
        <p:spPr bwMode="auto">
          <a:xfrm>
            <a:off x="7683500" y="5418138"/>
            <a:ext cx="5492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798</a:t>
            </a:r>
          </a:p>
        </p:txBody>
      </p:sp>
      <p:sp>
        <p:nvSpPr>
          <p:cNvPr id="15376" name="TextovéPole 65"/>
          <p:cNvSpPr txBox="1">
            <a:spLocks noChangeArrowheads="1"/>
          </p:cNvSpPr>
          <p:nvPr/>
        </p:nvSpPr>
        <p:spPr bwMode="auto">
          <a:xfrm>
            <a:off x="7524750" y="4076700"/>
            <a:ext cx="5492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807</a:t>
            </a:r>
          </a:p>
        </p:txBody>
      </p:sp>
      <p:sp>
        <p:nvSpPr>
          <p:cNvPr id="15377" name="TextovéPole 66"/>
          <p:cNvSpPr txBox="1">
            <a:spLocks noChangeArrowheads="1"/>
          </p:cNvSpPr>
          <p:nvPr/>
        </p:nvSpPr>
        <p:spPr bwMode="auto">
          <a:xfrm>
            <a:off x="6854825" y="3387725"/>
            <a:ext cx="5492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915</a:t>
            </a:r>
          </a:p>
        </p:txBody>
      </p:sp>
      <p:sp>
        <p:nvSpPr>
          <p:cNvPr id="15378" name="TextovéPole 68"/>
          <p:cNvSpPr txBox="1">
            <a:spLocks noChangeArrowheads="1"/>
          </p:cNvSpPr>
          <p:nvPr/>
        </p:nvSpPr>
        <p:spPr bwMode="auto">
          <a:xfrm>
            <a:off x="7019925" y="2794000"/>
            <a:ext cx="5508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975</a:t>
            </a:r>
          </a:p>
        </p:txBody>
      </p:sp>
      <p:sp>
        <p:nvSpPr>
          <p:cNvPr id="15379" name="TextovéPole 69"/>
          <p:cNvSpPr txBox="1">
            <a:spLocks noChangeArrowheads="1"/>
          </p:cNvSpPr>
          <p:nvPr/>
        </p:nvSpPr>
        <p:spPr bwMode="auto">
          <a:xfrm>
            <a:off x="7683500" y="3503613"/>
            <a:ext cx="5492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979</a:t>
            </a:r>
          </a:p>
        </p:txBody>
      </p:sp>
      <p:sp>
        <p:nvSpPr>
          <p:cNvPr id="15380" name="TextovéPole 70"/>
          <p:cNvSpPr txBox="1">
            <a:spLocks noChangeArrowheads="1"/>
          </p:cNvSpPr>
          <p:nvPr/>
        </p:nvSpPr>
        <p:spPr bwMode="auto">
          <a:xfrm>
            <a:off x="7683500" y="2786063"/>
            <a:ext cx="5492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655</a:t>
            </a:r>
          </a:p>
        </p:txBody>
      </p:sp>
      <p:sp>
        <p:nvSpPr>
          <p:cNvPr id="15381" name="TextovéPole 71"/>
          <p:cNvSpPr txBox="1">
            <a:spLocks noChangeArrowheads="1"/>
          </p:cNvSpPr>
          <p:nvPr/>
        </p:nvSpPr>
        <p:spPr bwMode="auto">
          <a:xfrm>
            <a:off x="6843713" y="2276475"/>
            <a:ext cx="5492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705</a:t>
            </a:r>
          </a:p>
        </p:txBody>
      </p:sp>
      <p:sp>
        <p:nvSpPr>
          <p:cNvPr id="15382" name="TextovéPole 72"/>
          <p:cNvSpPr txBox="1">
            <a:spLocks noChangeArrowheads="1"/>
          </p:cNvSpPr>
          <p:nvPr/>
        </p:nvSpPr>
        <p:spPr bwMode="auto">
          <a:xfrm>
            <a:off x="7837488" y="2284413"/>
            <a:ext cx="5492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708</a:t>
            </a:r>
          </a:p>
        </p:txBody>
      </p:sp>
      <p:sp>
        <p:nvSpPr>
          <p:cNvPr id="15383" name="Zástupný symbol pro zápatí 12"/>
          <p:cNvSpPr>
            <a:spLocks noGrp="1"/>
          </p:cNvSpPr>
          <p:nvPr/>
        </p:nvSpPr>
        <p:spPr bwMode="auto">
          <a:xfrm>
            <a:off x="3149600" y="6199188"/>
            <a:ext cx="33528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1200">
                <a:latin typeface="Trebuchet MS" pitchFamily="34" charset="0"/>
              </a:rPr>
              <a:t>Autorem materiálu a všech jeho částí, není-li uvedeno jinak, je Mgr. Marie Nováková, financováno z ESF a státního rozpočtu.</a:t>
            </a:r>
          </a:p>
        </p:txBody>
      </p:sp>
      <p:sp>
        <p:nvSpPr>
          <p:cNvPr id="59" name="Volný tvar 58"/>
          <p:cNvSpPr/>
          <p:nvPr/>
        </p:nvSpPr>
        <p:spPr>
          <a:xfrm>
            <a:off x="2759075" y="3355975"/>
            <a:ext cx="860425" cy="663575"/>
          </a:xfrm>
          <a:custGeom>
            <a:avLst/>
            <a:gdLst>
              <a:gd name="connsiteX0" fmla="*/ 0 w 664758"/>
              <a:gd name="connsiteY0" fmla="*/ 332321 h 664641"/>
              <a:gd name="connsiteX1" fmla="*/ 332379 w 664758"/>
              <a:gd name="connsiteY1" fmla="*/ 0 h 664641"/>
              <a:gd name="connsiteX2" fmla="*/ 664758 w 664758"/>
              <a:gd name="connsiteY2" fmla="*/ 332321 h 664641"/>
              <a:gd name="connsiteX3" fmla="*/ 332379 w 664758"/>
              <a:gd name="connsiteY3" fmla="*/ 664642 h 664641"/>
              <a:gd name="connsiteX4" fmla="*/ 0 w 664758"/>
              <a:gd name="connsiteY4" fmla="*/ 332321 h 664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4758" h="664641">
                <a:moveTo>
                  <a:pt x="0" y="332321"/>
                </a:moveTo>
                <a:cubicBezTo>
                  <a:pt x="0" y="148785"/>
                  <a:pt x="148811" y="0"/>
                  <a:pt x="332379" y="0"/>
                </a:cubicBezTo>
                <a:cubicBezTo>
                  <a:pt x="515947" y="0"/>
                  <a:pt x="664758" y="148785"/>
                  <a:pt x="664758" y="332321"/>
                </a:cubicBezTo>
                <a:cubicBezTo>
                  <a:pt x="664758" y="515857"/>
                  <a:pt x="515947" y="664642"/>
                  <a:pt x="332379" y="664642"/>
                </a:cubicBezTo>
                <a:cubicBezTo>
                  <a:pt x="148811" y="664642"/>
                  <a:pt x="0" y="515857"/>
                  <a:pt x="0" y="332321"/>
                </a:cubicBezTo>
                <a:close/>
              </a:path>
            </a:pathLst>
          </a:custGeom>
          <a:solidFill>
            <a:schemeClr val="bg2">
              <a:alpha val="90000"/>
            </a:schemeClr>
          </a:solid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lIns="121636" tIns="121636" rIns="121635" bIns="121637" spcCol="1270" anchor="ctr"/>
          <a:lstStyle/>
          <a:p>
            <a:pPr algn="ctr" defTabSz="933450" fontAlgn="auto">
              <a:lnSpc>
                <a:spcPct val="90000"/>
              </a:lnSpc>
              <a:spcAft>
                <a:spcPct val="35000"/>
              </a:spcAft>
              <a:defRPr/>
            </a:pPr>
            <a:r>
              <a:rPr lang="cs-CZ" sz="2100" dirty="0"/>
              <a:t>538</a:t>
            </a:r>
            <a:endParaRPr lang="cs-CZ" sz="2100" dirty="0"/>
          </a:p>
        </p:txBody>
      </p:sp>
      <p:sp>
        <p:nvSpPr>
          <p:cNvPr id="2" name="Obdélník 1"/>
          <p:cNvSpPr/>
          <p:nvPr/>
        </p:nvSpPr>
        <p:spPr>
          <a:xfrm>
            <a:off x="373758" y="803698"/>
            <a:ext cx="7738894" cy="646331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rPr>
              <a:t>Počítání zpaměti pro 4. ročník</a:t>
            </a:r>
            <a:endParaRPr lang="cs-CZ" sz="36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5"/>
          <p:cNvSpPr>
            <a:spLocks noChangeArrowheads="1"/>
          </p:cNvSpPr>
          <p:nvPr/>
        </p:nvSpPr>
        <p:spPr bwMode="auto">
          <a:xfrm>
            <a:off x="2590800" y="404813"/>
            <a:ext cx="438943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Trebuchet MS" pitchFamily="34" charset="0"/>
              </a:rPr>
              <a:t>VY_32_INOVACE_</a:t>
            </a:r>
            <a:r>
              <a:rPr lang="cs-CZ" b="1"/>
              <a:t>01</a:t>
            </a:r>
            <a:r>
              <a:rPr lang="cs-CZ" b="1">
                <a:latin typeface="Trebuchet MS" pitchFamily="34" charset="0"/>
              </a:rPr>
              <a:t>_POČÍTÁNÍ</a:t>
            </a:r>
            <a:r>
              <a:rPr lang="cs-CZ">
                <a:latin typeface="Trebuchet MS" pitchFamily="34" charset="0"/>
              </a:rPr>
              <a:t> ZPAMĚTI</a:t>
            </a:r>
          </a:p>
        </p:txBody>
      </p:sp>
      <p:grpSp>
        <p:nvGrpSpPr>
          <p:cNvPr id="17410" name="Skupina 7"/>
          <p:cNvGrpSpPr>
            <a:grpSpLocks/>
          </p:cNvGrpSpPr>
          <p:nvPr/>
        </p:nvGrpSpPr>
        <p:grpSpPr bwMode="auto">
          <a:xfrm>
            <a:off x="2814638" y="5318125"/>
            <a:ext cx="3781425" cy="711200"/>
            <a:chOff x="2663777" y="2352869"/>
            <a:chExt cx="2919812" cy="712174"/>
          </a:xfrm>
        </p:grpSpPr>
        <p:sp>
          <p:nvSpPr>
            <p:cNvPr id="9" name="Ovál 8"/>
            <p:cNvSpPr/>
            <p:nvPr/>
          </p:nvSpPr>
          <p:spPr>
            <a:xfrm>
              <a:off x="4871409" y="2352869"/>
              <a:ext cx="712180" cy="71217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Volný tvar 9"/>
            <p:cNvSpPr/>
            <p:nvPr/>
          </p:nvSpPr>
          <p:spPr>
            <a:xfrm>
              <a:off x="4895925" y="2376715"/>
              <a:ext cx="664374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11" name="Slza 10"/>
            <p:cNvSpPr/>
            <p:nvPr/>
          </p:nvSpPr>
          <p:spPr>
            <a:xfrm rot="2700000">
              <a:off x="4132266" y="2352866"/>
              <a:ext cx="712174" cy="7121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Volný tvar 11"/>
            <p:cNvSpPr/>
            <p:nvPr/>
          </p:nvSpPr>
          <p:spPr>
            <a:xfrm>
              <a:off x="4159231" y="2376715"/>
              <a:ext cx="664374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13" name="Slza 12"/>
            <p:cNvSpPr/>
            <p:nvPr/>
          </p:nvSpPr>
          <p:spPr>
            <a:xfrm rot="2700000">
              <a:off x="3357572" y="2352866"/>
              <a:ext cx="712174" cy="7121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4" name="Volný tvar 13"/>
            <p:cNvSpPr/>
            <p:nvPr/>
          </p:nvSpPr>
          <p:spPr>
            <a:xfrm>
              <a:off x="3413955" y="2370356"/>
              <a:ext cx="664374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7" rIns="111475" bIns="111476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15" name="Slza 14"/>
            <p:cNvSpPr/>
            <p:nvPr/>
          </p:nvSpPr>
          <p:spPr>
            <a:xfrm rot="2700000">
              <a:off x="2663780" y="2352866"/>
              <a:ext cx="712174" cy="7121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Volný tvar 15"/>
            <p:cNvSpPr/>
            <p:nvPr/>
          </p:nvSpPr>
          <p:spPr>
            <a:xfrm>
              <a:off x="2687066" y="2376715"/>
              <a:ext cx="665600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21636" tIns="121636" rIns="121635" bIns="121637" spcCol="1270" anchor="ctr"/>
            <a:lstStyle/>
            <a:p>
              <a:pPr algn="ctr" defTabSz="9334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2100" dirty="0"/>
                <a:t>468</a:t>
              </a:r>
              <a:endParaRPr lang="cs-CZ" sz="2100" dirty="0"/>
            </a:p>
          </p:txBody>
        </p:sp>
      </p:grpSp>
      <p:grpSp>
        <p:nvGrpSpPr>
          <p:cNvPr id="17411" name="Skupina 16"/>
          <p:cNvGrpSpPr>
            <a:grpSpLocks/>
          </p:cNvGrpSpPr>
          <p:nvPr/>
        </p:nvGrpSpPr>
        <p:grpSpPr bwMode="auto">
          <a:xfrm>
            <a:off x="2698750" y="3482975"/>
            <a:ext cx="3779838" cy="711200"/>
            <a:chOff x="2663777" y="2352869"/>
            <a:chExt cx="2919812" cy="712174"/>
          </a:xfrm>
        </p:grpSpPr>
        <p:sp>
          <p:nvSpPr>
            <p:cNvPr id="18" name="Ovál 17"/>
            <p:cNvSpPr/>
            <p:nvPr/>
          </p:nvSpPr>
          <p:spPr>
            <a:xfrm>
              <a:off x="4871110" y="2352869"/>
              <a:ext cx="712479" cy="71217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Volný tvar 18"/>
            <p:cNvSpPr/>
            <p:nvPr/>
          </p:nvSpPr>
          <p:spPr>
            <a:xfrm>
              <a:off x="4895636" y="2376715"/>
              <a:ext cx="664653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20" name="Slza 19"/>
            <p:cNvSpPr/>
            <p:nvPr/>
          </p:nvSpPr>
          <p:spPr>
            <a:xfrm rot="2700000">
              <a:off x="4132419" y="2353330"/>
              <a:ext cx="712174" cy="711252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Volný tvar 20"/>
            <p:cNvSpPr/>
            <p:nvPr/>
          </p:nvSpPr>
          <p:spPr>
            <a:xfrm>
              <a:off x="4159859" y="2376715"/>
              <a:ext cx="664653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22" name="Slza 21"/>
            <p:cNvSpPr/>
            <p:nvPr/>
          </p:nvSpPr>
          <p:spPr>
            <a:xfrm rot="2700000">
              <a:off x="3358013" y="2352717"/>
              <a:ext cx="712174" cy="7124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3" name="Volný tvar 22"/>
            <p:cNvSpPr/>
            <p:nvPr/>
          </p:nvSpPr>
          <p:spPr>
            <a:xfrm>
              <a:off x="3414270" y="2370356"/>
              <a:ext cx="664653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7" rIns="111475" bIns="111476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24" name="Slza 23"/>
            <p:cNvSpPr/>
            <p:nvPr/>
          </p:nvSpPr>
          <p:spPr>
            <a:xfrm rot="2700000">
              <a:off x="2663929" y="2352717"/>
              <a:ext cx="712174" cy="712479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Volný tvar 24"/>
            <p:cNvSpPr/>
            <p:nvPr/>
          </p:nvSpPr>
          <p:spPr>
            <a:xfrm>
              <a:off x="2687077" y="2376715"/>
              <a:ext cx="665879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21636" tIns="121636" rIns="121635" bIns="121637" spcCol="1270" anchor="ctr"/>
            <a:lstStyle/>
            <a:p>
              <a:pPr algn="ctr" defTabSz="9334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2100" dirty="0"/>
                <a:t>524</a:t>
              </a:r>
              <a:endParaRPr lang="cs-CZ" sz="2100" dirty="0"/>
            </a:p>
          </p:txBody>
        </p:sp>
      </p:grpSp>
      <p:grpSp>
        <p:nvGrpSpPr>
          <p:cNvPr id="17412" name="Skupina 25"/>
          <p:cNvGrpSpPr>
            <a:grpSpLocks/>
          </p:cNvGrpSpPr>
          <p:nvPr/>
        </p:nvGrpSpPr>
        <p:grpSpPr bwMode="auto">
          <a:xfrm>
            <a:off x="2757488" y="4416425"/>
            <a:ext cx="3779837" cy="711200"/>
            <a:chOff x="2663777" y="2352869"/>
            <a:chExt cx="2919812" cy="712174"/>
          </a:xfrm>
        </p:grpSpPr>
        <p:sp>
          <p:nvSpPr>
            <p:cNvPr id="27" name="Ovál 26"/>
            <p:cNvSpPr/>
            <p:nvPr/>
          </p:nvSpPr>
          <p:spPr>
            <a:xfrm>
              <a:off x="4871111" y="2352869"/>
              <a:ext cx="712478" cy="71217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8" name="Volný tvar 27"/>
            <p:cNvSpPr/>
            <p:nvPr/>
          </p:nvSpPr>
          <p:spPr>
            <a:xfrm>
              <a:off x="4895637" y="2376715"/>
              <a:ext cx="664653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29" name="Slza 28"/>
            <p:cNvSpPr/>
            <p:nvPr/>
          </p:nvSpPr>
          <p:spPr>
            <a:xfrm rot="2700000">
              <a:off x="4132419" y="2353330"/>
              <a:ext cx="712174" cy="711252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0" name="Volný tvar 29"/>
            <p:cNvSpPr/>
            <p:nvPr/>
          </p:nvSpPr>
          <p:spPr>
            <a:xfrm>
              <a:off x="4159859" y="2376715"/>
              <a:ext cx="664653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31" name="Slza 30"/>
            <p:cNvSpPr/>
            <p:nvPr/>
          </p:nvSpPr>
          <p:spPr>
            <a:xfrm rot="2700000">
              <a:off x="3358013" y="2352717"/>
              <a:ext cx="712174" cy="712478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2" name="Volný tvar 31"/>
            <p:cNvSpPr/>
            <p:nvPr/>
          </p:nvSpPr>
          <p:spPr>
            <a:xfrm>
              <a:off x="3414271" y="2370356"/>
              <a:ext cx="664653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7" rIns="111475" bIns="111476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33" name="Slza 32"/>
            <p:cNvSpPr/>
            <p:nvPr/>
          </p:nvSpPr>
          <p:spPr>
            <a:xfrm rot="2700000">
              <a:off x="2663929" y="2352717"/>
              <a:ext cx="712174" cy="712478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4" name="Volný tvar 33"/>
            <p:cNvSpPr/>
            <p:nvPr/>
          </p:nvSpPr>
          <p:spPr>
            <a:xfrm>
              <a:off x="2687076" y="2376715"/>
              <a:ext cx="665879" cy="664484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21636" tIns="121636" rIns="121635" bIns="121637" spcCol="1270" anchor="ctr"/>
            <a:lstStyle/>
            <a:p>
              <a:pPr algn="ctr" defTabSz="9334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2100" dirty="0"/>
                <a:t>369</a:t>
              </a:r>
              <a:endParaRPr lang="cs-CZ" sz="2100" dirty="0"/>
            </a:p>
          </p:txBody>
        </p:sp>
      </p:grpSp>
      <p:grpSp>
        <p:nvGrpSpPr>
          <p:cNvPr id="17413" name="Skupina 34"/>
          <p:cNvGrpSpPr>
            <a:grpSpLocks/>
          </p:cNvGrpSpPr>
          <p:nvPr/>
        </p:nvGrpSpPr>
        <p:grpSpPr bwMode="auto">
          <a:xfrm>
            <a:off x="2605088" y="2395538"/>
            <a:ext cx="3779837" cy="712787"/>
            <a:chOff x="2663777" y="2352869"/>
            <a:chExt cx="2919812" cy="712174"/>
          </a:xfrm>
        </p:grpSpPr>
        <p:sp>
          <p:nvSpPr>
            <p:cNvPr id="36" name="Ovál 35"/>
            <p:cNvSpPr/>
            <p:nvPr/>
          </p:nvSpPr>
          <p:spPr>
            <a:xfrm>
              <a:off x="4871111" y="2352869"/>
              <a:ext cx="712478" cy="71217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Volný tvar 36"/>
            <p:cNvSpPr/>
            <p:nvPr/>
          </p:nvSpPr>
          <p:spPr>
            <a:xfrm>
              <a:off x="4895637" y="2376661"/>
              <a:ext cx="664653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38" name="Slza 37"/>
            <p:cNvSpPr/>
            <p:nvPr/>
          </p:nvSpPr>
          <p:spPr>
            <a:xfrm rot="2700000">
              <a:off x="4132419" y="2353330"/>
              <a:ext cx="712174" cy="711252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9" name="Volný tvar 38"/>
            <p:cNvSpPr/>
            <p:nvPr/>
          </p:nvSpPr>
          <p:spPr>
            <a:xfrm>
              <a:off x="4159859" y="2376661"/>
              <a:ext cx="664653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6" rIns="111475" bIns="111477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40" name="Slza 39"/>
            <p:cNvSpPr/>
            <p:nvPr/>
          </p:nvSpPr>
          <p:spPr>
            <a:xfrm rot="2700000">
              <a:off x="3358013" y="2352717"/>
              <a:ext cx="712174" cy="712478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1" name="Volný tvar 40"/>
            <p:cNvSpPr/>
            <p:nvPr/>
          </p:nvSpPr>
          <p:spPr>
            <a:xfrm>
              <a:off x="3414271" y="2370316"/>
              <a:ext cx="664653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11476" tIns="111477" rIns="111475" bIns="111476" spcCol="1270" anchor="ctr"/>
            <a:lstStyle/>
            <a:p>
              <a:pPr algn="ctr" defTabSz="5778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endParaRPr lang="cs-CZ" sz="1300" dirty="0"/>
            </a:p>
          </p:txBody>
        </p:sp>
        <p:sp>
          <p:nvSpPr>
            <p:cNvPr id="42" name="Slza 41"/>
            <p:cNvSpPr/>
            <p:nvPr/>
          </p:nvSpPr>
          <p:spPr>
            <a:xfrm rot="2700000">
              <a:off x="2663929" y="2352717"/>
              <a:ext cx="712174" cy="712478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3" name="Volný tvar 42"/>
            <p:cNvSpPr/>
            <p:nvPr/>
          </p:nvSpPr>
          <p:spPr>
            <a:xfrm>
              <a:off x="2687076" y="2376661"/>
              <a:ext cx="665879" cy="66459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lIns="121636" tIns="121636" rIns="121635" bIns="121637" spcCol="1270" anchor="ctr"/>
            <a:lstStyle/>
            <a:p>
              <a:pPr algn="ctr" defTabSz="93345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2100" dirty="0"/>
                <a:t>382</a:t>
              </a:r>
              <a:endParaRPr lang="cs-CZ" sz="2100" dirty="0"/>
            </a:p>
          </p:txBody>
        </p:sp>
      </p:grpSp>
      <p:sp>
        <p:nvSpPr>
          <p:cNvPr id="17414" name="TextovéPole 43"/>
          <p:cNvSpPr txBox="1">
            <a:spLocks noChangeArrowheads="1"/>
          </p:cNvSpPr>
          <p:nvPr/>
        </p:nvSpPr>
        <p:spPr bwMode="auto">
          <a:xfrm>
            <a:off x="755650" y="2708275"/>
            <a:ext cx="12811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Trebuchet MS" pitchFamily="34" charset="0"/>
              </a:rPr>
              <a:t>382 + 378</a:t>
            </a:r>
          </a:p>
        </p:txBody>
      </p:sp>
      <p:sp>
        <p:nvSpPr>
          <p:cNvPr id="17415" name="TextovéPole 44"/>
          <p:cNvSpPr txBox="1">
            <a:spLocks noChangeArrowheads="1"/>
          </p:cNvSpPr>
          <p:nvPr/>
        </p:nvSpPr>
        <p:spPr bwMode="auto">
          <a:xfrm>
            <a:off x="755650" y="3632200"/>
            <a:ext cx="12811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Trebuchet MS" pitchFamily="34" charset="0"/>
              </a:rPr>
              <a:t>524 + 248</a:t>
            </a:r>
          </a:p>
        </p:txBody>
      </p:sp>
      <p:sp>
        <p:nvSpPr>
          <p:cNvPr id="17416" name="TextovéPole 45"/>
          <p:cNvSpPr txBox="1">
            <a:spLocks noChangeArrowheads="1"/>
          </p:cNvSpPr>
          <p:nvPr/>
        </p:nvSpPr>
        <p:spPr bwMode="auto">
          <a:xfrm>
            <a:off x="782638" y="4559300"/>
            <a:ext cx="12811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Trebuchet MS" pitchFamily="34" charset="0"/>
              </a:rPr>
              <a:t>369 + 254</a:t>
            </a:r>
          </a:p>
        </p:txBody>
      </p:sp>
      <p:sp>
        <p:nvSpPr>
          <p:cNvPr id="17417" name="TextovéPole 46"/>
          <p:cNvSpPr txBox="1">
            <a:spLocks noChangeArrowheads="1"/>
          </p:cNvSpPr>
          <p:nvPr/>
        </p:nvSpPr>
        <p:spPr bwMode="auto">
          <a:xfrm>
            <a:off x="782638" y="5473700"/>
            <a:ext cx="12811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Trebuchet MS" pitchFamily="34" charset="0"/>
              </a:rPr>
              <a:t>468 + 163</a:t>
            </a:r>
          </a:p>
        </p:txBody>
      </p:sp>
      <p:sp>
        <p:nvSpPr>
          <p:cNvPr id="17418" name="TextovéPole 47"/>
          <p:cNvSpPr txBox="1">
            <a:spLocks noChangeArrowheads="1"/>
          </p:cNvSpPr>
          <p:nvPr/>
        </p:nvSpPr>
        <p:spPr bwMode="auto">
          <a:xfrm>
            <a:off x="6875463" y="5622925"/>
            <a:ext cx="5508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682</a:t>
            </a:r>
          </a:p>
        </p:txBody>
      </p:sp>
      <p:sp>
        <p:nvSpPr>
          <p:cNvPr id="17419" name="TextovéPole 48"/>
          <p:cNvSpPr txBox="1">
            <a:spLocks noChangeArrowheads="1"/>
          </p:cNvSpPr>
          <p:nvPr/>
        </p:nvSpPr>
        <p:spPr bwMode="auto">
          <a:xfrm>
            <a:off x="6875463" y="4959350"/>
            <a:ext cx="5508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752</a:t>
            </a:r>
          </a:p>
        </p:txBody>
      </p:sp>
      <p:sp>
        <p:nvSpPr>
          <p:cNvPr id="17420" name="TextovéPole 49"/>
          <p:cNvSpPr txBox="1">
            <a:spLocks noChangeArrowheads="1"/>
          </p:cNvSpPr>
          <p:nvPr/>
        </p:nvSpPr>
        <p:spPr bwMode="auto">
          <a:xfrm>
            <a:off x="7683500" y="5503863"/>
            <a:ext cx="5492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760</a:t>
            </a:r>
          </a:p>
        </p:txBody>
      </p:sp>
      <p:sp>
        <p:nvSpPr>
          <p:cNvPr id="17421" name="TextovéPole 50"/>
          <p:cNvSpPr txBox="1">
            <a:spLocks noChangeArrowheads="1"/>
          </p:cNvSpPr>
          <p:nvPr/>
        </p:nvSpPr>
        <p:spPr bwMode="auto">
          <a:xfrm>
            <a:off x="7151688" y="2708275"/>
            <a:ext cx="5492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724</a:t>
            </a:r>
          </a:p>
        </p:txBody>
      </p:sp>
      <p:sp>
        <p:nvSpPr>
          <p:cNvPr id="17422" name="TextovéPole 51"/>
          <p:cNvSpPr txBox="1">
            <a:spLocks noChangeArrowheads="1"/>
          </p:cNvSpPr>
          <p:nvPr/>
        </p:nvSpPr>
        <p:spPr bwMode="auto">
          <a:xfrm>
            <a:off x="7151688" y="3933825"/>
            <a:ext cx="5492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764</a:t>
            </a:r>
          </a:p>
        </p:txBody>
      </p:sp>
      <p:sp>
        <p:nvSpPr>
          <p:cNvPr id="17423" name="TextovéPole 52"/>
          <p:cNvSpPr txBox="1">
            <a:spLocks noChangeArrowheads="1"/>
          </p:cNvSpPr>
          <p:nvPr/>
        </p:nvSpPr>
        <p:spPr bwMode="auto">
          <a:xfrm>
            <a:off x="7958138" y="4868863"/>
            <a:ext cx="5492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772</a:t>
            </a:r>
          </a:p>
        </p:txBody>
      </p:sp>
      <p:sp>
        <p:nvSpPr>
          <p:cNvPr id="17424" name="TextovéPole 53"/>
          <p:cNvSpPr txBox="1">
            <a:spLocks noChangeArrowheads="1"/>
          </p:cNvSpPr>
          <p:nvPr/>
        </p:nvSpPr>
        <p:spPr bwMode="auto">
          <a:xfrm>
            <a:off x="7151688" y="3506788"/>
            <a:ext cx="5492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569</a:t>
            </a:r>
          </a:p>
        </p:txBody>
      </p:sp>
      <p:sp>
        <p:nvSpPr>
          <p:cNvPr id="17425" name="TextovéPole 54"/>
          <p:cNvSpPr txBox="1">
            <a:spLocks noChangeArrowheads="1"/>
          </p:cNvSpPr>
          <p:nvPr/>
        </p:nvSpPr>
        <p:spPr bwMode="auto">
          <a:xfrm>
            <a:off x="7866063" y="3040063"/>
            <a:ext cx="5492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619</a:t>
            </a:r>
          </a:p>
        </p:txBody>
      </p:sp>
      <p:sp>
        <p:nvSpPr>
          <p:cNvPr id="17426" name="TextovéPole 55"/>
          <p:cNvSpPr txBox="1">
            <a:spLocks noChangeArrowheads="1"/>
          </p:cNvSpPr>
          <p:nvPr/>
        </p:nvSpPr>
        <p:spPr bwMode="auto">
          <a:xfrm>
            <a:off x="7866063" y="4032250"/>
            <a:ext cx="5492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623</a:t>
            </a:r>
          </a:p>
        </p:txBody>
      </p:sp>
      <p:sp>
        <p:nvSpPr>
          <p:cNvPr id="17427" name="TextovéPole 56"/>
          <p:cNvSpPr txBox="1">
            <a:spLocks noChangeArrowheads="1"/>
          </p:cNvSpPr>
          <p:nvPr/>
        </p:nvSpPr>
        <p:spPr bwMode="auto">
          <a:xfrm>
            <a:off x="6875463" y="4440238"/>
            <a:ext cx="5508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568</a:t>
            </a:r>
          </a:p>
        </p:txBody>
      </p:sp>
      <p:sp>
        <p:nvSpPr>
          <p:cNvPr id="17428" name="TextovéPole 57"/>
          <p:cNvSpPr txBox="1">
            <a:spLocks noChangeArrowheads="1"/>
          </p:cNvSpPr>
          <p:nvPr/>
        </p:nvSpPr>
        <p:spPr bwMode="auto">
          <a:xfrm>
            <a:off x="7958138" y="2582863"/>
            <a:ext cx="5492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628</a:t>
            </a:r>
          </a:p>
        </p:txBody>
      </p:sp>
      <p:sp>
        <p:nvSpPr>
          <p:cNvPr id="17429" name="TextovéPole 58"/>
          <p:cNvSpPr txBox="1">
            <a:spLocks noChangeArrowheads="1"/>
          </p:cNvSpPr>
          <p:nvPr/>
        </p:nvSpPr>
        <p:spPr bwMode="auto">
          <a:xfrm>
            <a:off x="7797800" y="4395788"/>
            <a:ext cx="5492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Trebuchet MS" pitchFamily="34" charset="0"/>
              </a:rPr>
              <a:t>631</a:t>
            </a:r>
          </a:p>
        </p:txBody>
      </p:sp>
      <p:sp>
        <p:nvSpPr>
          <p:cNvPr id="17430" name="Zástupný symbol pro zápatí 12"/>
          <p:cNvSpPr>
            <a:spLocks noGrp="1"/>
          </p:cNvSpPr>
          <p:nvPr/>
        </p:nvSpPr>
        <p:spPr bwMode="auto">
          <a:xfrm>
            <a:off x="3171825" y="6253163"/>
            <a:ext cx="33528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cs-CZ" sz="1200">
                <a:latin typeface="Trebuchet MS" pitchFamily="34" charset="0"/>
              </a:rPr>
              <a:t>Autorem materiálu a všech jeho částí, není-li uvedeno jinak, je Mgr. Marie Nováková, financováno z ESF a státního rozpočtu.</a:t>
            </a:r>
          </a:p>
        </p:txBody>
      </p:sp>
      <p:pic>
        <p:nvPicPr>
          <p:cNvPr id="1743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83438" y="6097588"/>
            <a:ext cx="1914525" cy="6762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2" name="Obdélník 61"/>
          <p:cNvSpPr/>
          <p:nvPr/>
        </p:nvSpPr>
        <p:spPr>
          <a:xfrm>
            <a:off x="494188" y="1052736"/>
            <a:ext cx="7738894" cy="646331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rPr>
              <a:t>Počítání zpaměti pro 4. ročník</a:t>
            </a:r>
            <a:endParaRPr lang="cs-CZ" sz="36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212</TotalTime>
  <Words>111</Words>
  <Application>Microsoft Office PowerPoint</Application>
  <PresentationFormat>On-screen Show (4:3)</PresentationFormat>
  <Paragraphs>48</Paragraphs>
  <Slides>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3</vt:i4>
      </vt:variant>
    </vt:vector>
  </HeadingPairs>
  <TitlesOfParts>
    <vt:vector size="13" baseType="lpstr">
      <vt:lpstr>Trebuchet MS</vt:lpstr>
      <vt:lpstr>Arial</vt:lpstr>
      <vt:lpstr>Wingdings 2</vt:lpstr>
      <vt:lpstr>Wingdings</vt:lpstr>
      <vt:lpstr>Calibri</vt:lpstr>
      <vt:lpstr>Bohatý</vt:lpstr>
      <vt:lpstr>Bohatý</vt:lpstr>
      <vt:lpstr>Bohatý</vt:lpstr>
      <vt:lpstr>Bohatý</vt:lpstr>
      <vt:lpstr>Bohatý</vt:lpstr>
      <vt:lpstr>Snímek 1</vt:lpstr>
      <vt:lpstr>Snímek 2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žák</cp:lastModifiedBy>
  <cp:revision>22</cp:revision>
  <dcterms:created xsi:type="dcterms:W3CDTF">2012-05-13T18:40:10Z</dcterms:created>
  <dcterms:modified xsi:type="dcterms:W3CDTF">2013-09-22T10:16:13Z</dcterms:modified>
</cp:coreProperties>
</file>