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1T18:41:39.321" idx="1">
    <p:pos x="-1884" y="-103"/>
    <p:text>Žáci doplňují interaktivním perem vhodná znaménka.
(18 +  14) . 3 = 96
(3 . 8) - 18 = 6
(27 + 6) : 3 = 11
(4 . 12) + 16 = 64
(15 .3) : 5 = 9
(15 + 75) : 6 = 15
(2 . 9) : 3 = 6
(36 + 25) + 19 = 80
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1T18:59:55.301" idx="2">
    <p:pos x="305" y="150"/>
    <p:text>Žáci přiřazují interaktivním perem správné znaménko.
(15 . 2) : 3 = 10
(24 + 27) + 49 = 100
(15 . 4) - 43 = 17
(23 + 25) : 3 = 16
(3 . 12) + 38 = 74
(23 + 49) - 41 = 31
(45 . 2) : 6 = 15
(13 . 7) + 8 = 99</p:text>
  </p:cm>
</p:cmLst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6954AC0-4C10-40D8-BD3E-1ACB6B2CCC84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C9537EE-A0BF-41C7-8C87-3C9810F54F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56B09-E910-4675-85AB-30515770F8B2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71254-A136-4A31-89C9-C72268672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313EF34-FA8B-4A73-8FCD-B6423F218003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F9FCE09-85C0-43B6-BF21-3DD9321A7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B4D5D-3BF3-4886-B046-240066925249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CE621-AA0A-46C9-9D8C-A19695C9C2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580E2-BE57-4358-9F97-3EC961460AA2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13AE9-7A3C-4A55-A13C-041053C34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DC389F-CB4C-49E0-928D-2BE229CCDA02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0E434-3DA7-406E-BCFF-E71BC45F20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7F3F7-E775-4428-BCC6-0A67CBA0E0FB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F0D5D-A0E1-4D29-93C5-C1DF4D348B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0B4B65-A53A-4165-B7B1-376D7A0360AE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7EADC-588C-436E-8A7C-40541BC78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0B8C86-6ACB-424C-8444-3A50E11C1D83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70AC30A-BD0F-4504-B6B9-A8E6FF1125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D49C8B-25D4-4A77-83AB-C0CA606A08CF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8817F-B9A8-4EF6-B4AA-5BBEBBD918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22772AD-F3D5-4725-91FC-94E8CA468255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63DA604-057E-412A-974B-489CEC13C1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E3B3B43F-E008-416E-A6A3-7246E69EECCE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1B70A0C0-CF5B-493F-8A64-2045EF3231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7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FFFFFF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FFFFFF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ctrTitle"/>
          </p:nvPr>
        </p:nvSpPr>
        <p:spPr>
          <a:xfrm>
            <a:off x="755576" y="533400"/>
            <a:ext cx="7716692" cy="951384"/>
          </a:xfrm>
          <a:solidFill>
            <a:schemeClr val="tx1">
              <a:lumMod val="85000"/>
            </a:schemeClr>
          </a:solidFill>
        </p:spPr>
        <p:txBody>
          <a:bodyPr lIns="91440" tIns="45720" rIns="91440" bIns="45720" rtlCol="0" anchor="ctr">
            <a:normAutofit fontScale="9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VY_32_INOVACE_05_POČÍTÁNÍ ZPAMĚTI </a:t>
            </a:r>
            <a:r>
              <a:rPr lang="cs-CZ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13314" name="Podnadpis 2"/>
          <p:cNvSpPr txBox="1">
            <a:spLocks/>
          </p:cNvSpPr>
          <p:nvPr/>
        </p:nvSpPr>
        <p:spPr bwMode="auto">
          <a:xfrm>
            <a:off x="2268538" y="2060575"/>
            <a:ext cx="4391025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000">
                <a:latin typeface="Trebuchet MS" pitchFamily="34" charset="0"/>
              </a:rPr>
              <a:t>Autorem materiálu a všech jeho částí, není-li uvedeno jinak, je Mgr. Marie Nováková, financováno z ESF a státního rozpočtu.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36850" y="3751263"/>
            <a:ext cx="3452813" cy="12176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550421"/>
            <a:ext cx="594585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Doplň znaménka +, -, ., :, =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n-lt"/>
            </a:endParaRPr>
          </a:p>
        </p:txBody>
      </p:sp>
      <p:sp>
        <p:nvSpPr>
          <p:cNvPr id="14338" name="TextovéPole 4"/>
          <p:cNvSpPr txBox="1">
            <a:spLocks noChangeArrowheads="1"/>
          </p:cNvSpPr>
          <p:nvPr/>
        </p:nvSpPr>
        <p:spPr bwMode="auto">
          <a:xfrm>
            <a:off x="755650" y="1916113"/>
            <a:ext cx="3438525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(18   14)    3   96</a:t>
            </a:r>
          </a:p>
          <a:p>
            <a:r>
              <a:rPr lang="cs-CZ" sz="3200">
                <a:latin typeface="Trebuchet MS" pitchFamily="34" charset="0"/>
              </a:rPr>
              <a:t>(  3    8)    18    6</a:t>
            </a:r>
          </a:p>
          <a:p>
            <a:r>
              <a:rPr lang="cs-CZ" sz="3200">
                <a:latin typeface="Trebuchet MS" pitchFamily="34" charset="0"/>
              </a:rPr>
              <a:t>(27   6)      3   11</a:t>
            </a:r>
          </a:p>
          <a:p>
            <a:r>
              <a:rPr lang="cs-CZ" sz="3200">
                <a:latin typeface="Trebuchet MS" pitchFamily="34" charset="0"/>
              </a:rPr>
              <a:t>( 4   12)    16  64</a:t>
            </a:r>
          </a:p>
          <a:p>
            <a:r>
              <a:rPr lang="cs-CZ" sz="3200">
                <a:latin typeface="Trebuchet MS" pitchFamily="34" charset="0"/>
              </a:rPr>
              <a:t>(15    3)     5     9</a:t>
            </a:r>
          </a:p>
          <a:p>
            <a:r>
              <a:rPr lang="cs-CZ" sz="3200">
                <a:latin typeface="Trebuchet MS" pitchFamily="34" charset="0"/>
              </a:rPr>
              <a:t>(15   75)     6   15</a:t>
            </a:r>
          </a:p>
          <a:p>
            <a:r>
              <a:rPr lang="cs-CZ" sz="3200">
                <a:latin typeface="Trebuchet MS" pitchFamily="34" charset="0"/>
              </a:rPr>
              <a:t>(2      9)     3     6</a:t>
            </a:r>
          </a:p>
          <a:p>
            <a:r>
              <a:rPr lang="cs-CZ" sz="3200">
                <a:latin typeface="Trebuchet MS" pitchFamily="34" charset="0"/>
              </a:rPr>
              <a:t>(36   25)    19   80</a:t>
            </a:r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>
            <a:off x="5867400" y="2997200"/>
            <a:ext cx="400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4340" name="TextovéPole 7"/>
          <p:cNvSpPr txBox="1">
            <a:spLocks noChangeArrowheads="1"/>
          </p:cNvSpPr>
          <p:nvPr/>
        </p:nvSpPr>
        <p:spPr bwMode="auto">
          <a:xfrm>
            <a:off x="6364288" y="1803400"/>
            <a:ext cx="400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4341" name="TextovéPole 8"/>
          <p:cNvSpPr txBox="1">
            <a:spLocks noChangeArrowheads="1"/>
          </p:cNvSpPr>
          <p:nvPr/>
        </p:nvSpPr>
        <p:spPr bwMode="auto">
          <a:xfrm>
            <a:off x="6896100" y="2857500"/>
            <a:ext cx="400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4342" name="TextovéPole 9"/>
          <p:cNvSpPr txBox="1">
            <a:spLocks noChangeArrowheads="1"/>
          </p:cNvSpPr>
          <p:nvPr/>
        </p:nvSpPr>
        <p:spPr bwMode="auto">
          <a:xfrm>
            <a:off x="5537200" y="2138363"/>
            <a:ext cx="3984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4343" name="TextovéPole 10"/>
          <p:cNvSpPr txBox="1">
            <a:spLocks noChangeArrowheads="1"/>
          </p:cNvSpPr>
          <p:nvPr/>
        </p:nvSpPr>
        <p:spPr bwMode="auto">
          <a:xfrm>
            <a:off x="6677025" y="4191000"/>
            <a:ext cx="4000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4344" name="TextovéPole 11"/>
          <p:cNvSpPr txBox="1">
            <a:spLocks noChangeArrowheads="1"/>
          </p:cNvSpPr>
          <p:nvPr/>
        </p:nvSpPr>
        <p:spPr bwMode="auto">
          <a:xfrm>
            <a:off x="5137150" y="3875088"/>
            <a:ext cx="4000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4345" name="TextovéPole 12"/>
          <p:cNvSpPr txBox="1">
            <a:spLocks noChangeArrowheads="1"/>
          </p:cNvSpPr>
          <p:nvPr/>
        </p:nvSpPr>
        <p:spPr bwMode="auto">
          <a:xfrm>
            <a:off x="4932363" y="4941888"/>
            <a:ext cx="3984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4346" name="TextovéPole 13"/>
          <p:cNvSpPr txBox="1">
            <a:spLocks noChangeArrowheads="1"/>
          </p:cNvSpPr>
          <p:nvPr/>
        </p:nvSpPr>
        <p:spPr bwMode="auto">
          <a:xfrm>
            <a:off x="7029450" y="2133600"/>
            <a:ext cx="400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4347" name="TextovéPole 14"/>
          <p:cNvSpPr txBox="1">
            <a:spLocks noChangeArrowheads="1"/>
          </p:cNvSpPr>
          <p:nvPr/>
        </p:nvSpPr>
        <p:spPr bwMode="auto">
          <a:xfrm>
            <a:off x="5138738" y="1860550"/>
            <a:ext cx="3063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+</a:t>
            </a:r>
          </a:p>
        </p:txBody>
      </p:sp>
      <p:sp>
        <p:nvSpPr>
          <p:cNvPr id="14348" name="TextovéPole 15"/>
          <p:cNvSpPr txBox="1">
            <a:spLocks noChangeArrowheads="1"/>
          </p:cNvSpPr>
          <p:nvPr/>
        </p:nvSpPr>
        <p:spPr bwMode="auto">
          <a:xfrm>
            <a:off x="4778375" y="2857500"/>
            <a:ext cx="306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+</a:t>
            </a:r>
          </a:p>
        </p:txBody>
      </p:sp>
      <p:sp>
        <p:nvSpPr>
          <p:cNvPr id="14349" name="TextovéPole 16"/>
          <p:cNvSpPr txBox="1">
            <a:spLocks noChangeArrowheads="1"/>
          </p:cNvSpPr>
          <p:nvPr/>
        </p:nvSpPr>
        <p:spPr bwMode="auto">
          <a:xfrm>
            <a:off x="6910388" y="3690938"/>
            <a:ext cx="306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+</a:t>
            </a:r>
          </a:p>
        </p:txBody>
      </p:sp>
      <p:sp>
        <p:nvSpPr>
          <p:cNvPr id="14350" name="TextovéPole 17"/>
          <p:cNvSpPr txBox="1">
            <a:spLocks noChangeArrowheads="1"/>
          </p:cNvSpPr>
          <p:nvPr/>
        </p:nvSpPr>
        <p:spPr bwMode="auto">
          <a:xfrm>
            <a:off x="6115050" y="5048250"/>
            <a:ext cx="3063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+</a:t>
            </a:r>
          </a:p>
        </p:txBody>
      </p:sp>
      <p:sp>
        <p:nvSpPr>
          <p:cNvPr id="14351" name="TextovéPole 18"/>
          <p:cNvSpPr txBox="1">
            <a:spLocks noChangeArrowheads="1"/>
          </p:cNvSpPr>
          <p:nvPr/>
        </p:nvSpPr>
        <p:spPr bwMode="auto">
          <a:xfrm>
            <a:off x="4625975" y="4298950"/>
            <a:ext cx="3063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+</a:t>
            </a:r>
          </a:p>
        </p:txBody>
      </p:sp>
      <p:sp>
        <p:nvSpPr>
          <p:cNvPr id="14352" name="TextovéPole 19"/>
          <p:cNvSpPr txBox="1">
            <a:spLocks noChangeArrowheads="1"/>
          </p:cNvSpPr>
          <p:nvPr/>
        </p:nvSpPr>
        <p:spPr bwMode="auto">
          <a:xfrm>
            <a:off x="5880100" y="3506788"/>
            <a:ext cx="306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+</a:t>
            </a:r>
          </a:p>
        </p:txBody>
      </p:sp>
      <p:sp>
        <p:nvSpPr>
          <p:cNvPr id="14353" name="TextovéPole 20"/>
          <p:cNvSpPr txBox="1">
            <a:spLocks noChangeArrowheads="1"/>
          </p:cNvSpPr>
          <p:nvPr/>
        </p:nvSpPr>
        <p:spPr bwMode="auto">
          <a:xfrm>
            <a:off x="4427538" y="2046288"/>
            <a:ext cx="2698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.</a:t>
            </a:r>
          </a:p>
        </p:txBody>
      </p:sp>
      <p:sp>
        <p:nvSpPr>
          <p:cNvPr id="14354" name="TextovéPole 21"/>
          <p:cNvSpPr txBox="1">
            <a:spLocks noChangeArrowheads="1"/>
          </p:cNvSpPr>
          <p:nvPr/>
        </p:nvSpPr>
        <p:spPr bwMode="auto">
          <a:xfrm>
            <a:off x="5735638" y="3690938"/>
            <a:ext cx="269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.</a:t>
            </a:r>
          </a:p>
        </p:txBody>
      </p:sp>
      <p:sp>
        <p:nvSpPr>
          <p:cNvPr id="14355" name="TextovéPole 22"/>
          <p:cNvSpPr txBox="1">
            <a:spLocks noChangeArrowheads="1"/>
          </p:cNvSpPr>
          <p:nvPr/>
        </p:nvSpPr>
        <p:spPr bwMode="auto">
          <a:xfrm>
            <a:off x="6421438" y="2636838"/>
            <a:ext cx="2682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.</a:t>
            </a:r>
          </a:p>
        </p:txBody>
      </p:sp>
      <p:sp>
        <p:nvSpPr>
          <p:cNvPr id="14356" name="TextovéPole 23"/>
          <p:cNvSpPr txBox="1">
            <a:spLocks noChangeArrowheads="1"/>
          </p:cNvSpPr>
          <p:nvPr/>
        </p:nvSpPr>
        <p:spPr bwMode="auto">
          <a:xfrm>
            <a:off x="5537200" y="3149600"/>
            <a:ext cx="2682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.</a:t>
            </a:r>
          </a:p>
        </p:txBody>
      </p:sp>
      <p:sp>
        <p:nvSpPr>
          <p:cNvPr id="14357" name="TextovéPole 24"/>
          <p:cNvSpPr txBox="1">
            <a:spLocks noChangeArrowheads="1"/>
          </p:cNvSpPr>
          <p:nvPr/>
        </p:nvSpPr>
        <p:spPr bwMode="auto">
          <a:xfrm>
            <a:off x="6910388" y="5048250"/>
            <a:ext cx="269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.</a:t>
            </a:r>
          </a:p>
        </p:txBody>
      </p:sp>
      <p:sp>
        <p:nvSpPr>
          <p:cNvPr id="14358" name="TextovéPole 25"/>
          <p:cNvSpPr txBox="1">
            <a:spLocks noChangeArrowheads="1"/>
          </p:cNvSpPr>
          <p:nvPr/>
        </p:nvSpPr>
        <p:spPr bwMode="auto">
          <a:xfrm>
            <a:off x="4427538" y="3932238"/>
            <a:ext cx="269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-</a:t>
            </a:r>
          </a:p>
        </p:txBody>
      </p:sp>
      <p:sp>
        <p:nvSpPr>
          <p:cNvPr id="14359" name="TextovéPole 26"/>
          <p:cNvSpPr txBox="1">
            <a:spLocks noChangeArrowheads="1"/>
          </p:cNvSpPr>
          <p:nvPr/>
        </p:nvSpPr>
        <p:spPr bwMode="auto">
          <a:xfrm>
            <a:off x="4427538" y="1860550"/>
            <a:ext cx="269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:</a:t>
            </a:r>
          </a:p>
        </p:txBody>
      </p:sp>
      <p:sp>
        <p:nvSpPr>
          <p:cNvPr id="14360" name="TextovéPole 27"/>
          <p:cNvSpPr txBox="1">
            <a:spLocks noChangeArrowheads="1"/>
          </p:cNvSpPr>
          <p:nvPr/>
        </p:nvSpPr>
        <p:spPr bwMode="auto">
          <a:xfrm>
            <a:off x="5672138" y="4776788"/>
            <a:ext cx="2682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:</a:t>
            </a:r>
          </a:p>
        </p:txBody>
      </p:sp>
      <p:sp>
        <p:nvSpPr>
          <p:cNvPr id="14361" name="TextovéPole 28"/>
          <p:cNvSpPr txBox="1">
            <a:spLocks noChangeArrowheads="1"/>
          </p:cNvSpPr>
          <p:nvPr/>
        </p:nvSpPr>
        <p:spPr bwMode="auto">
          <a:xfrm>
            <a:off x="6421438" y="4483100"/>
            <a:ext cx="2682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:</a:t>
            </a:r>
          </a:p>
        </p:txBody>
      </p:sp>
      <p:sp>
        <p:nvSpPr>
          <p:cNvPr id="14362" name="TextovéPole 29"/>
          <p:cNvSpPr txBox="1">
            <a:spLocks noChangeArrowheads="1"/>
          </p:cNvSpPr>
          <p:nvPr/>
        </p:nvSpPr>
        <p:spPr bwMode="auto">
          <a:xfrm>
            <a:off x="5445125" y="2636838"/>
            <a:ext cx="269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:</a:t>
            </a:r>
          </a:p>
        </p:txBody>
      </p:sp>
      <p:sp>
        <p:nvSpPr>
          <p:cNvPr id="14363" name="Podnadpis 2"/>
          <p:cNvSpPr txBox="1">
            <a:spLocks/>
          </p:cNvSpPr>
          <p:nvPr/>
        </p:nvSpPr>
        <p:spPr bwMode="auto">
          <a:xfrm>
            <a:off x="711200" y="5921375"/>
            <a:ext cx="8034338" cy="63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1400">
                <a:latin typeface="Trebuchet MS" pitchFamily="34" charset="0"/>
              </a:rPr>
              <a:t>Autorem materiálu a všech jeho částí, není-li uvedeno jinak, je Mgr. Marie Nováková, financováno z ESF a státního rozpočtu.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6" y="550421"/>
            <a:ext cx="594585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Doplň znaménka +, -, ., :, =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n-lt"/>
            </a:endParaRPr>
          </a:p>
        </p:txBody>
      </p:sp>
      <p:sp>
        <p:nvSpPr>
          <p:cNvPr id="15362" name="TextovéPole 5"/>
          <p:cNvSpPr txBox="1">
            <a:spLocks noChangeArrowheads="1"/>
          </p:cNvSpPr>
          <p:nvPr/>
        </p:nvSpPr>
        <p:spPr bwMode="auto">
          <a:xfrm>
            <a:off x="739775" y="1387475"/>
            <a:ext cx="3255963" cy="4030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(15    2)    3  10</a:t>
            </a:r>
          </a:p>
          <a:p>
            <a:r>
              <a:rPr lang="cs-CZ" sz="3200">
                <a:latin typeface="Trebuchet MS" pitchFamily="34" charset="0"/>
              </a:rPr>
              <a:t>(24  27)  49  100</a:t>
            </a:r>
          </a:p>
          <a:p>
            <a:r>
              <a:rPr lang="cs-CZ" sz="3200">
                <a:latin typeface="Trebuchet MS" pitchFamily="34" charset="0"/>
              </a:rPr>
              <a:t>(15    4)   43  17</a:t>
            </a:r>
          </a:p>
          <a:p>
            <a:r>
              <a:rPr lang="cs-CZ" sz="3200">
                <a:latin typeface="Trebuchet MS" pitchFamily="34" charset="0"/>
              </a:rPr>
              <a:t>(23  25)     3  16</a:t>
            </a:r>
          </a:p>
          <a:p>
            <a:r>
              <a:rPr lang="cs-CZ" sz="3200">
                <a:latin typeface="Trebuchet MS" pitchFamily="34" charset="0"/>
              </a:rPr>
              <a:t>( 3   12)   38  74</a:t>
            </a:r>
          </a:p>
          <a:p>
            <a:r>
              <a:rPr lang="cs-CZ" sz="3200">
                <a:latin typeface="Trebuchet MS" pitchFamily="34" charset="0"/>
              </a:rPr>
              <a:t>(23  49)    41  31</a:t>
            </a:r>
          </a:p>
          <a:p>
            <a:r>
              <a:rPr lang="cs-CZ" sz="3200">
                <a:latin typeface="Trebuchet MS" pitchFamily="34" charset="0"/>
              </a:rPr>
              <a:t>(45    2)     6  15</a:t>
            </a:r>
          </a:p>
          <a:p>
            <a:r>
              <a:rPr lang="cs-CZ" sz="3200">
                <a:latin typeface="Trebuchet MS" pitchFamily="34" charset="0"/>
              </a:rPr>
              <a:t>(13    7)     8  99</a:t>
            </a:r>
          </a:p>
        </p:txBody>
      </p:sp>
      <p:sp>
        <p:nvSpPr>
          <p:cNvPr id="15363" name="TextovéPole 7"/>
          <p:cNvSpPr txBox="1">
            <a:spLocks noChangeArrowheads="1"/>
          </p:cNvSpPr>
          <p:nvPr/>
        </p:nvSpPr>
        <p:spPr bwMode="auto">
          <a:xfrm>
            <a:off x="5610225" y="1395413"/>
            <a:ext cx="3603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5364" name="TextovéPole 8"/>
          <p:cNvSpPr txBox="1">
            <a:spLocks noChangeArrowheads="1"/>
          </p:cNvSpPr>
          <p:nvPr/>
        </p:nvSpPr>
        <p:spPr bwMode="auto">
          <a:xfrm>
            <a:off x="6954838" y="2816225"/>
            <a:ext cx="3603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5365" name="TextovéPole 9"/>
          <p:cNvSpPr txBox="1">
            <a:spLocks noChangeArrowheads="1"/>
          </p:cNvSpPr>
          <p:nvPr/>
        </p:nvSpPr>
        <p:spPr bwMode="auto">
          <a:xfrm>
            <a:off x="4643438" y="1992313"/>
            <a:ext cx="3603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5366" name="TextovéPole 10"/>
          <p:cNvSpPr txBox="1">
            <a:spLocks noChangeArrowheads="1"/>
          </p:cNvSpPr>
          <p:nvPr/>
        </p:nvSpPr>
        <p:spPr bwMode="auto">
          <a:xfrm>
            <a:off x="6232525" y="2924175"/>
            <a:ext cx="35877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5367" name="TextovéPole 11"/>
          <p:cNvSpPr txBox="1">
            <a:spLocks noChangeArrowheads="1"/>
          </p:cNvSpPr>
          <p:nvPr/>
        </p:nvSpPr>
        <p:spPr bwMode="auto">
          <a:xfrm>
            <a:off x="6775450" y="4068763"/>
            <a:ext cx="3603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5368" name="TextovéPole 12"/>
          <p:cNvSpPr txBox="1">
            <a:spLocks noChangeArrowheads="1"/>
          </p:cNvSpPr>
          <p:nvPr/>
        </p:nvSpPr>
        <p:spPr bwMode="auto">
          <a:xfrm>
            <a:off x="5046663" y="4365625"/>
            <a:ext cx="3603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5369" name="TextovéPole 13"/>
          <p:cNvSpPr txBox="1">
            <a:spLocks noChangeArrowheads="1"/>
          </p:cNvSpPr>
          <p:nvPr/>
        </p:nvSpPr>
        <p:spPr bwMode="auto">
          <a:xfrm>
            <a:off x="4716463" y="3400425"/>
            <a:ext cx="3603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5370" name="TextovéPole 14"/>
          <p:cNvSpPr txBox="1">
            <a:spLocks noChangeArrowheads="1"/>
          </p:cNvSpPr>
          <p:nvPr/>
        </p:nvSpPr>
        <p:spPr bwMode="auto">
          <a:xfrm>
            <a:off x="7164388" y="1573213"/>
            <a:ext cx="3603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15371" name="TextovéPole 15"/>
          <p:cNvSpPr txBox="1">
            <a:spLocks noChangeArrowheads="1"/>
          </p:cNvSpPr>
          <p:nvPr/>
        </p:nvSpPr>
        <p:spPr bwMode="auto">
          <a:xfrm>
            <a:off x="5003800" y="1981200"/>
            <a:ext cx="306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+</a:t>
            </a:r>
          </a:p>
        </p:txBody>
      </p:sp>
      <p:sp>
        <p:nvSpPr>
          <p:cNvPr id="15372" name="TextovéPole 16"/>
          <p:cNvSpPr txBox="1">
            <a:spLocks noChangeArrowheads="1"/>
          </p:cNvSpPr>
          <p:nvPr/>
        </p:nvSpPr>
        <p:spPr bwMode="auto">
          <a:xfrm>
            <a:off x="5407025" y="3032125"/>
            <a:ext cx="306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+</a:t>
            </a:r>
          </a:p>
        </p:txBody>
      </p:sp>
      <p:sp>
        <p:nvSpPr>
          <p:cNvPr id="15373" name="TextovéPole 17"/>
          <p:cNvSpPr txBox="1">
            <a:spLocks noChangeArrowheads="1"/>
          </p:cNvSpPr>
          <p:nvPr/>
        </p:nvSpPr>
        <p:spPr bwMode="auto">
          <a:xfrm>
            <a:off x="5765800" y="3884613"/>
            <a:ext cx="3079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+</a:t>
            </a:r>
          </a:p>
        </p:txBody>
      </p:sp>
      <p:sp>
        <p:nvSpPr>
          <p:cNvPr id="15374" name="TextovéPole 18"/>
          <p:cNvSpPr txBox="1">
            <a:spLocks noChangeArrowheads="1"/>
          </p:cNvSpPr>
          <p:nvPr/>
        </p:nvSpPr>
        <p:spPr bwMode="auto">
          <a:xfrm>
            <a:off x="4518025" y="3995738"/>
            <a:ext cx="3063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+</a:t>
            </a:r>
          </a:p>
        </p:txBody>
      </p:sp>
      <p:sp>
        <p:nvSpPr>
          <p:cNvPr id="15375" name="TextovéPole 19"/>
          <p:cNvSpPr txBox="1">
            <a:spLocks noChangeArrowheads="1"/>
          </p:cNvSpPr>
          <p:nvPr/>
        </p:nvSpPr>
        <p:spPr bwMode="auto">
          <a:xfrm>
            <a:off x="6411913" y="2100263"/>
            <a:ext cx="306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+</a:t>
            </a:r>
          </a:p>
        </p:txBody>
      </p:sp>
      <p:sp>
        <p:nvSpPr>
          <p:cNvPr id="15376" name="TextovéPole 20"/>
          <p:cNvSpPr txBox="1">
            <a:spLocks noChangeArrowheads="1"/>
          </p:cNvSpPr>
          <p:nvPr/>
        </p:nvSpPr>
        <p:spPr bwMode="auto">
          <a:xfrm>
            <a:off x="4518025" y="1865313"/>
            <a:ext cx="269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.</a:t>
            </a:r>
          </a:p>
        </p:txBody>
      </p:sp>
      <p:sp>
        <p:nvSpPr>
          <p:cNvPr id="15377" name="TextovéPole 21"/>
          <p:cNvSpPr txBox="1">
            <a:spLocks noChangeArrowheads="1"/>
          </p:cNvSpPr>
          <p:nvPr/>
        </p:nvSpPr>
        <p:spPr bwMode="auto">
          <a:xfrm>
            <a:off x="4643438" y="3216275"/>
            <a:ext cx="269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.</a:t>
            </a:r>
          </a:p>
        </p:txBody>
      </p:sp>
      <p:sp>
        <p:nvSpPr>
          <p:cNvPr id="15378" name="TextovéPole 22"/>
          <p:cNvSpPr txBox="1">
            <a:spLocks noChangeArrowheads="1"/>
          </p:cNvSpPr>
          <p:nvPr/>
        </p:nvSpPr>
        <p:spPr bwMode="auto">
          <a:xfrm>
            <a:off x="4087813" y="1865313"/>
            <a:ext cx="269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.</a:t>
            </a:r>
          </a:p>
        </p:txBody>
      </p:sp>
      <p:sp>
        <p:nvSpPr>
          <p:cNvPr id="15379" name="TextovéPole 23"/>
          <p:cNvSpPr txBox="1">
            <a:spLocks noChangeArrowheads="1"/>
          </p:cNvSpPr>
          <p:nvPr/>
        </p:nvSpPr>
        <p:spPr bwMode="auto">
          <a:xfrm>
            <a:off x="6005513" y="4410075"/>
            <a:ext cx="269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.</a:t>
            </a:r>
          </a:p>
        </p:txBody>
      </p:sp>
      <p:sp>
        <p:nvSpPr>
          <p:cNvPr id="15380" name="TextovéPole 24"/>
          <p:cNvSpPr txBox="1">
            <a:spLocks noChangeArrowheads="1"/>
          </p:cNvSpPr>
          <p:nvPr/>
        </p:nvSpPr>
        <p:spPr bwMode="auto">
          <a:xfrm>
            <a:off x="7164388" y="3692525"/>
            <a:ext cx="269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.</a:t>
            </a:r>
          </a:p>
        </p:txBody>
      </p:sp>
      <p:sp>
        <p:nvSpPr>
          <p:cNvPr id="15381" name="TextovéPole 25"/>
          <p:cNvSpPr txBox="1">
            <a:spLocks noChangeArrowheads="1"/>
          </p:cNvSpPr>
          <p:nvPr/>
        </p:nvSpPr>
        <p:spPr bwMode="auto">
          <a:xfrm>
            <a:off x="4357688" y="2578100"/>
            <a:ext cx="2698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:</a:t>
            </a:r>
          </a:p>
        </p:txBody>
      </p:sp>
      <p:sp>
        <p:nvSpPr>
          <p:cNvPr id="15382" name="TextovéPole 26"/>
          <p:cNvSpPr txBox="1">
            <a:spLocks noChangeArrowheads="1"/>
          </p:cNvSpPr>
          <p:nvPr/>
        </p:nvSpPr>
        <p:spPr bwMode="auto">
          <a:xfrm>
            <a:off x="5970588" y="2470150"/>
            <a:ext cx="2682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:</a:t>
            </a:r>
          </a:p>
        </p:txBody>
      </p:sp>
      <p:sp>
        <p:nvSpPr>
          <p:cNvPr id="15383" name="TextovéPole 27"/>
          <p:cNvSpPr txBox="1">
            <a:spLocks noChangeArrowheads="1"/>
          </p:cNvSpPr>
          <p:nvPr/>
        </p:nvSpPr>
        <p:spPr bwMode="auto">
          <a:xfrm>
            <a:off x="4222750" y="3400425"/>
            <a:ext cx="269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:</a:t>
            </a:r>
          </a:p>
        </p:txBody>
      </p:sp>
      <p:sp>
        <p:nvSpPr>
          <p:cNvPr id="15384" name="TextovéPole 28"/>
          <p:cNvSpPr txBox="1">
            <a:spLocks noChangeArrowheads="1"/>
          </p:cNvSpPr>
          <p:nvPr/>
        </p:nvSpPr>
        <p:spPr bwMode="auto">
          <a:xfrm>
            <a:off x="4518025" y="4654550"/>
            <a:ext cx="2698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-</a:t>
            </a:r>
          </a:p>
        </p:txBody>
      </p:sp>
      <p:sp>
        <p:nvSpPr>
          <p:cNvPr id="15385" name="TextovéPole 29"/>
          <p:cNvSpPr txBox="1">
            <a:spLocks noChangeArrowheads="1"/>
          </p:cNvSpPr>
          <p:nvPr/>
        </p:nvSpPr>
        <p:spPr bwMode="auto">
          <a:xfrm>
            <a:off x="4492625" y="1573213"/>
            <a:ext cx="2698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-</a:t>
            </a:r>
          </a:p>
        </p:txBody>
      </p:sp>
      <p:pic>
        <p:nvPicPr>
          <p:cNvPr id="15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75388" y="6092825"/>
            <a:ext cx="1914525" cy="6762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5387" name="Podnadpis 2"/>
          <p:cNvSpPr txBox="1">
            <a:spLocks/>
          </p:cNvSpPr>
          <p:nvPr/>
        </p:nvSpPr>
        <p:spPr bwMode="auto">
          <a:xfrm>
            <a:off x="641350" y="5603875"/>
            <a:ext cx="4392613" cy="97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1400">
                <a:latin typeface="Trebuchet MS" pitchFamily="34" charset="0"/>
              </a:rPr>
              <a:t>Autorem materiálu a všech jeho částí, není-li uvedeno jinak, je Mgr. Marie Nováková, financováno z ESF a státního rozpočtu.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48</TotalTime>
  <Words>121</Words>
  <Application>Microsoft Office PowerPoint</Application>
  <PresentationFormat>On-screen Show (4:3)</PresentationFormat>
  <Paragraphs>66</Paragraphs>
  <Slides>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3</vt:i4>
      </vt:variant>
    </vt:vector>
  </HeadingPairs>
  <TitlesOfParts>
    <vt:vector size="13" baseType="lpstr">
      <vt:lpstr>Trebuchet MS</vt:lpstr>
      <vt:lpstr>Arial</vt:lpstr>
      <vt:lpstr>Wingdings 2</vt:lpstr>
      <vt:lpstr>Wingdings</vt:lpstr>
      <vt:lpstr>Calibri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VY_32_INOVACE_08_POČÍTÁNÍ ZPAMĚTI 4</dc:title>
  <dc:creator>ref</dc:creator>
  <cp:lastModifiedBy>žák</cp:lastModifiedBy>
  <cp:revision>8</cp:revision>
  <dcterms:created xsi:type="dcterms:W3CDTF">2012-11-11T17:18:21Z</dcterms:created>
  <dcterms:modified xsi:type="dcterms:W3CDTF">2013-09-22T10:18:58Z</dcterms:modified>
</cp:coreProperties>
</file>