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6"/>
  </p:notesMasterIdLst>
  <p:handoutMasterIdLst>
    <p:handoutMasterId r:id="rId7"/>
  </p:handoutMasterIdLst>
  <p:sldIdLst>
    <p:sldId id="261" r:id="rId2"/>
    <p:sldId id="256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5" d="100"/>
          <a:sy n="75" d="100"/>
        </p:scale>
        <p:origin x="-123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5B9D5E-B24B-4D8E-8339-273E6C584C45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6F79D6-85FB-4B6C-9C20-92F01E02C3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234870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C7A749-D87F-4D07-9978-3424FF9737E1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08AFC6-7625-4568-A4FC-8726C59A98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823768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08AFC6-7625-4568-A4FC-8726C59A9853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324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8FF4-8A7E-48AF-ADF1-4BD9AF1E50AE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9204-C5B8-410E-A9E7-660D0B71723B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C1F61-09C9-454D-96B7-2326220D105A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E53B-477A-4EA6-9CA4-8DD4A8032903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0652-3EEE-463D-974D-07B014389174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DA4C4-61B1-465F-9241-A1EC2B04DC4D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3D647-BBB4-485D-BA24-BBF6AEFAF102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8E57AB-865A-40CB-8CBC-3C5A91206791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92D2F-6256-48CF-9652-59AAC5B442D8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D8C0D-18F9-4DF5-8503-B195C2509085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0B578-1A2E-4170-90D5-20E8B431F6A1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split orient="vert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3DA2C40-B526-45DE-A32F-F7706DD78224}" type="datetime1">
              <a:rPr lang="cs-CZ" smtClean="0"/>
              <a:t>27.4.2011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3022A46-C722-4089-9DE0-70ABCFF43D0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split orient="vert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700808"/>
            <a:ext cx="8064896" cy="1584176"/>
          </a:xfrm>
        </p:spPr>
        <p:txBody>
          <a:bodyPr/>
          <a:lstStyle/>
          <a:p>
            <a:pPr algn="ctr"/>
            <a:r>
              <a:rPr lang="cs-CZ" sz="2800" b="0" i="1" dirty="0">
                <a:solidFill>
                  <a:schemeClr val="tx1"/>
                </a:solidFill>
              </a:rPr>
              <a:t>Autorem materiálu a všech jeho částí, není - </a:t>
            </a:r>
            <a:r>
              <a:rPr lang="cs-CZ" sz="2800" b="0" i="1" dirty="0" err="1">
                <a:solidFill>
                  <a:schemeClr val="tx1"/>
                </a:solidFill>
              </a:rPr>
              <a:t>li</a:t>
            </a:r>
            <a:r>
              <a:rPr lang="cs-CZ" sz="2800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  <a:br>
              <a:rPr lang="cs-CZ" sz="2800" b="0" i="1" dirty="0">
                <a:solidFill>
                  <a:schemeClr val="tx1"/>
                </a:solidFill>
              </a:rPr>
            </a:br>
            <a:r>
              <a:rPr lang="cs-CZ" sz="2800" b="0" dirty="0">
                <a:solidFill>
                  <a:schemeClr val="tx1"/>
                </a:solidFill>
              </a:rPr>
              <a:t/>
            </a:r>
            <a:br>
              <a:rPr lang="cs-CZ" sz="2800" b="0" dirty="0">
                <a:solidFill>
                  <a:schemeClr val="tx1"/>
                </a:solidFill>
              </a:rPr>
            </a:b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609248"/>
          </a:xfrm>
        </p:spPr>
        <p:txBody>
          <a:bodyPr>
            <a:normAutofit fontScale="92500"/>
          </a:bodyPr>
          <a:lstStyle/>
          <a:p>
            <a:pPr marL="45720" indent="0" algn="ctr">
              <a:buNone/>
            </a:pPr>
            <a:r>
              <a:rPr lang="cs-CZ" b="1" dirty="0"/>
              <a:t>VY_12_INOVACE_01_VYJMENOVANÁ SLOVA PO B</a:t>
            </a:r>
          </a:p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867275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259355"/>
      </p:ext>
    </p:extLst>
  </p:cSld>
  <p:clrMapOvr>
    <a:masterClrMapping/>
  </p:clrMapOvr>
  <p:transition spd="slow">
    <p:split orient="vert"/>
    <p:sndAc>
      <p:stSnd>
        <p:snd r:embed="rId2" name="chimes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060848"/>
            <a:ext cx="2088232" cy="3384376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být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bydlit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obyvatel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byt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příbytek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nábytek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29614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atin typeface="Arial Black" pitchFamily="34" charset="0"/>
              </a:rPr>
              <a:t>Vyjmenovaná slova </a:t>
            </a:r>
            <a:r>
              <a:rPr lang="cs-CZ" i="1" dirty="0" smtClean="0">
                <a:latin typeface="Arial Black" pitchFamily="34" charset="0"/>
              </a:rPr>
              <a:t>			</a:t>
            </a:r>
            <a:r>
              <a:rPr lang="cs-CZ" b="1" u="sng" dirty="0" smtClean="0">
                <a:latin typeface="Arial Black" pitchFamily="34" charset="0"/>
              </a:rPr>
              <a:t>po B</a:t>
            </a:r>
            <a:endParaRPr lang="cs-CZ" b="1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1916832"/>
            <a:ext cx="21602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obytek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byčej </a:t>
            </a:r>
            <a:r>
              <a:rPr lang="cs-CZ" sz="2800" dirty="0" smtClean="0"/>
              <a:t>bystrý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ylina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obyla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ýk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řibyslav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589240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Zbyněk	Zbyšek	Bydžov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1" y="6172200"/>
            <a:ext cx="8784976" cy="365125"/>
          </a:xfrm>
        </p:spPr>
        <p:txBody>
          <a:bodyPr/>
          <a:lstStyle/>
          <a:p>
            <a:r>
              <a:rPr lang="cs-CZ" b="0" i="1" dirty="0">
                <a:solidFill>
                  <a:schemeClr val="tx1"/>
                </a:solidFill>
              </a:rPr>
              <a:t>Autorem materiálu a všech jeho částí, není - </a:t>
            </a:r>
            <a:r>
              <a:rPr lang="cs-CZ" b="0" i="1" dirty="0" err="1">
                <a:solidFill>
                  <a:schemeClr val="tx1"/>
                </a:solidFill>
              </a:rPr>
              <a:t>li</a:t>
            </a:r>
            <a:r>
              <a:rPr lang="cs-CZ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32712" y="20692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6632"/>
            <a:ext cx="731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VY_12_INOVACE_01_VYJMENOVANÁ SLOVA PO 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12300332"/>
      </p:ext>
    </p:extLst>
  </p:cSld>
  <p:clrMapOvr>
    <a:masterClrMapping/>
  </p:clrMapOvr>
  <p:transition spd="slow">
    <p:split orient="vert"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6512511" cy="576064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/>
              <a:t>BÝT-BYDLIT-OBYVATEL-BYT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8123" y="908720"/>
            <a:ext cx="7992888" cy="38164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</a:t>
            </a:r>
          </a:p>
          <a:p>
            <a:pPr marL="0" indent="0" algn="ctr">
              <a:buNone/>
            </a:pPr>
            <a:r>
              <a:rPr lang="cs-CZ" sz="2400" dirty="0" smtClean="0"/>
              <a:t>ROZLIŠUJTE!</a:t>
            </a:r>
          </a:p>
          <a:p>
            <a:pPr marL="0" indent="0">
              <a:buNone/>
            </a:pPr>
            <a:r>
              <a:rPr lang="cs-CZ" sz="2400" b="1" i="1" dirty="0" smtClean="0"/>
              <a:t>Být</a:t>
            </a:r>
            <a:r>
              <a:rPr lang="cs-CZ" sz="2400" dirty="0" smtClean="0"/>
              <a:t>	Chtěl </a:t>
            </a:r>
            <a:r>
              <a:rPr lang="cs-CZ" sz="2400" dirty="0" err="1" smtClean="0"/>
              <a:t>b_t</a:t>
            </a:r>
            <a:r>
              <a:rPr lang="cs-CZ" sz="2400" dirty="0" smtClean="0"/>
              <a:t> doma.	 </a:t>
            </a:r>
            <a:r>
              <a:rPr lang="cs-CZ" sz="2400" b="1" i="1" dirty="0" smtClean="0"/>
              <a:t>Bít</a:t>
            </a:r>
            <a:r>
              <a:rPr lang="cs-CZ" sz="2400" dirty="0"/>
              <a:t>	</a:t>
            </a:r>
            <a:r>
              <a:rPr lang="cs-CZ" sz="2400" dirty="0" smtClean="0"/>
              <a:t>Chtěl </a:t>
            </a:r>
            <a:r>
              <a:rPr lang="cs-CZ" sz="2400" dirty="0" err="1" smtClean="0"/>
              <a:t>b_t</a:t>
            </a:r>
            <a:r>
              <a:rPr lang="cs-CZ" sz="2400" dirty="0" smtClean="0"/>
              <a:t> psa.</a:t>
            </a:r>
          </a:p>
          <a:p>
            <a:pPr marL="0" indent="0">
              <a:buNone/>
            </a:pPr>
            <a:r>
              <a:rPr lang="cs-CZ" sz="2400" b="1" i="1" dirty="0" smtClean="0"/>
              <a:t>Dobýt	</a:t>
            </a:r>
            <a:r>
              <a:rPr lang="cs-CZ" sz="2400" dirty="0" smtClean="0"/>
              <a:t>Rytíři </a:t>
            </a:r>
            <a:r>
              <a:rPr lang="cs-CZ" sz="2400" dirty="0" err="1" smtClean="0"/>
              <a:t>dob_li</a:t>
            </a:r>
            <a:r>
              <a:rPr lang="cs-CZ" sz="2400" dirty="0" smtClean="0"/>
              <a:t> hrad.	 </a:t>
            </a:r>
            <a:r>
              <a:rPr lang="cs-CZ" sz="2400" b="1" i="1" dirty="0" smtClean="0"/>
              <a:t>Dobít  </a:t>
            </a:r>
            <a:r>
              <a:rPr lang="cs-CZ" sz="2400" dirty="0" err="1" smtClean="0"/>
              <a:t>Dob_l</a:t>
            </a:r>
            <a:r>
              <a:rPr lang="cs-CZ" sz="2400" dirty="0" smtClean="0"/>
              <a:t> si telefon.</a:t>
            </a:r>
          </a:p>
          <a:p>
            <a:pPr marL="0" indent="0">
              <a:buNone/>
            </a:pPr>
            <a:r>
              <a:rPr lang="cs-CZ" sz="2400" b="1" i="1" dirty="0" smtClean="0"/>
              <a:t>Přibýt </a:t>
            </a:r>
            <a:r>
              <a:rPr lang="cs-CZ" sz="2400" dirty="0" smtClean="0"/>
              <a:t>Venku </a:t>
            </a:r>
            <a:r>
              <a:rPr lang="cs-CZ" sz="2400" dirty="0" err="1" smtClean="0"/>
              <a:t>přib_l</a:t>
            </a:r>
            <a:r>
              <a:rPr lang="cs-CZ" sz="2400" dirty="0" smtClean="0"/>
              <a:t> sníh. 	</a:t>
            </a:r>
            <a:r>
              <a:rPr lang="cs-CZ" sz="2400" b="1" i="1" dirty="0" smtClean="0"/>
              <a:t>Přibít   </a:t>
            </a:r>
            <a:r>
              <a:rPr lang="cs-CZ" sz="2400" dirty="0" err="1" smtClean="0"/>
              <a:t>Přib_l</a:t>
            </a:r>
            <a:r>
              <a:rPr lang="cs-CZ" sz="2400" dirty="0" smtClean="0"/>
              <a:t> prkno.</a:t>
            </a:r>
          </a:p>
          <a:p>
            <a:pPr marL="0" indent="0">
              <a:buNone/>
            </a:pPr>
            <a:r>
              <a:rPr lang="cs-CZ" sz="2400" b="1" i="1" dirty="0" smtClean="0"/>
              <a:t>Pobýt	</a:t>
            </a:r>
            <a:r>
              <a:rPr lang="cs-CZ" sz="2400" dirty="0" err="1" smtClean="0"/>
              <a:t>Pob_l</a:t>
            </a:r>
            <a:r>
              <a:rPr lang="cs-CZ" sz="2400" dirty="0" smtClean="0"/>
              <a:t> u dědy.	 	</a:t>
            </a:r>
            <a:r>
              <a:rPr lang="cs-CZ" sz="2400" b="1" i="1" dirty="0" smtClean="0"/>
              <a:t>Pobít	 </a:t>
            </a:r>
            <a:r>
              <a:rPr lang="cs-CZ" sz="2400" dirty="0" err="1" smtClean="0"/>
              <a:t>Pob_l</a:t>
            </a:r>
            <a:r>
              <a:rPr lang="cs-CZ" sz="2400" dirty="0" smtClean="0"/>
              <a:t> střechu lepenkou.</a:t>
            </a:r>
          </a:p>
          <a:p>
            <a:pPr marL="0" indent="0">
              <a:buNone/>
            </a:pPr>
            <a:r>
              <a:rPr lang="cs-CZ" sz="2400" b="1" i="1" dirty="0" smtClean="0"/>
              <a:t>Odbýt </a:t>
            </a:r>
            <a:r>
              <a:rPr lang="cs-CZ" sz="2400" dirty="0" err="1" smtClean="0"/>
              <a:t>Odb_l</a:t>
            </a:r>
            <a:r>
              <a:rPr lang="cs-CZ" sz="2400" dirty="0" smtClean="0"/>
              <a:t> svoji práci.	 </a:t>
            </a:r>
            <a:r>
              <a:rPr lang="cs-CZ" sz="2400" b="1" i="1" dirty="0" smtClean="0"/>
              <a:t>Odbít  </a:t>
            </a:r>
            <a:r>
              <a:rPr lang="cs-CZ" sz="2400" dirty="0" smtClean="0"/>
              <a:t>Hodiny </a:t>
            </a:r>
            <a:r>
              <a:rPr lang="cs-CZ" sz="2400" dirty="0" err="1" smtClean="0"/>
              <a:t>odb_ly</a:t>
            </a:r>
            <a:r>
              <a:rPr lang="cs-CZ" sz="2400" dirty="0" smtClean="0"/>
              <a:t> půlnoc.</a:t>
            </a:r>
          </a:p>
          <a:p>
            <a:pPr marL="0" indent="0">
              <a:buNone/>
            </a:pPr>
            <a:r>
              <a:rPr lang="cs-CZ" sz="2400" b="1" i="1" dirty="0" smtClean="0"/>
              <a:t>Nabýt </a:t>
            </a:r>
            <a:r>
              <a:rPr lang="cs-CZ" sz="2400" dirty="0" err="1" smtClean="0"/>
              <a:t>Nab_l</a:t>
            </a:r>
            <a:r>
              <a:rPr lang="cs-CZ" sz="2400" dirty="0" smtClean="0"/>
              <a:t> vědomosti.	 </a:t>
            </a:r>
            <a:r>
              <a:rPr lang="cs-CZ" sz="2400" b="1" i="1" dirty="0" smtClean="0"/>
              <a:t>Nabít</a:t>
            </a:r>
            <a:r>
              <a:rPr lang="cs-CZ" sz="2400" b="1" i="1" dirty="0"/>
              <a:t> </a:t>
            </a:r>
            <a:r>
              <a:rPr lang="cs-CZ" sz="2400" b="1" i="1" dirty="0" smtClean="0"/>
              <a:t> </a:t>
            </a:r>
            <a:r>
              <a:rPr lang="cs-CZ" sz="2400" dirty="0" err="1" smtClean="0"/>
              <a:t>Nab_l</a:t>
            </a:r>
            <a:r>
              <a:rPr lang="cs-CZ" sz="2400" dirty="0" smtClean="0"/>
              <a:t> si pušku.</a:t>
            </a:r>
          </a:p>
          <a:p>
            <a:pPr marL="0" indent="0">
              <a:buNone/>
            </a:pPr>
            <a:r>
              <a:rPr lang="cs-CZ" sz="2400" b="1" i="1" dirty="0" smtClean="0"/>
              <a:t>Bydlo</a:t>
            </a:r>
            <a:r>
              <a:rPr lang="cs-CZ" sz="2400" b="1" i="1" dirty="0"/>
              <a:t> </a:t>
            </a:r>
            <a:r>
              <a:rPr lang="cs-CZ" sz="2400" dirty="0" smtClean="0"/>
              <a:t>Pálí ho dobré </a:t>
            </a:r>
            <a:r>
              <a:rPr lang="cs-CZ" sz="2400" dirty="0" err="1" smtClean="0"/>
              <a:t>b_dlo</a:t>
            </a:r>
            <a:r>
              <a:rPr lang="cs-CZ" sz="2400" dirty="0" smtClean="0"/>
              <a:t>. 	</a:t>
            </a:r>
            <a:r>
              <a:rPr lang="cs-CZ" sz="2400" b="1" i="1" dirty="0" smtClean="0"/>
              <a:t>Bidlo 	 </a:t>
            </a:r>
            <a:r>
              <a:rPr lang="cs-CZ" sz="2400" dirty="0" smtClean="0"/>
              <a:t>Máme </a:t>
            </a:r>
            <a:r>
              <a:rPr lang="cs-CZ" sz="2400" dirty="0" err="1" smtClean="0"/>
              <a:t>b_dlo</a:t>
            </a:r>
            <a:r>
              <a:rPr lang="cs-CZ" sz="2400" dirty="0" smtClean="0"/>
              <a:t> na peřiny.</a:t>
            </a:r>
          </a:p>
          <a:p>
            <a:pPr marL="0" indent="0">
              <a:buNone/>
            </a:pPr>
            <a:r>
              <a:rPr lang="cs-CZ" sz="2400" b="1" i="1" dirty="0" smtClean="0"/>
              <a:t>Zbyl   </a:t>
            </a:r>
            <a:r>
              <a:rPr lang="cs-CZ" sz="2400" dirty="0" err="1" smtClean="0"/>
              <a:t>Zb_l</a:t>
            </a:r>
            <a:r>
              <a:rPr lang="cs-CZ" sz="2400" dirty="0" smtClean="0"/>
              <a:t> mu chléb.	   	</a:t>
            </a:r>
            <a:r>
              <a:rPr lang="cs-CZ" sz="2400" b="1" i="1" dirty="0" smtClean="0"/>
              <a:t>Zbil	 </a:t>
            </a:r>
            <a:r>
              <a:rPr lang="cs-CZ" sz="2400" dirty="0" err="1" smtClean="0"/>
              <a:t>Zb_l</a:t>
            </a:r>
            <a:r>
              <a:rPr lang="cs-CZ" sz="2400" dirty="0" smtClean="0"/>
              <a:t> svého kamaráda.</a:t>
            </a:r>
            <a:endParaRPr lang="cs-CZ" sz="2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2139" y="4917075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SLOVA PŘÍBUZNÁ:	být – </a:t>
            </a:r>
            <a:r>
              <a:rPr lang="cs-CZ" sz="2000" dirty="0" smtClean="0"/>
              <a:t>bývat, bývalý, odbývat, zbytek, 				        přibývat, </a:t>
            </a:r>
            <a:r>
              <a:rPr lang="cs-CZ" sz="2000" dirty="0"/>
              <a:t>ž</a:t>
            </a:r>
            <a:r>
              <a:rPr lang="cs-CZ" sz="2000" dirty="0" smtClean="0"/>
              <a:t>ivobytí, zabývat se</a:t>
            </a:r>
          </a:p>
          <a:p>
            <a:r>
              <a:rPr lang="cs-CZ" sz="2000" i="1" dirty="0"/>
              <a:t>	</a:t>
            </a:r>
            <a:r>
              <a:rPr lang="cs-CZ" sz="2000" i="1" dirty="0" smtClean="0"/>
              <a:t>		bydlit – </a:t>
            </a:r>
            <a:r>
              <a:rPr lang="cs-CZ" sz="2000" dirty="0" smtClean="0"/>
              <a:t>bydlení, bydliště, dobré bydlo</a:t>
            </a:r>
          </a:p>
          <a:p>
            <a:r>
              <a:rPr lang="cs-CZ" sz="2000" i="1" dirty="0"/>
              <a:t>	</a:t>
            </a:r>
            <a:r>
              <a:rPr lang="cs-CZ" sz="2000" i="1" dirty="0" smtClean="0"/>
              <a:t>		obyvatel – </a:t>
            </a:r>
            <a:r>
              <a:rPr lang="cs-CZ" sz="2000" dirty="0" smtClean="0"/>
              <a:t>obyvatelstvo, obývat, obývací</a:t>
            </a:r>
          </a:p>
          <a:p>
            <a:r>
              <a:rPr lang="cs-CZ" sz="2000" i="1" dirty="0"/>
              <a:t>	</a:t>
            </a:r>
            <a:r>
              <a:rPr lang="cs-CZ" sz="2000" i="1" dirty="0" smtClean="0"/>
              <a:t>		byt – </a:t>
            </a:r>
            <a:r>
              <a:rPr lang="cs-CZ" sz="2000" dirty="0" smtClean="0"/>
              <a:t>bytový, bytná, ubytování, ubytovat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</a:t>
            </a:r>
            <a:endParaRPr lang="cs-CZ" sz="20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9512" y="6458646"/>
            <a:ext cx="8784976" cy="365125"/>
          </a:xfrm>
        </p:spPr>
        <p:txBody>
          <a:bodyPr/>
          <a:lstStyle/>
          <a:p>
            <a:endParaRPr lang="cs-CZ" b="0" i="1" dirty="0" smtClean="0">
              <a:solidFill>
                <a:schemeClr val="tx1"/>
              </a:solidFill>
            </a:endParaRPr>
          </a:p>
          <a:p>
            <a:r>
              <a:rPr lang="cs-CZ" b="0" i="1" dirty="0" smtClean="0">
                <a:solidFill>
                  <a:schemeClr val="tx1"/>
                </a:solidFill>
              </a:rPr>
              <a:t>Autorem </a:t>
            </a:r>
            <a:r>
              <a:rPr lang="cs-CZ" b="0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b="0" i="1" dirty="0" err="1">
                <a:solidFill>
                  <a:schemeClr val="tx1"/>
                </a:solidFill>
              </a:rPr>
              <a:t>li</a:t>
            </a:r>
            <a:r>
              <a:rPr lang="cs-CZ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b="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1663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VY_12_INOVACE_01_VYJMENOVANÁ SLOVA PO 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65980330"/>
      </p:ext>
    </p:extLst>
  </p:cSld>
  <p:clrMapOvr>
    <a:masterClrMapping/>
  </p:clrMapOvr>
  <p:transition spd="slow">
    <p:split orient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280920" cy="4641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		</a:t>
            </a:r>
            <a:r>
              <a:rPr lang="cs-CZ" dirty="0"/>
              <a:t>ROZLIŠUJTE</a:t>
            </a:r>
            <a:r>
              <a:rPr lang="cs-CZ" dirty="0" smtClean="0"/>
              <a:t>! - ŘEŠENÍ</a:t>
            </a:r>
            <a:endParaRPr lang="cs-CZ" dirty="0"/>
          </a:p>
          <a:p>
            <a:pPr marL="0" indent="0">
              <a:buNone/>
            </a:pPr>
            <a:r>
              <a:rPr lang="cs-CZ" b="1" i="1" dirty="0"/>
              <a:t>Být</a:t>
            </a:r>
            <a:r>
              <a:rPr lang="cs-CZ" dirty="0"/>
              <a:t>	Chtěl </a:t>
            </a:r>
            <a:r>
              <a:rPr lang="cs-CZ" dirty="0" smtClean="0"/>
              <a:t>být </a:t>
            </a:r>
            <a:r>
              <a:rPr lang="cs-CZ" dirty="0"/>
              <a:t>doma.	 </a:t>
            </a:r>
            <a:r>
              <a:rPr lang="cs-CZ" b="1" i="1" dirty="0"/>
              <a:t>Bít</a:t>
            </a:r>
            <a:r>
              <a:rPr lang="cs-CZ" dirty="0"/>
              <a:t>	Chtěl </a:t>
            </a:r>
            <a:r>
              <a:rPr lang="cs-CZ" dirty="0" smtClean="0"/>
              <a:t>bít </a:t>
            </a:r>
            <a:r>
              <a:rPr lang="cs-CZ" dirty="0"/>
              <a:t>psa.</a:t>
            </a:r>
          </a:p>
          <a:p>
            <a:pPr marL="0" indent="0">
              <a:buNone/>
            </a:pPr>
            <a:r>
              <a:rPr lang="cs-CZ" b="1" i="1" dirty="0"/>
              <a:t>Dobýt	</a:t>
            </a:r>
            <a:r>
              <a:rPr lang="cs-CZ" dirty="0"/>
              <a:t>Rytíři </a:t>
            </a:r>
            <a:r>
              <a:rPr lang="cs-CZ" dirty="0" smtClean="0"/>
              <a:t>dobyli </a:t>
            </a:r>
            <a:r>
              <a:rPr lang="cs-CZ" dirty="0"/>
              <a:t>hrad.	 </a:t>
            </a:r>
            <a:r>
              <a:rPr lang="cs-CZ" b="1" i="1" dirty="0"/>
              <a:t>Dobít  </a:t>
            </a:r>
            <a:r>
              <a:rPr lang="cs-CZ" dirty="0" smtClean="0"/>
              <a:t>Dobil </a:t>
            </a:r>
            <a:r>
              <a:rPr lang="cs-CZ" dirty="0"/>
              <a:t>si telefon.</a:t>
            </a:r>
          </a:p>
          <a:p>
            <a:pPr marL="0" indent="0">
              <a:buNone/>
            </a:pPr>
            <a:r>
              <a:rPr lang="cs-CZ" b="1" i="1" dirty="0"/>
              <a:t>Přibýt </a:t>
            </a:r>
            <a:r>
              <a:rPr lang="cs-CZ" dirty="0"/>
              <a:t>Venku </a:t>
            </a:r>
            <a:r>
              <a:rPr lang="cs-CZ" dirty="0" smtClean="0"/>
              <a:t>přibyl </a:t>
            </a:r>
            <a:r>
              <a:rPr lang="cs-CZ" dirty="0"/>
              <a:t>sníh. 	</a:t>
            </a:r>
            <a:r>
              <a:rPr lang="cs-CZ" b="1" i="1" dirty="0"/>
              <a:t>Přibít   </a:t>
            </a:r>
            <a:r>
              <a:rPr lang="cs-CZ" dirty="0" smtClean="0"/>
              <a:t>Přibil </a:t>
            </a:r>
            <a:r>
              <a:rPr lang="cs-CZ" dirty="0"/>
              <a:t>prkno.</a:t>
            </a:r>
          </a:p>
          <a:p>
            <a:pPr marL="0" indent="0">
              <a:buNone/>
            </a:pPr>
            <a:r>
              <a:rPr lang="cs-CZ" b="1" i="1" dirty="0"/>
              <a:t>Pobýt	</a:t>
            </a:r>
            <a:r>
              <a:rPr lang="cs-CZ" dirty="0" smtClean="0"/>
              <a:t>Pobyl </a:t>
            </a:r>
            <a:r>
              <a:rPr lang="cs-CZ" dirty="0"/>
              <a:t>u dědy.	 	</a:t>
            </a:r>
            <a:r>
              <a:rPr lang="cs-CZ" b="1" i="1" dirty="0"/>
              <a:t>Pobít	 </a:t>
            </a:r>
            <a:r>
              <a:rPr lang="cs-CZ" dirty="0" smtClean="0"/>
              <a:t>Pobil </a:t>
            </a:r>
            <a:r>
              <a:rPr lang="cs-CZ" dirty="0"/>
              <a:t>střechu lepenkou.</a:t>
            </a:r>
          </a:p>
          <a:p>
            <a:pPr marL="0" indent="0">
              <a:buNone/>
            </a:pPr>
            <a:r>
              <a:rPr lang="cs-CZ" b="1" i="1" dirty="0"/>
              <a:t>Odbýt </a:t>
            </a:r>
            <a:r>
              <a:rPr lang="cs-CZ" dirty="0" smtClean="0"/>
              <a:t>Odbyl </a:t>
            </a:r>
            <a:r>
              <a:rPr lang="cs-CZ" dirty="0"/>
              <a:t>svoji práci.	 </a:t>
            </a:r>
            <a:r>
              <a:rPr lang="cs-CZ" b="1" i="1" dirty="0"/>
              <a:t>Odbít  </a:t>
            </a:r>
            <a:r>
              <a:rPr lang="cs-CZ" dirty="0"/>
              <a:t>Hodiny </a:t>
            </a:r>
            <a:r>
              <a:rPr lang="cs-CZ" dirty="0" smtClean="0"/>
              <a:t>odbily </a:t>
            </a:r>
            <a:r>
              <a:rPr lang="cs-CZ" dirty="0"/>
              <a:t>půlnoc.</a:t>
            </a:r>
          </a:p>
          <a:p>
            <a:pPr marL="0" indent="0">
              <a:buNone/>
            </a:pPr>
            <a:r>
              <a:rPr lang="cs-CZ" b="1" i="1" dirty="0"/>
              <a:t>Nabýt </a:t>
            </a:r>
            <a:r>
              <a:rPr lang="cs-CZ" dirty="0" smtClean="0"/>
              <a:t>Nabyl </a:t>
            </a:r>
            <a:r>
              <a:rPr lang="cs-CZ" dirty="0"/>
              <a:t>vědomosti.	 </a:t>
            </a:r>
            <a:r>
              <a:rPr lang="cs-CZ" b="1" i="1" dirty="0"/>
              <a:t>Nabít  </a:t>
            </a:r>
            <a:r>
              <a:rPr lang="cs-CZ" dirty="0" smtClean="0"/>
              <a:t>Nabil </a:t>
            </a:r>
            <a:r>
              <a:rPr lang="cs-CZ" dirty="0"/>
              <a:t>si pušku.</a:t>
            </a:r>
          </a:p>
          <a:p>
            <a:pPr marL="0" indent="0">
              <a:buNone/>
            </a:pPr>
            <a:r>
              <a:rPr lang="cs-CZ" b="1" i="1" dirty="0"/>
              <a:t>Bydlo </a:t>
            </a:r>
            <a:r>
              <a:rPr lang="cs-CZ" dirty="0"/>
              <a:t>Pálí ho dobré </a:t>
            </a:r>
            <a:r>
              <a:rPr lang="cs-CZ" dirty="0" smtClean="0"/>
              <a:t>bydlo</a:t>
            </a:r>
            <a:r>
              <a:rPr lang="cs-CZ" dirty="0"/>
              <a:t>. 	</a:t>
            </a:r>
            <a:r>
              <a:rPr lang="cs-CZ" b="1" i="1" dirty="0"/>
              <a:t>Bidlo 	 </a:t>
            </a:r>
            <a:r>
              <a:rPr lang="cs-CZ" dirty="0"/>
              <a:t>Máme </a:t>
            </a:r>
            <a:r>
              <a:rPr lang="cs-CZ" dirty="0" smtClean="0"/>
              <a:t>bidlo </a:t>
            </a:r>
            <a:r>
              <a:rPr lang="cs-CZ" dirty="0"/>
              <a:t>na peřiny.</a:t>
            </a:r>
          </a:p>
          <a:p>
            <a:pPr marL="0" indent="0">
              <a:buNone/>
            </a:pPr>
            <a:r>
              <a:rPr lang="cs-CZ" b="1" i="1" dirty="0"/>
              <a:t>Zbyl   </a:t>
            </a:r>
            <a:r>
              <a:rPr lang="cs-CZ" dirty="0" err="1" smtClean="0"/>
              <a:t>Zbyl</a:t>
            </a:r>
            <a:r>
              <a:rPr lang="cs-CZ" dirty="0" smtClean="0"/>
              <a:t> </a:t>
            </a:r>
            <a:r>
              <a:rPr lang="cs-CZ" dirty="0"/>
              <a:t>mu chléb.	   	</a:t>
            </a:r>
            <a:r>
              <a:rPr lang="cs-CZ" b="1" i="1" dirty="0"/>
              <a:t>Zbil	 </a:t>
            </a:r>
            <a:r>
              <a:rPr lang="cs-CZ" dirty="0" smtClean="0"/>
              <a:t>Zbil </a:t>
            </a:r>
            <a:r>
              <a:rPr lang="cs-CZ" dirty="0"/>
              <a:t>svého kamaráda.</a:t>
            </a:r>
            <a:endParaRPr lang="cs-CZ" b="1" i="1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3" y="6172200"/>
            <a:ext cx="8784976" cy="365125"/>
          </a:xfrm>
        </p:spPr>
        <p:txBody>
          <a:bodyPr/>
          <a:lstStyle/>
          <a:p>
            <a:endParaRPr lang="cs-CZ" b="0" i="1" dirty="0" smtClean="0">
              <a:solidFill>
                <a:schemeClr val="tx1"/>
              </a:solidFill>
            </a:endParaRPr>
          </a:p>
          <a:p>
            <a:r>
              <a:rPr lang="cs-CZ" b="0" i="1" dirty="0" smtClean="0">
                <a:solidFill>
                  <a:schemeClr val="tx1"/>
                </a:solidFill>
              </a:rPr>
              <a:t>Autorem </a:t>
            </a:r>
            <a:r>
              <a:rPr lang="cs-CZ" b="0" i="1" dirty="0">
                <a:solidFill>
                  <a:schemeClr val="tx1"/>
                </a:solidFill>
              </a:rPr>
              <a:t>materiálu a všech jeho částí, není - </a:t>
            </a:r>
            <a:r>
              <a:rPr lang="cs-CZ" b="0" i="1" dirty="0" err="1">
                <a:solidFill>
                  <a:schemeClr val="tx1"/>
                </a:solidFill>
              </a:rPr>
              <a:t>li</a:t>
            </a:r>
            <a:r>
              <a:rPr lang="cs-CZ" b="0" i="1" dirty="0">
                <a:solidFill>
                  <a:schemeClr val="tx1"/>
                </a:solidFill>
              </a:rPr>
              <a:t> uvedeno jinak, je Bc. Michaela Maixnerová, financováno z ESF a státního rozpočtu ČR.</a:t>
            </a:r>
          </a:p>
          <a:p>
            <a:endParaRPr lang="cs-CZ" b="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6632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smtClean="0"/>
              <a:t>VY_12_INOVACE_01_VYJMENOVANÁ SLOVA PO B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7706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171823"/>
      </p:ext>
    </p:extLst>
  </p:cSld>
  <p:clrMapOvr>
    <a:masterClrMapping/>
  </p:clrMapOvr>
  <p:transition spd="slow">
    <p:split orient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211</TotalTime>
  <Words>146</Words>
  <Application>Microsoft Office PowerPoint</Application>
  <PresentationFormat>Předvádění na obrazovce (4:3)</PresentationFormat>
  <Paragraphs>52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Autorem materiálu a všech jeho částí, není - li uvedeno jinak, je Bc. Michaela Maixnerová, financováno z ESF a státního rozpočtu ČR.  </vt:lpstr>
      <vt:lpstr>Vyjmenovaná slova    po B</vt:lpstr>
      <vt:lpstr>BÝT-BYDLIT-OBYVATEL-BYT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pc</dc:creator>
  <cp:keywords>Alternativní způsob čtení, vyjmenovaná slova po B, vyjmenovaná slova po L, vyjmenovaná slova po M, spojování, doplňování, podtrhávání</cp:keywords>
  <cp:lastModifiedBy>pc</cp:lastModifiedBy>
  <cp:revision>48</cp:revision>
  <dcterms:created xsi:type="dcterms:W3CDTF">2011-01-29T16:22:07Z</dcterms:created>
  <dcterms:modified xsi:type="dcterms:W3CDTF">2011-04-27T09:07:29Z</dcterms:modified>
</cp:coreProperties>
</file>